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82" r:id="rId3"/>
    <p:sldId id="387" r:id="rId4"/>
    <p:sldId id="393" r:id="rId5"/>
    <p:sldId id="399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01" r:id="rId14"/>
    <p:sldId id="400" r:id="rId15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016E19-7ABA-4498-B782-1BC65F3B4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92D6D4B-02D0-4D8D-855A-8FB18EB73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A95ED-EF0C-4AB3-8C8D-6CDE4247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5235F1-88FD-47EF-808C-6B8EBF97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9377EB-64D0-41EA-92DA-6270E01F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756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3E8EBA-53F9-43E3-8D12-DA516B73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3FF557-5435-4FD6-A07E-5A83D4505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113D82-6A7F-4A98-93ED-074AAFF2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49C11C-5FFA-4BEE-BA1E-9612158B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A124B2-72B9-43EA-BF6F-DCB4591B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81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995A5EE-C5C3-4626-8F38-2A3C64112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AE6AC15-6D28-4361-8E51-4046A888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9CBC1B-E5F5-472C-90D1-828E6D8A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8F07A0-5819-4C7F-BAE8-601EF273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F10D5F-FFDC-4821-A178-0BE36307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594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7CF526-C69C-45C3-9AE8-4270FF48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79AD03-7BD2-4221-9620-441E91751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DACB77-E7C8-4869-BEDC-8E3E450E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5F351E-83AB-48C6-888A-00F8F847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019A22-7407-463C-A93C-8A5DDEAC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312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6BFE70-7333-4045-8202-6FCF9F1B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AD8DB6-C284-43AD-881E-AE97D63E3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D8049C-3F14-4EE5-8619-0FE6F505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5D1C4C-1366-4605-A7AB-2A8CDCAD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85A3F2-BFC5-4AB2-81DB-26343A71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146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F918CA-35E7-4E38-8C33-8AFC4842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9AF528-9AE8-4F77-B976-326F0547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7F58189-E243-43C6-956F-BB4905380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6605F1-0CB5-4DBB-AFD2-49D76A65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CA3FAF-3E5F-49F1-91F2-A91CCFAE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2A4366-2BDE-47D9-8848-996CF5AF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252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637830-98D6-4315-B88F-4FEF73BA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48D0BA3-A79E-4CE5-8250-C8ED3AD2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19E7BF-C7DC-47DB-80CC-D02E8EA1B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844463F-DCDE-40E1-AB11-5034C0088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2B16FFD-762C-49FB-B108-F944332DC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96ACB06-AB10-44F5-9112-3E2F5416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7521E2F-B5DF-443E-B45A-640B0408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9196F5-B996-4C63-8E55-7F5488C3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724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1B3A08-F746-4EE9-B2EF-3A8D347C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E845F1D-AABC-47AB-AFC5-AA5F69E8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C15A16B-3834-4F7F-8C84-9C5A2323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4E1DA45-5C5E-4AFF-A992-5BBD9956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567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342ECEF-4C69-4702-9D07-AD64A4C6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74DD3EC-7BB3-4B7F-B5E5-931B236E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8D0AB1-AFA5-4772-A3B0-B9C49FE9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817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1CF7A-7939-4CDA-BADA-DF7A8815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B9C6FC-AE1B-44BE-AAEF-8C96C7B6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8E6DD5D-74F7-4234-ACEF-62D67C73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AD3BD4-193D-4141-BEE9-5F1AA731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14C061-B3B7-4B76-A03B-6BCF0F2B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FB62C2-E958-497E-B47B-4527BFD1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722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9CD7DC-EBE7-4178-AEB7-19FA871E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DA4066E-D28F-4C1F-8E76-47FF94EC9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A5C685-F467-4119-AF65-DB2ABCE95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5CEB06-49DE-4359-B1E7-DEB738EF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84065C-39ED-4523-8E07-B1A7498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25C00A-ADB3-4C7E-BC3A-EEC1C111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14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1B2B331-8F88-4745-B14D-20548A29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21AD65-A56C-42BC-BBAC-4DD26514D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B33808-A620-40BC-807E-7368FB581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02F-DD1E-480F-93B0-A75FF65F2D0B}" type="datetimeFigureOut">
              <a:rPr lang="ar-SY" smtClean="0"/>
              <a:t>18/02/1441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F19A64-3F90-4604-B109-0F8F3D2C1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1E9DF6-36E8-4DD0-A310-CA8CD5DB3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553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5r_4YLwrJ6TYHDvElQbxGUWjp56txrIi/view?usp=sharing" TargetMode="External"/><Relationship Id="rId13" Type="http://schemas.openxmlformats.org/officeDocument/2006/relationships/hyperlink" Target="https://drive.google.com/open?id=1SAUpw8_cNcbxajdioju9oJPTUOugWInw" TargetMode="External"/><Relationship Id="rId3" Type="http://schemas.openxmlformats.org/officeDocument/2006/relationships/hyperlink" Target="https://drive.google.com/open?id=1VgBIzuENBBYXnteVsLOJv6eXY35aJg9p" TargetMode="External"/><Relationship Id="rId7" Type="http://schemas.openxmlformats.org/officeDocument/2006/relationships/hyperlink" Target="https://drive.google.com/open?id=1dzhxJ5a4baduZpMyjCC9eLyL4tl9DauQ" TargetMode="External"/><Relationship Id="rId12" Type="http://schemas.openxmlformats.org/officeDocument/2006/relationships/hyperlink" Target="https://drive.google.com/file/d/1JQlRyIS7i-z_w3O7cNKHhivXqm_o15BJ/view?usp=sharing" TargetMode="External"/><Relationship Id="rId2" Type="http://schemas.openxmlformats.org/officeDocument/2006/relationships/hyperlink" Target="https://drive.google.com/open?id=1KbLCLChUURnm9rqd0luM3JEhuwwNC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YPj6KzgWMcU1CVcxzB4iIWdywE3tDRS8/view?usp=sharing" TargetMode="External"/><Relationship Id="rId11" Type="http://schemas.openxmlformats.org/officeDocument/2006/relationships/hyperlink" Target="https://drive.google.com/open?id=14e9lfZ7-rADn431pfIiT0rTeAaXHbo5I" TargetMode="External"/><Relationship Id="rId5" Type="http://schemas.openxmlformats.org/officeDocument/2006/relationships/hyperlink" Target="https://drive.google.com/file/d/1BlQEcFpUsf7AszpHwwimo17UnYHAazB6/view?usp=sharing" TargetMode="External"/><Relationship Id="rId15" Type="http://schemas.openxmlformats.org/officeDocument/2006/relationships/hyperlink" Target="https://drive.google.com/open?id=1dWXV8nGpgvG439SQODhG_CkB9QD73I5D" TargetMode="External"/><Relationship Id="rId10" Type="http://schemas.openxmlformats.org/officeDocument/2006/relationships/hyperlink" Target="https://drive.google.com/file/d/1JhYfNzcEBw01LyYpnZ4ley4KClGGJWij/view?usp=sharing" TargetMode="External"/><Relationship Id="rId4" Type="http://schemas.openxmlformats.org/officeDocument/2006/relationships/hyperlink" Target="https://drive.google.com/open?id=1JfncJKL4Pk0pDF1PIaLhpNifxWxFwxrU" TargetMode="External"/><Relationship Id="rId9" Type="http://schemas.openxmlformats.org/officeDocument/2006/relationships/hyperlink" Target="https://drive.google.com/file/d/1f9EbLfCNfkukkzY2d8e6oM7gXWAjsZ2A/view?usp=sharing" TargetMode="External"/><Relationship Id="rId14" Type="http://schemas.openxmlformats.org/officeDocument/2006/relationships/hyperlink" Target="https://drive.google.com/open?id=1PA6kEWftXOmAPD1TDw8dzrv9N7kMIXy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B6BE3B-7E6D-4CAE-9A35-2864E7D7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267096"/>
            <a:ext cx="8915399" cy="3640911"/>
          </a:xfrm>
        </p:spPr>
        <p:txBody>
          <a:bodyPr>
            <a:noAutofit/>
          </a:bodyPr>
          <a:lstStyle/>
          <a:p>
            <a:pPr algn="ctr"/>
            <a:r>
              <a:rPr lang="ar-SY" sz="5400" b="1" dirty="0">
                <a:solidFill>
                  <a:srgbClr val="C00000"/>
                </a:solidFill>
              </a:rPr>
              <a:t>النَّقلُ العصبيُّ (3)</a:t>
            </a:r>
            <a:br>
              <a:rPr lang="ar-SY" sz="5400" b="1" dirty="0">
                <a:solidFill>
                  <a:srgbClr val="C00000"/>
                </a:solidFill>
              </a:rPr>
            </a:br>
            <a:r>
              <a:rPr lang="ar-SY" sz="5400" b="1" dirty="0">
                <a:solidFill>
                  <a:srgbClr val="00B0F0"/>
                </a:solidFill>
              </a:rPr>
              <a:t>التيَّاراتُ الكهربائيَّةُ العاملةُ</a:t>
            </a:r>
            <a:br>
              <a:rPr lang="ar-SY" sz="5400" b="1" dirty="0">
                <a:solidFill>
                  <a:srgbClr val="00B0F0"/>
                </a:solidFill>
              </a:rPr>
            </a:br>
            <a:r>
              <a:rPr lang="ar-SY" sz="3600" b="1" dirty="0">
                <a:solidFill>
                  <a:srgbClr val="7030A0"/>
                </a:solidFill>
              </a:rPr>
              <a:t>"المفهومُ الحديثُ"</a:t>
            </a:r>
            <a:br>
              <a:rPr lang="ar-SY" sz="3600" b="1" dirty="0">
                <a:solidFill>
                  <a:srgbClr val="7030A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Neural Conduction (3)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00B0F0"/>
                </a:solidFill>
              </a:rPr>
              <a:t>Action Electrical Currents</a:t>
            </a: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“Innovated Conception”</a:t>
            </a:r>
            <a:endParaRPr lang="ar-SY" sz="2800" b="1" dirty="0">
              <a:solidFill>
                <a:srgbClr val="7030A0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6C852B-AA3F-43DD-BD21-1A3B0440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117014"/>
            <a:ext cx="8915399" cy="11262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ar-SY" sz="4800" b="1" dirty="0">
                <a:solidFill>
                  <a:srgbClr val="7030A0"/>
                </a:solidFill>
              </a:rPr>
              <a:t>د. عمَّـــار ياسين منصور</a:t>
            </a:r>
            <a:br>
              <a:rPr lang="ar-SY" sz="2400" b="1" dirty="0">
                <a:solidFill>
                  <a:srgbClr val="00B0F0"/>
                </a:solidFill>
              </a:rPr>
            </a:br>
            <a:r>
              <a:rPr lang="en-US" sz="3500" b="1" dirty="0">
                <a:solidFill>
                  <a:srgbClr val="7030A0"/>
                </a:solidFill>
              </a:rPr>
              <a:t>AMMAR YASEEN MANSOUR</a:t>
            </a:r>
            <a:endParaRPr lang="ar-SY" sz="3500" b="1" dirty="0">
              <a:solidFill>
                <a:srgbClr val="7030A0"/>
              </a:solidFill>
            </a:endParaRPr>
          </a:p>
        </p:txBody>
      </p:sp>
      <p:pic>
        <p:nvPicPr>
          <p:cNvPr id="4" name="٣">
            <a:hlinkClick r:id="" action="ppaction://media"/>
            <a:extLst>
              <a:ext uri="{FF2B5EF4-FFF2-40B4-BE49-F238E27FC236}">
                <a16:creationId xmlns:a16="http://schemas.microsoft.com/office/drawing/2014/main" id="{DF41FECA-17CF-46EA-A07F-E0277635E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199" y="448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60" name="سهم: مسنن إلى اليمين 59">
            <a:extLst>
              <a:ext uri="{FF2B5EF4-FFF2-40B4-BE49-F238E27FC236}">
                <a16:creationId xmlns:a16="http://schemas.microsoft.com/office/drawing/2014/main" id="{4C96DBE3-C3FE-446F-83A1-EA55454A1479}"/>
              </a:ext>
            </a:extLst>
          </p:cNvPr>
          <p:cNvSpPr/>
          <p:nvPr/>
        </p:nvSpPr>
        <p:spPr>
          <a:xfrm>
            <a:off x="4146433" y="3376171"/>
            <a:ext cx="970120" cy="825610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1" name="سهم: مسنن إلى اليمين 60">
            <a:extLst>
              <a:ext uri="{FF2B5EF4-FFF2-40B4-BE49-F238E27FC236}">
                <a16:creationId xmlns:a16="http://schemas.microsoft.com/office/drawing/2014/main" id="{5BA7249C-AEA7-455E-A3B7-A6CD368F6B96}"/>
              </a:ext>
            </a:extLst>
          </p:cNvPr>
          <p:cNvSpPr/>
          <p:nvPr/>
        </p:nvSpPr>
        <p:spPr>
          <a:xfrm>
            <a:off x="8888465" y="3447403"/>
            <a:ext cx="613744" cy="767423"/>
          </a:xfrm>
          <a:prstGeom prst="notch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2" name="سهم: مسنن إلى اليمين 61">
            <a:extLst>
              <a:ext uri="{FF2B5EF4-FFF2-40B4-BE49-F238E27FC236}">
                <a16:creationId xmlns:a16="http://schemas.microsoft.com/office/drawing/2014/main" id="{23E433D6-CAEF-4C8E-A231-4E437E4973BA}"/>
              </a:ext>
            </a:extLst>
          </p:cNvPr>
          <p:cNvSpPr/>
          <p:nvPr/>
        </p:nvSpPr>
        <p:spPr>
          <a:xfrm>
            <a:off x="6573265" y="3459622"/>
            <a:ext cx="475586" cy="620424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6654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7109 0.00023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85 L 0.10873 0.0044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3632 -0.00324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47" grpId="2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60" name="سهم: مسنن إلى اليمين 59">
            <a:extLst>
              <a:ext uri="{FF2B5EF4-FFF2-40B4-BE49-F238E27FC236}">
                <a16:creationId xmlns:a16="http://schemas.microsoft.com/office/drawing/2014/main" id="{4C96DBE3-C3FE-446F-83A1-EA55454A1479}"/>
              </a:ext>
            </a:extLst>
          </p:cNvPr>
          <p:cNvSpPr/>
          <p:nvPr/>
        </p:nvSpPr>
        <p:spPr>
          <a:xfrm>
            <a:off x="4146433" y="3376171"/>
            <a:ext cx="970120" cy="825610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1" name="سهم: مسنن إلى اليمين 60">
            <a:extLst>
              <a:ext uri="{FF2B5EF4-FFF2-40B4-BE49-F238E27FC236}">
                <a16:creationId xmlns:a16="http://schemas.microsoft.com/office/drawing/2014/main" id="{5BA7249C-AEA7-455E-A3B7-A6CD368F6B96}"/>
              </a:ext>
            </a:extLst>
          </p:cNvPr>
          <p:cNvSpPr/>
          <p:nvPr/>
        </p:nvSpPr>
        <p:spPr>
          <a:xfrm>
            <a:off x="8888465" y="3447403"/>
            <a:ext cx="613744" cy="767423"/>
          </a:xfrm>
          <a:prstGeom prst="notch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2" name="سهم: مسنن إلى اليمين 61">
            <a:extLst>
              <a:ext uri="{FF2B5EF4-FFF2-40B4-BE49-F238E27FC236}">
                <a16:creationId xmlns:a16="http://schemas.microsoft.com/office/drawing/2014/main" id="{23E433D6-CAEF-4C8E-A231-4E437E4973BA}"/>
              </a:ext>
            </a:extLst>
          </p:cNvPr>
          <p:cNvSpPr/>
          <p:nvPr/>
        </p:nvSpPr>
        <p:spPr>
          <a:xfrm>
            <a:off x="6573265" y="3459622"/>
            <a:ext cx="475586" cy="620424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19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7109 0.00023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85 L 0.10873 0.0044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3632 -0.00324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47" grpId="2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60" name="سهم: مسنن إلى اليمين 59">
            <a:extLst>
              <a:ext uri="{FF2B5EF4-FFF2-40B4-BE49-F238E27FC236}">
                <a16:creationId xmlns:a16="http://schemas.microsoft.com/office/drawing/2014/main" id="{4C96DBE3-C3FE-446F-83A1-EA55454A1479}"/>
              </a:ext>
            </a:extLst>
          </p:cNvPr>
          <p:cNvSpPr/>
          <p:nvPr/>
        </p:nvSpPr>
        <p:spPr>
          <a:xfrm>
            <a:off x="4146433" y="3376171"/>
            <a:ext cx="970120" cy="825610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1" name="سهم: مسنن إلى اليمين 60">
            <a:extLst>
              <a:ext uri="{FF2B5EF4-FFF2-40B4-BE49-F238E27FC236}">
                <a16:creationId xmlns:a16="http://schemas.microsoft.com/office/drawing/2014/main" id="{5BA7249C-AEA7-455E-A3B7-A6CD368F6B96}"/>
              </a:ext>
            </a:extLst>
          </p:cNvPr>
          <p:cNvSpPr/>
          <p:nvPr/>
        </p:nvSpPr>
        <p:spPr>
          <a:xfrm>
            <a:off x="8888465" y="3447403"/>
            <a:ext cx="613744" cy="767423"/>
          </a:xfrm>
          <a:prstGeom prst="notch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2" name="سهم: مسنن إلى اليمين 61">
            <a:extLst>
              <a:ext uri="{FF2B5EF4-FFF2-40B4-BE49-F238E27FC236}">
                <a16:creationId xmlns:a16="http://schemas.microsoft.com/office/drawing/2014/main" id="{23E433D6-CAEF-4C8E-A231-4E437E4973BA}"/>
              </a:ext>
            </a:extLst>
          </p:cNvPr>
          <p:cNvSpPr/>
          <p:nvPr/>
        </p:nvSpPr>
        <p:spPr>
          <a:xfrm>
            <a:off x="6573265" y="3459622"/>
            <a:ext cx="475586" cy="620424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812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7109 0.00023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85 L 0.10873 0.0044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3632 -0.00324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47" grpId="2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DC44C3-77B8-49A8-84BB-E265975F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/>
          </a:bodyPr>
          <a:lstStyle/>
          <a:p>
            <a:r>
              <a:rPr lang="ar-SY" sz="2800" b="1" dirty="0">
                <a:solidFill>
                  <a:srgbClr val="0070C0"/>
                </a:solidFill>
              </a:rPr>
              <a:t>في السِّياق ذاتِه، أنصح بقراءة المقالات التَّاليَّة:</a:t>
            </a:r>
            <a:endParaRPr lang="ar-SY" sz="28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D3200A-4AF1-4B14-9437-FFFA42F8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904"/>
            <a:ext cx="10515600" cy="51580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2"/>
              </a:rPr>
              <a:t>هل يفيدُ التَّداخلُ الجراحيُّ الفوريُّ في أذيَّاتِ النخاعِ الشَّوكيِّ وذيلِ الفرس الرضَّيَّةِ؟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3"/>
              </a:rPr>
              <a:t>النقل العصبيّ، بين مفهوم قاصر وجديد حاضر</a:t>
            </a:r>
            <a:br>
              <a:rPr lang="ar-SY" u="sng" dirty="0">
                <a:hlinkClick r:id="rId3"/>
              </a:rPr>
            </a:br>
            <a:r>
              <a:rPr lang="ar-SY" u="sng" dirty="0">
                <a:hlinkClick r:id="rId3"/>
              </a:rPr>
              <a:t> </a:t>
            </a:r>
            <a:r>
              <a:rPr lang="en-US" u="sng" dirty="0">
                <a:hlinkClick r:id="rId3"/>
              </a:rPr>
              <a:t>The Neural Conduction.. Personal View vs. International View</a:t>
            </a:r>
            <a:br>
              <a:rPr lang="ar-SY" u="sng" dirty="0"/>
            </a:br>
            <a:r>
              <a:rPr lang="ar-SY" u="sng" dirty="0"/>
              <a:t>-</a:t>
            </a:r>
            <a:r>
              <a:rPr lang="ar-SY" u="sng" dirty="0">
                <a:hlinkClick r:id="rId4"/>
              </a:rPr>
              <a:t>عرض تمثيليّ لآلية النقل العصبيّ في الليف العصبيّ </a:t>
            </a:r>
            <a:r>
              <a:rPr lang="en-US" u="sng" dirty="0">
                <a:hlinkClick r:id="rId4"/>
              </a:rPr>
              <a:t>Innovated View of Neural Conduction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5"/>
              </a:rPr>
              <a:t>المستقبلات الحسيّة، عبقريّة الخلق وجمال المخلوق</a:t>
            </a:r>
            <a:br>
              <a:rPr lang="ar-SY" u="sng" dirty="0">
                <a:hlinkClick r:id="rId5"/>
              </a:rPr>
            </a:br>
            <a:r>
              <a:rPr lang="ar-SY" u="sng" dirty="0">
                <a:hlinkClick r:id="rId5"/>
              </a:rPr>
              <a:t> </a:t>
            </a:r>
            <a:r>
              <a:rPr lang="en-US" u="sng" dirty="0">
                <a:hlinkClick r:id="rId5"/>
              </a:rPr>
              <a:t>The Sensory Receptors, The Genius of Creation and the Beauty of Creature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6"/>
              </a:rPr>
              <a:t>النقل في المشابك العصبيّة </a:t>
            </a:r>
            <a:r>
              <a:rPr lang="en-US" u="sng" dirty="0">
                <a:hlinkClick r:id="rId6"/>
              </a:rPr>
              <a:t>The Neural Conduction in the Synapses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7"/>
              </a:rPr>
              <a:t>النقل في المشابك العصبيّة (</a:t>
            </a:r>
            <a:r>
              <a:rPr lang="en-US" u="sng" dirty="0">
                <a:hlinkClick r:id="rId7"/>
              </a:rPr>
              <a:t>PowerPoint Presentation</a:t>
            </a:r>
            <a:r>
              <a:rPr lang="ar-SY" u="sng" dirty="0">
                <a:hlinkClick r:id="rId7"/>
              </a:rPr>
              <a:t>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8"/>
              </a:rPr>
              <a:t>عقدة رانفييه، ضابطة الإيقاع </a:t>
            </a:r>
            <a:r>
              <a:rPr lang="en-US" u="sng" dirty="0">
                <a:hlinkClick r:id="rId8"/>
              </a:rPr>
              <a:t>The Node of Ranvier, The Equalizer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9"/>
              </a:rPr>
              <a:t>عرض مصوّر لدور عقدة رانفييه كضابط إيقاع في النقل العصبيّ</a:t>
            </a:r>
            <a:br>
              <a:rPr lang="ar-SY" u="sng" dirty="0">
                <a:hlinkClick r:id="rId9"/>
              </a:rPr>
            </a:br>
            <a:r>
              <a:rPr lang="ar-SY" u="sng" dirty="0">
                <a:hlinkClick r:id="rId9"/>
              </a:rPr>
              <a:t> </a:t>
            </a:r>
            <a:r>
              <a:rPr lang="en-US" u="sng" dirty="0">
                <a:hlinkClick r:id="rId9"/>
              </a:rPr>
              <a:t>Node of Ranvier, The Equalizer (PowerPoint)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0"/>
              </a:rPr>
              <a:t>في فقه الأعصاب، الألم أولاً  </a:t>
            </a:r>
            <a:r>
              <a:rPr lang="en-US" u="sng" dirty="0">
                <a:hlinkClick r:id="rId10"/>
              </a:rPr>
              <a:t>The Pain is First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1"/>
              </a:rPr>
              <a:t>في فقه الأعصاب، الشكل.. الضرورة </a:t>
            </a:r>
            <a:r>
              <a:rPr lang="en-US" u="sng" dirty="0">
                <a:hlinkClick r:id="rId11"/>
              </a:rPr>
              <a:t>The Philosophy of Form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2"/>
              </a:rPr>
              <a:t>تخطيط الأعصاب الكهربائي، بين الحقيقي والموهوم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3"/>
              </a:rPr>
              <a:t>الصدمة النخاعيّة (مفهوم جديد)   </a:t>
            </a:r>
            <a:r>
              <a:rPr lang="en-US" u="sng" dirty="0">
                <a:hlinkClick r:id="rId13"/>
              </a:rPr>
              <a:t>The Spinal Shock (Innovated Conception)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4"/>
              </a:rPr>
              <a:t>أذيّات النخاع الشوكيّ، الأعراض والعلامات السريريّة، بحثٌ في آليات الحدوث</a:t>
            </a:r>
            <a:br>
              <a:rPr lang="ar-SY" u="sng" dirty="0">
                <a:hlinkClick r:id="rId14"/>
              </a:rPr>
            </a:br>
            <a:r>
              <a:rPr lang="ar-SY" u="sng" dirty="0">
                <a:hlinkClick r:id="rId14"/>
              </a:rPr>
              <a:t> </a:t>
            </a:r>
            <a:r>
              <a:rPr lang="en-US" u="sng" dirty="0">
                <a:hlinkClick r:id="rId14"/>
              </a:rPr>
              <a:t>The Spinal Injury, The Symptomatology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15"/>
              </a:rPr>
              <a:t>التنكّس الفاليريني، يهاجم المحاور العصبيّة الحركيّة للعصب المحيطي.. ويعفّ عن محاوره الحسّيّة</a:t>
            </a:r>
            <a:br>
              <a:rPr lang="ar-SY" u="sng" dirty="0">
                <a:hlinkClick r:id="rId15"/>
              </a:rPr>
            </a:br>
            <a:r>
              <a:rPr lang="en-US" u="sng" dirty="0">
                <a:hlinkClick r:id="rId15"/>
              </a:rPr>
              <a:t>Wallerian Degeneration, Attacks the Motor Axons of Injured Nerve and Conserves its Sensory Axons</a:t>
            </a:r>
            <a:endParaRPr lang="en-US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978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45E221-71C0-4217-A70D-855DF4F6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Y" sz="9600" b="1" dirty="0">
                <a:solidFill>
                  <a:srgbClr val="C0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12163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269418" y="2968467"/>
            <a:ext cx="895647" cy="1619100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1937 h 1580351"/>
              <a:gd name="connsiteX1" fmla="*/ 530968 w 920867"/>
              <a:gd name="connsiteY1" fmla="*/ 352381 h 1580351"/>
              <a:gd name="connsiteX2" fmla="*/ 870602 w 920867"/>
              <a:gd name="connsiteY2" fmla="*/ 535261 h 1580351"/>
              <a:gd name="connsiteX3" fmla="*/ 883665 w 920867"/>
              <a:gd name="connsiteY3" fmla="*/ 1044713 h 1580351"/>
              <a:gd name="connsiteX4" fmla="*/ 530968 w 920867"/>
              <a:gd name="connsiteY4" fmla="*/ 1227593 h 1580351"/>
              <a:gd name="connsiteX5" fmla="*/ 230523 w 920867"/>
              <a:gd name="connsiteY5" fmla="*/ 1528039 h 1580351"/>
              <a:gd name="connsiteX6" fmla="*/ 8453 w 920867"/>
              <a:gd name="connsiteY6" fmla="*/ 51937 h 1580351"/>
              <a:gd name="connsiteX0" fmla="*/ 9358 w 895647"/>
              <a:gd name="connsiteY0" fmla="*/ 49055 h 1619100"/>
              <a:gd name="connsiteX1" fmla="*/ 505748 w 895647"/>
              <a:gd name="connsiteY1" fmla="*/ 388688 h 1619100"/>
              <a:gd name="connsiteX2" fmla="*/ 845382 w 895647"/>
              <a:gd name="connsiteY2" fmla="*/ 571568 h 1619100"/>
              <a:gd name="connsiteX3" fmla="*/ 858445 w 895647"/>
              <a:gd name="connsiteY3" fmla="*/ 1081020 h 1619100"/>
              <a:gd name="connsiteX4" fmla="*/ 505748 w 895647"/>
              <a:gd name="connsiteY4" fmla="*/ 1263900 h 1619100"/>
              <a:gd name="connsiteX5" fmla="*/ 205303 w 895647"/>
              <a:gd name="connsiteY5" fmla="*/ 1564346 h 1619100"/>
              <a:gd name="connsiteX6" fmla="*/ 9358 w 895647"/>
              <a:gd name="connsiteY6" fmla="*/ 49055 h 16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647" h="1619100">
                <a:moveTo>
                  <a:pt x="9358" y="49055"/>
                </a:moveTo>
                <a:cubicBezTo>
                  <a:pt x="59432" y="-146888"/>
                  <a:pt x="366411" y="301603"/>
                  <a:pt x="505748" y="388688"/>
                </a:cubicBezTo>
                <a:cubicBezTo>
                  <a:pt x="645085" y="475773"/>
                  <a:pt x="786599" y="456179"/>
                  <a:pt x="845382" y="571568"/>
                </a:cubicBezTo>
                <a:cubicBezTo>
                  <a:pt x="904165" y="686957"/>
                  <a:pt x="915051" y="965631"/>
                  <a:pt x="858445" y="1081020"/>
                </a:cubicBezTo>
                <a:cubicBezTo>
                  <a:pt x="801839" y="1196409"/>
                  <a:pt x="610251" y="1178991"/>
                  <a:pt x="505748" y="1263900"/>
                </a:cubicBezTo>
                <a:cubicBezTo>
                  <a:pt x="401245" y="1348809"/>
                  <a:pt x="288035" y="1766820"/>
                  <a:pt x="205303" y="1564346"/>
                </a:cubicBezTo>
                <a:cubicBezTo>
                  <a:pt x="122571" y="1361872"/>
                  <a:pt x="-40716" y="244998"/>
                  <a:pt x="9358" y="49055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99453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0369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905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90B9111A-89F9-4C8F-8727-9EA1074AA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229" y="1084154"/>
              <a:ext cx="340594" cy="333020"/>
            </a:xfrm>
            <a:custGeom>
              <a:avLst/>
              <a:gdLst>
                <a:gd name="T0" fmla="*/ 50 w 509"/>
                <a:gd name="T1" fmla="*/ 4 h 526"/>
                <a:gd name="T2" fmla="*/ 508 w 509"/>
                <a:gd name="T3" fmla="*/ 229 h 526"/>
                <a:gd name="T4" fmla="*/ 58 w 509"/>
                <a:gd name="T5" fmla="*/ 522 h 526"/>
                <a:gd name="T6" fmla="*/ 163 w 509"/>
                <a:gd name="T7" fmla="*/ 252 h 526"/>
                <a:gd name="T8" fmla="*/ 50 w 509"/>
                <a:gd name="T9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526">
                  <a:moveTo>
                    <a:pt x="50" y="4"/>
                  </a:moveTo>
                  <a:cubicBezTo>
                    <a:pt x="108" y="0"/>
                    <a:pt x="507" y="143"/>
                    <a:pt x="508" y="229"/>
                  </a:cubicBezTo>
                  <a:cubicBezTo>
                    <a:pt x="509" y="315"/>
                    <a:pt x="116" y="518"/>
                    <a:pt x="58" y="522"/>
                  </a:cubicBezTo>
                  <a:cubicBezTo>
                    <a:pt x="0" y="526"/>
                    <a:pt x="164" y="338"/>
                    <a:pt x="163" y="252"/>
                  </a:cubicBezTo>
                  <a:cubicBezTo>
                    <a:pt x="162" y="166"/>
                    <a:pt x="74" y="56"/>
                    <a:pt x="50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43">
            <a:extLst>
              <a:ext uri="{FF2B5EF4-FFF2-40B4-BE49-F238E27FC236}">
                <a16:creationId xmlns:a16="http://schemas.microsoft.com/office/drawing/2014/main" id="{EEB40403-FD47-4798-9EC5-03F47F1700EF}"/>
              </a:ext>
            </a:extLst>
          </p:cNvPr>
          <p:cNvSpPr>
            <a:spLocks/>
          </p:cNvSpPr>
          <p:nvPr/>
        </p:nvSpPr>
        <p:spPr bwMode="auto">
          <a:xfrm rot="16200000">
            <a:off x="2709174" y="941436"/>
            <a:ext cx="492027" cy="1345417"/>
          </a:xfrm>
          <a:prstGeom prst="rightBrace">
            <a:avLst>
              <a:gd name="adj1" fmla="val 41381"/>
              <a:gd name="adj2" fmla="val 50000"/>
            </a:avLst>
          </a:prstGeom>
          <a:noFill/>
          <a:ln w="3175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A15C73C7-2548-424A-AA2D-2B10B9A8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059" y="1056068"/>
            <a:ext cx="1345416" cy="42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Soma</a:t>
            </a:r>
          </a:p>
        </p:txBody>
      </p:sp>
      <p:sp>
        <p:nvSpPr>
          <p:cNvPr id="23" name="AutoShape 43">
            <a:extLst>
              <a:ext uri="{FF2B5EF4-FFF2-40B4-BE49-F238E27FC236}">
                <a16:creationId xmlns:a16="http://schemas.microsoft.com/office/drawing/2014/main" id="{6EDE0121-28BB-4938-904F-211E80DB113B}"/>
              </a:ext>
            </a:extLst>
          </p:cNvPr>
          <p:cNvSpPr>
            <a:spLocks/>
          </p:cNvSpPr>
          <p:nvPr/>
        </p:nvSpPr>
        <p:spPr bwMode="auto">
          <a:xfrm rot="16200000">
            <a:off x="5945794" y="-467335"/>
            <a:ext cx="492027" cy="4165196"/>
          </a:xfrm>
          <a:prstGeom prst="rightBrace">
            <a:avLst>
              <a:gd name="adj1" fmla="val 67930"/>
              <a:gd name="adj2" fmla="val 50000"/>
            </a:avLst>
          </a:prstGeom>
          <a:noFill/>
          <a:ln w="3175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52DF293C-1829-4639-A3E0-E39C88CE2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426" y="1046138"/>
            <a:ext cx="2172622" cy="3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Myelinated Motor Axon</a:t>
            </a:r>
          </a:p>
        </p:txBody>
      </p:sp>
      <p:sp>
        <p:nvSpPr>
          <p:cNvPr id="25" name="AutoShape 43">
            <a:extLst>
              <a:ext uri="{FF2B5EF4-FFF2-40B4-BE49-F238E27FC236}">
                <a16:creationId xmlns:a16="http://schemas.microsoft.com/office/drawing/2014/main" id="{3CD97B61-15AE-4DB8-BBCF-1DF46FA3F0E8}"/>
              </a:ext>
            </a:extLst>
          </p:cNvPr>
          <p:cNvSpPr>
            <a:spLocks/>
          </p:cNvSpPr>
          <p:nvPr/>
        </p:nvSpPr>
        <p:spPr bwMode="auto">
          <a:xfrm rot="16200000">
            <a:off x="8856568" y="842679"/>
            <a:ext cx="492027" cy="1541132"/>
          </a:xfrm>
          <a:prstGeom prst="rightBrace">
            <a:avLst>
              <a:gd name="adj1" fmla="val 28106"/>
              <a:gd name="adj2" fmla="val 50000"/>
            </a:avLst>
          </a:prstGeom>
          <a:noFill/>
          <a:ln w="3175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99761E46-1FA5-4CFE-A963-DCA46CAA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072" y="1058903"/>
            <a:ext cx="1431638" cy="3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Synapse</a:t>
            </a: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44">
            <a:extLst>
              <a:ext uri="{FF2B5EF4-FFF2-40B4-BE49-F238E27FC236}">
                <a16:creationId xmlns:a16="http://schemas.microsoft.com/office/drawing/2014/main" id="{80276BE9-2EBF-4BCC-990C-31A0F55E3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16" y="2184447"/>
            <a:ext cx="1431638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Axon Hillock</a:t>
            </a:r>
            <a:endParaRPr lang="en-US" sz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2D842E3C-D33E-4571-8477-BD4A41146279}"/>
              </a:ext>
            </a:extLst>
          </p:cNvPr>
          <p:cNvCxnSpPr>
            <a:cxnSpLocks/>
          </p:cNvCxnSpPr>
          <p:nvPr/>
        </p:nvCxnSpPr>
        <p:spPr>
          <a:xfrm flipV="1">
            <a:off x="3914012" y="4190702"/>
            <a:ext cx="0" cy="35172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4">
            <a:extLst>
              <a:ext uri="{FF2B5EF4-FFF2-40B4-BE49-F238E27FC236}">
                <a16:creationId xmlns:a16="http://schemas.microsoft.com/office/drawing/2014/main" id="{89295E56-5CB1-4594-A362-C996647E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900" y="4593777"/>
            <a:ext cx="2507926" cy="114826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dashed line indicates the massive presence of</a:t>
            </a:r>
            <a:b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Pressure- Gated Na</a:t>
            </a:r>
            <a:r>
              <a:rPr lang="en-US" sz="12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Channels in the cell membrane</a:t>
            </a:r>
            <a:b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Axon Hillock</a:t>
            </a:r>
            <a:endParaRPr lang="en-US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FC4B5EE-FF73-4155-B6E5-3AAE6C6D21C4}"/>
              </a:ext>
            </a:extLst>
          </p:cNvPr>
          <p:cNvCxnSpPr>
            <a:cxnSpLocks/>
          </p:cNvCxnSpPr>
          <p:nvPr/>
        </p:nvCxnSpPr>
        <p:spPr>
          <a:xfrm flipV="1">
            <a:off x="6256091" y="4150615"/>
            <a:ext cx="0" cy="3517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409C13B-CA3B-419B-A885-E01AAE46EB73}"/>
              </a:ext>
            </a:extLst>
          </p:cNvPr>
          <p:cNvSpPr/>
          <p:nvPr/>
        </p:nvSpPr>
        <p:spPr>
          <a:xfrm>
            <a:off x="4893320" y="4492065"/>
            <a:ext cx="2745678" cy="1348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The interrupted line indicates the massive presence of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Pressure-Gated Na</a:t>
            </a:r>
            <a:r>
              <a:rPr lang="en-US" sz="1200" dirty="0">
                <a:solidFill>
                  <a:srgbClr val="C00000"/>
                </a:solidFill>
              </a:rPr>
              <a:t>+ </a:t>
            </a:r>
            <a:r>
              <a:rPr lang="en-US" sz="1400" dirty="0">
                <a:solidFill>
                  <a:srgbClr val="C00000"/>
                </a:solidFill>
              </a:rPr>
              <a:t>Channels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in the cell membrane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of  Ranvier node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34" name="سهم: دائري 33">
            <a:extLst>
              <a:ext uri="{FF2B5EF4-FFF2-40B4-BE49-F238E27FC236}">
                <a16:creationId xmlns:a16="http://schemas.microsoft.com/office/drawing/2014/main" id="{AD7FB402-167B-4B3E-8543-392C8B879018}"/>
              </a:ext>
            </a:extLst>
          </p:cNvPr>
          <p:cNvSpPr/>
          <p:nvPr/>
        </p:nvSpPr>
        <p:spPr>
          <a:xfrm rot="6714302">
            <a:off x="8159391" y="3284478"/>
            <a:ext cx="1295138" cy="1096582"/>
          </a:xfrm>
          <a:prstGeom prst="circularArrow">
            <a:avLst>
              <a:gd name="adj1" fmla="val 38338"/>
              <a:gd name="adj2" fmla="val 74223"/>
              <a:gd name="adj3" fmla="val 18039872"/>
              <a:gd name="adj4" fmla="val 11214183"/>
              <a:gd name="adj5" fmla="val 17990"/>
            </a:avLst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B0510CC9-7A21-4FC2-8142-FB3CE6BB4C3A}"/>
              </a:ext>
            </a:extLst>
          </p:cNvPr>
          <p:cNvCxnSpPr>
            <a:cxnSpLocks/>
          </p:cNvCxnSpPr>
          <p:nvPr/>
        </p:nvCxnSpPr>
        <p:spPr>
          <a:xfrm flipV="1">
            <a:off x="9154793" y="4320434"/>
            <a:ext cx="0" cy="35172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4">
            <a:extLst>
              <a:ext uri="{FF2B5EF4-FFF2-40B4-BE49-F238E27FC236}">
                <a16:creationId xmlns:a16="http://schemas.microsoft.com/office/drawing/2014/main" id="{2C540FB6-751D-4C18-8C9F-B0A2FF72D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952" y="4795765"/>
            <a:ext cx="2354413" cy="81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rest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well as in action, 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Neurotransmitters are always present in Synaptic Cleft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id="{906B1E9E-5530-4A70-8154-6AEEBB53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524" y="2703070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ECB4196E-93F9-445E-9076-4515EFB161BD}"/>
              </a:ext>
            </a:extLst>
          </p:cNvPr>
          <p:cNvCxnSpPr/>
          <p:nvPr/>
        </p:nvCxnSpPr>
        <p:spPr>
          <a:xfrm>
            <a:off x="6635931" y="3179741"/>
            <a:ext cx="1638475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4">
            <a:extLst>
              <a:ext uri="{FF2B5EF4-FFF2-40B4-BE49-F238E27FC236}">
                <a16:creationId xmlns:a16="http://schemas.microsoft.com/office/drawing/2014/main" id="{10E9166E-B41C-4C93-809D-94FED05A4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413" y="2908726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Internodal Segment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6740466D-F045-43E1-B2CD-4F618AAB1038}"/>
              </a:ext>
            </a:extLst>
          </p:cNvPr>
          <p:cNvCxnSpPr/>
          <p:nvPr/>
        </p:nvCxnSpPr>
        <p:spPr>
          <a:xfrm>
            <a:off x="5043003" y="2905189"/>
            <a:ext cx="0" cy="3344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4">
            <a:extLst>
              <a:ext uri="{FF2B5EF4-FFF2-40B4-BE49-F238E27FC236}">
                <a16:creationId xmlns:a16="http://schemas.microsoft.com/office/drawing/2014/main" id="{EAFA7BA7-1A9C-4902-B4BB-FBD131CA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377" y="2472599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Myelin Sheath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سهم: مخطط إلى اليمين 39">
            <a:extLst>
              <a:ext uri="{FF2B5EF4-FFF2-40B4-BE49-F238E27FC236}">
                <a16:creationId xmlns:a16="http://schemas.microsoft.com/office/drawing/2014/main" id="{ABAA48F4-0CA0-4176-8348-B606BC3AE30F}"/>
              </a:ext>
            </a:extLst>
          </p:cNvPr>
          <p:cNvSpPr/>
          <p:nvPr/>
        </p:nvSpPr>
        <p:spPr>
          <a:xfrm>
            <a:off x="3243454" y="3594873"/>
            <a:ext cx="374133" cy="348219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AF40C2BF-0EA8-47AF-8610-92649B48A9FA}"/>
              </a:ext>
            </a:extLst>
          </p:cNvPr>
          <p:cNvSpPr/>
          <p:nvPr/>
        </p:nvSpPr>
        <p:spPr>
          <a:xfrm>
            <a:off x="428453" y="3311433"/>
            <a:ext cx="2852251" cy="908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At rest,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 Microtubules’  Montage protrudes into the lumen of the Axon Hillock </a:t>
            </a:r>
            <a:endParaRPr lang="ar-SY" sz="1400" dirty="0">
              <a:solidFill>
                <a:srgbClr val="0070C0"/>
              </a:solidFill>
            </a:endParaRP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7C989F8D-A0CF-4ACD-BD38-D087D0C6DC1F}"/>
              </a:ext>
            </a:extLst>
          </p:cNvPr>
          <p:cNvCxnSpPr/>
          <p:nvPr/>
        </p:nvCxnSpPr>
        <p:spPr>
          <a:xfrm flipV="1">
            <a:off x="3825624" y="6096567"/>
            <a:ext cx="5474709" cy="2183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B9A96FC-47FA-42A4-A230-1B4034B65B3E}"/>
              </a:ext>
            </a:extLst>
          </p:cNvPr>
          <p:cNvSpPr/>
          <p:nvPr/>
        </p:nvSpPr>
        <p:spPr>
          <a:xfrm>
            <a:off x="5146533" y="5519005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Intraluminal Resting Pressure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488A0197-9C4F-4EC9-A348-A58AB4C887B0}"/>
              </a:ext>
            </a:extLst>
          </p:cNvPr>
          <p:cNvCxnSpPr>
            <a:cxnSpLocks/>
          </p:cNvCxnSpPr>
          <p:nvPr/>
        </p:nvCxnSpPr>
        <p:spPr>
          <a:xfrm>
            <a:off x="3717241" y="2487072"/>
            <a:ext cx="447824" cy="4752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347D05E7-0341-42F2-9FED-498D1B3D9CE4}"/>
              </a:ext>
            </a:extLst>
          </p:cNvPr>
          <p:cNvCxnSpPr/>
          <p:nvPr/>
        </p:nvCxnSpPr>
        <p:spPr>
          <a:xfrm>
            <a:off x="5981666" y="2994594"/>
            <a:ext cx="594375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4AA3203-DDAE-4183-92F1-1C098B00DD9A}"/>
              </a:ext>
            </a:extLst>
          </p:cNvPr>
          <p:cNvSpPr/>
          <p:nvPr/>
        </p:nvSpPr>
        <p:spPr>
          <a:xfrm>
            <a:off x="3865570" y="31864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CB29E6EA-6677-48C6-9596-58B0F0B10E44}"/>
              </a:ext>
            </a:extLst>
          </p:cNvPr>
          <p:cNvSpPr/>
          <p:nvPr/>
        </p:nvSpPr>
        <p:spPr>
          <a:xfrm>
            <a:off x="4017661" y="320772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6D64B2BE-084C-4973-956B-1A798C75CE64}"/>
              </a:ext>
            </a:extLst>
          </p:cNvPr>
          <p:cNvSpPr/>
          <p:nvPr/>
        </p:nvSpPr>
        <p:spPr>
          <a:xfrm>
            <a:off x="4064711" y="424962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AB541BF2-6B8D-4754-9E7B-3E8109646D8B}"/>
              </a:ext>
            </a:extLst>
          </p:cNvPr>
          <p:cNvSpPr/>
          <p:nvPr/>
        </p:nvSpPr>
        <p:spPr>
          <a:xfrm>
            <a:off x="3720545" y="31331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E4016982-D9A3-43E9-9118-FF54E890A966}"/>
              </a:ext>
            </a:extLst>
          </p:cNvPr>
          <p:cNvSpPr/>
          <p:nvPr/>
        </p:nvSpPr>
        <p:spPr>
          <a:xfrm>
            <a:off x="3979752" y="446321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5A3DCE06-6567-43D9-8A98-20DB8611DCB1}"/>
              </a:ext>
            </a:extLst>
          </p:cNvPr>
          <p:cNvSpPr/>
          <p:nvPr/>
        </p:nvSpPr>
        <p:spPr>
          <a:xfrm>
            <a:off x="3908159" y="332419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04D3EA75-39C1-4CCB-A532-B32DCC19E3C7}"/>
              </a:ext>
            </a:extLst>
          </p:cNvPr>
          <p:cNvSpPr/>
          <p:nvPr/>
        </p:nvSpPr>
        <p:spPr>
          <a:xfrm>
            <a:off x="3865570" y="308283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83B59834-642B-4803-8081-9AAA7EB79C8F}"/>
              </a:ext>
            </a:extLst>
          </p:cNvPr>
          <p:cNvSpPr/>
          <p:nvPr/>
        </p:nvSpPr>
        <p:spPr>
          <a:xfrm>
            <a:off x="3707938" y="437292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1C0D8ACC-1F1E-49FC-9A57-25BD46E751DA}"/>
              </a:ext>
            </a:extLst>
          </p:cNvPr>
          <p:cNvSpPr/>
          <p:nvPr/>
        </p:nvSpPr>
        <p:spPr>
          <a:xfrm>
            <a:off x="3749824" y="448045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B309E03B-B24B-47F9-94BB-0EEC95871E56}"/>
              </a:ext>
            </a:extLst>
          </p:cNvPr>
          <p:cNvSpPr/>
          <p:nvPr/>
        </p:nvSpPr>
        <p:spPr>
          <a:xfrm>
            <a:off x="3914211" y="42934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1D5F917F-D38F-409D-BA2A-0126F0A258A7}"/>
              </a:ext>
            </a:extLst>
          </p:cNvPr>
          <p:cNvSpPr/>
          <p:nvPr/>
        </p:nvSpPr>
        <p:spPr>
          <a:xfrm>
            <a:off x="6091047" y="320650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EC9CBBA4-06E4-4DC8-BA32-04065E5B89D4}"/>
              </a:ext>
            </a:extLst>
          </p:cNvPr>
          <p:cNvSpPr/>
          <p:nvPr/>
        </p:nvSpPr>
        <p:spPr>
          <a:xfrm>
            <a:off x="6349369" y="326768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66FABBA6-1C78-4A09-9CF6-70C3DFC95F2A}"/>
              </a:ext>
            </a:extLst>
          </p:cNvPr>
          <p:cNvSpPr/>
          <p:nvPr/>
        </p:nvSpPr>
        <p:spPr>
          <a:xfrm>
            <a:off x="6201570" y="313120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86CF33A6-A247-436F-BBB1-CB2F07F14259}"/>
              </a:ext>
            </a:extLst>
          </p:cNvPr>
          <p:cNvSpPr/>
          <p:nvPr/>
        </p:nvSpPr>
        <p:spPr>
          <a:xfrm>
            <a:off x="6038585" y="432772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ED20516F-D941-42D9-9855-7C371DB20931}"/>
              </a:ext>
            </a:extLst>
          </p:cNvPr>
          <p:cNvSpPr/>
          <p:nvPr/>
        </p:nvSpPr>
        <p:spPr>
          <a:xfrm>
            <a:off x="6298718" y="414087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95F7738D-7DCA-4B5A-9F4B-88058BC4B4E0}"/>
              </a:ext>
            </a:extLst>
          </p:cNvPr>
          <p:cNvSpPr/>
          <p:nvPr/>
        </p:nvSpPr>
        <p:spPr>
          <a:xfrm>
            <a:off x="6200327" y="331377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D29E3813-FE50-4295-8F32-0EAB6777DEA0}"/>
              </a:ext>
            </a:extLst>
          </p:cNvPr>
          <p:cNvSpPr/>
          <p:nvPr/>
        </p:nvSpPr>
        <p:spPr>
          <a:xfrm>
            <a:off x="6404804" y="431121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0C1FD6CC-82FC-4C4C-85BF-2DFC89F2B5CF}"/>
              </a:ext>
            </a:extLst>
          </p:cNvPr>
          <p:cNvSpPr/>
          <p:nvPr/>
        </p:nvSpPr>
        <p:spPr>
          <a:xfrm>
            <a:off x="5976974" y="330057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2C69CDF7-4CEC-4A65-86DC-12EB685078E2}"/>
              </a:ext>
            </a:extLst>
          </p:cNvPr>
          <p:cNvSpPr/>
          <p:nvPr/>
        </p:nvSpPr>
        <p:spPr>
          <a:xfrm>
            <a:off x="6051643" y="409332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ADC0ED47-FBB4-496F-A936-11168613D4B3}"/>
              </a:ext>
            </a:extLst>
          </p:cNvPr>
          <p:cNvSpPr/>
          <p:nvPr/>
        </p:nvSpPr>
        <p:spPr>
          <a:xfrm>
            <a:off x="3775325" y="326822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EF416A08-97E4-4D80-A171-2B31C26C2F40}"/>
              </a:ext>
            </a:extLst>
          </p:cNvPr>
          <p:cNvSpPr/>
          <p:nvPr/>
        </p:nvSpPr>
        <p:spPr>
          <a:xfrm>
            <a:off x="3678971" y="428030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A4FE5570-E027-4985-B0D9-6B11CF9F0CB1}"/>
              </a:ext>
            </a:extLst>
          </p:cNvPr>
          <p:cNvSpPr/>
          <p:nvPr/>
        </p:nvSpPr>
        <p:spPr>
          <a:xfrm>
            <a:off x="6091252" y="421090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C30E792E-2F82-4DFE-AF48-C784AB4DC4BA}"/>
              </a:ext>
            </a:extLst>
          </p:cNvPr>
          <p:cNvSpPr/>
          <p:nvPr/>
        </p:nvSpPr>
        <p:spPr>
          <a:xfrm>
            <a:off x="4009182" y="4260783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2182024C-EAA8-47B8-AC17-60B3DB89CA4B}"/>
              </a:ext>
            </a:extLst>
          </p:cNvPr>
          <p:cNvSpPr/>
          <p:nvPr/>
        </p:nvSpPr>
        <p:spPr>
          <a:xfrm>
            <a:off x="5702546" y="4279993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A7691E45-B555-4F77-8FA3-369DA36CC0C9}"/>
              </a:ext>
            </a:extLst>
          </p:cNvPr>
          <p:cNvSpPr/>
          <p:nvPr/>
        </p:nvSpPr>
        <p:spPr>
          <a:xfrm>
            <a:off x="5724957" y="2918015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86FAE5D0-2CB3-4C9E-A4E2-0922FFF4EF72}"/>
              </a:ext>
            </a:extLst>
          </p:cNvPr>
          <p:cNvSpPr/>
          <p:nvPr/>
        </p:nvSpPr>
        <p:spPr>
          <a:xfrm>
            <a:off x="3487995" y="2718516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F8CA246A-D171-4AE1-A8E4-F3F63F004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05" y="3600998"/>
            <a:ext cx="341376" cy="335280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7CD19513-72B5-48D1-BB5F-BFDF922D2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64" y="3595575"/>
            <a:ext cx="341376" cy="335280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1DD19948-D4A3-48D5-928D-B266A5DA9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88" y="3590137"/>
            <a:ext cx="341376" cy="335280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343D6871-A42E-4D8A-BFCC-2737F2F47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32" y="3604764"/>
            <a:ext cx="341376" cy="335280"/>
          </a:xfrm>
          <a:prstGeom prst="rect">
            <a:avLst/>
          </a:prstGeom>
        </p:spPr>
      </p:pic>
      <p:sp>
        <p:nvSpPr>
          <p:cNvPr id="75" name="مستطيل 74">
            <a:extLst>
              <a:ext uri="{FF2B5EF4-FFF2-40B4-BE49-F238E27FC236}">
                <a16:creationId xmlns:a16="http://schemas.microsoft.com/office/drawing/2014/main" id="{A0888A38-28A3-4EFE-9783-03901A402A52}"/>
              </a:ext>
            </a:extLst>
          </p:cNvPr>
          <p:cNvSpPr/>
          <p:nvPr/>
        </p:nvSpPr>
        <p:spPr>
          <a:xfrm>
            <a:off x="9678406" y="3548374"/>
            <a:ext cx="208112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Postsynaptic Dendrite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0A4DB649-6F64-405E-B0DA-EE85FBD7D6F3}"/>
              </a:ext>
            </a:extLst>
          </p:cNvPr>
          <p:cNvSpPr/>
          <p:nvPr/>
        </p:nvSpPr>
        <p:spPr>
          <a:xfrm>
            <a:off x="8027574" y="2410695"/>
            <a:ext cx="844894" cy="54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Ca++</a:t>
            </a:r>
            <a:endParaRPr lang="ar-SY" sz="2000" dirty="0">
              <a:solidFill>
                <a:srgbClr val="FF0000"/>
              </a:solidFill>
            </a:endParaRPr>
          </a:p>
        </p:txBody>
      </p:sp>
      <p:sp>
        <p:nvSpPr>
          <p:cNvPr id="30" name="دائرة جزئية 29">
            <a:extLst>
              <a:ext uri="{FF2B5EF4-FFF2-40B4-BE49-F238E27FC236}">
                <a16:creationId xmlns:a16="http://schemas.microsoft.com/office/drawing/2014/main" id="{942D2EC5-A16C-4947-9935-B26E25728C25}"/>
              </a:ext>
            </a:extLst>
          </p:cNvPr>
          <p:cNvSpPr/>
          <p:nvPr/>
        </p:nvSpPr>
        <p:spPr>
          <a:xfrm>
            <a:off x="8629285" y="2942267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77" name="دائرة جزئية 76">
            <a:extLst>
              <a:ext uri="{FF2B5EF4-FFF2-40B4-BE49-F238E27FC236}">
                <a16:creationId xmlns:a16="http://schemas.microsoft.com/office/drawing/2014/main" id="{3F240231-E050-40E2-89BF-2A0A6781F79E}"/>
              </a:ext>
            </a:extLst>
          </p:cNvPr>
          <p:cNvSpPr/>
          <p:nvPr/>
        </p:nvSpPr>
        <p:spPr>
          <a:xfrm>
            <a:off x="8781685" y="3094667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78" name="دائرة جزئية 77">
            <a:extLst>
              <a:ext uri="{FF2B5EF4-FFF2-40B4-BE49-F238E27FC236}">
                <a16:creationId xmlns:a16="http://schemas.microsoft.com/office/drawing/2014/main" id="{A8616746-E13F-44A6-A162-AC4C40F86795}"/>
              </a:ext>
            </a:extLst>
          </p:cNvPr>
          <p:cNvSpPr/>
          <p:nvPr/>
        </p:nvSpPr>
        <p:spPr>
          <a:xfrm>
            <a:off x="8450021" y="2804746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79" name="دائرة جزئية 78">
            <a:extLst>
              <a:ext uri="{FF2B5EF4-FFF2-40B4-BE49-F238E27FC236}">
                <a16:creationId xmlns:a16="http://schemas.microsoft.com/office/drawing/2014/main" id="{E24866AE-0534-4844-971D-A072F6A26F56}"/>
              </a:ext>
            </a:extLst>
          </p:cNvPr>
          <p:cNvSpPr/>
          <p:nvPr/>
        </p:nvSpPr>
        <p:spPr>
          <a:xfrm>
            <a:off x="8408577" y="3033654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0" name="دائرة جزئية 79">
            <a:extLst>
              <a:ext uri="{FF2B5EF4-FFF2-40B4-BE49-F238E27FC236}">
                <a16:creationId xmlns:a16="http://schemas.microsoft.com/office/drawing/2014/main" id="{75EB06B2-DC63-4AF4-9348-2D9087EEB169}"/>
              </a:ext>
            </a:extLst>
          </p:cNvPr>
          <p:cNvSpPr/>
          <p:nvPr/>
        </p:nvSpPr>
        <p:spPr>
          <a:xfrm>
            <a:off x="8324483" y="4226880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1" name="دائرة جزئية 80">
            <a:extLst>
              <a:ext uri="{FF2B5EF4-FFF2-40B4-BE49-F238E27FC236}">
                <a16:creationId xmlns:a16="http://schemas.microsoft.com/office/drawing/2014/main" id="{C77BDBD5-7077-454C-87AF-9685B0D18B14}"/>
              </a:ext>
            </a:extLst>
          </p:cNvPr>
          <p:cNvSpPr/>
          <p:nvPr/>
        </p:nvSpPr>
        <p:spPr>
          <a:xfrm>
            <a:off x="8476883" y="4379280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2" name="دائرة جزئية 81">
            <a:extLst>
              <a:ext uri="{FF2B5EF4-FFF2-40B4-BE49-F238E27FC236}">
                <a16:creationId xmlns:a16="http://schemas.microsoft.com/office/drawing/2014/main" id="{60ACF24F-E4F4-4A79-9F14-A1AAD9C1368E}"/>
              </a:ext>
            </a:extLst>
          </p:cNvPr>
          <p:cNvSpPr/>
          <p:nvPr/>
        </p:nvSpPr>
        <p:spPr>
          <a:xfrm>
            <a:off x="8549289" y="4191993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3" name="دائرة جزئية 82">
            <a:extLst>
              <a:ext uri="{FF2B5EF4-FFF2-40B4-BE49-F238E27FC236}">
                <a16:creationId xmlns:a16="http://schemas.microsoft.com/office/drawing/2014/main" id="{87C2BC8B-8FC3-461E-9456-7945B183B027}"/>
              </a:ext>
            </a:extLst>
          </p:cNvPr>
          <p:cNvSpPr/>
          <p:nvPr/>
        </p:nvSpPr>
        <p:spPr>
          <a:xfrm>
            <a:off x="8669845" y="4293443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pic>
        <p:nvPicPr>
          <p:cNvPr id="84" name="٢">
            <a:hlinkClick r:id="" action="ppaction://media"/>
            <a:extLst>
              <a:ext uri="{FF2B5EF4-FFF2-40B4-BE49-F238E27FC236}">
                <a16:creationId xmlns:a16="http://schemas.microsoft.com/office/drawing/2014/main" id="{D5AC93D8-8554-4247-BFCC-3A5BC753E4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725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4021" y="407214"/>
            <a:ext cx="609600" cy="609600"/>
          </a:xfrm>
          <a:prstGeom prst="rect">
            <a:avLst/>
          </a:prstGeom>
        </p:spPr>
      </p:pic>
      <p:pic>
        <p:nvPicPr>
          <p:cNvPr id="85" name="٢.">
            <a:hlinkClick r:id="" action="ppaction://media"/>
            <a:extLst>
              <a:ext uri="{FF2B5EF4-FFF2-40B4-BE49-F238E27FC236}">
                <a16:creationId xmlns:a16="http://schemas.microsoft.com/office/drawing/2014/main" id="{34D9D703-A1D2-4DF6-BBFC-1DFBA5344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657.979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3491" y="461378"/>
            <a:ext cx="609600" cy="609600"/>
          </a:xfrm>
          <a:prstGeom prst="rect">
            <a:avLst/>
          </a:prstGeom>
        </p:spPr>
      </p:pic>
      <p:cxnSp>
        <p:nvCxnSpPr>
          <p:cNvPr id="86" name="رابط كسهم مستقيم 85">
            <a:extLst>
              <a:ext uri="{FF2B5EF4-FFF2-40B4-BE49-F238E27FC236}">
                <a16:creationId xmlns:a16="http://schemas.microsoft.com/office/drawing/2014/main" id="{6D276BCD-BE8C-442C-A08C-5F126AFD447E}"/>
              </a:ext>
            </a:extLst>
          </p:cNvPr>
          <p:cNvCxnSpPr>
            <a:cxnSpLocks/>
          </p:cNvCxnSpPr>
          <p:nvPr/>
        </p:nvCxnSpPr>
        <p:spPr>
          <a:xfrm>
            <a:off x="8619175" y="2242964"/>
            <a:ext cx="21592" cy="10127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1509E8FF-C721-4891-BFD4-7B29D7BB6030}"/>
              </a:ext>
            </a:extLst>
          </p:cNvPr>
          <p:cNvSpPr/>
          <p:nvPr/>
        </p:nvSpPr>
        <p:spPr>
          <a:xfrm>
            <a:off x="7334481" y="1777393"/>
            <a:ext cx="2586445" cy="62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Presynaptic Axon (Knob)</a:t>
            </a:r>
            <a:endParaRPr lang="ar-SY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228" decel="50000">
                                          <p:stCondLst>
                                            <p:cond delay="22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7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75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75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75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67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75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7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925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25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25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250"/>
                            </p:stCondLst>
                            <p:childTnLst>
                              <p:par>
                                <p:cTn id="1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250"/>
                            </p:stCondLst>
                            <p:childTnLst>
                              <p:par>
                                <p:cTn id="1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4250"/>
                            </p:stCondLst>
                            <p:childTnLst>
                              <p:par>
                                <p:cTn id="2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00"/>
                            </p:stCondLst>
                            <p:childTnLst>
                              <p:par>
                                <p:cTn id="2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500"/>
                            </p:stCondLst>
                            <p:childTnLst>
                              <p:par>
                                <p:cTn id="2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500"/>
                            </p:stCondLst>
                            <p:childTnLst>
                              <p:par>
                                <p:cTn id="2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90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1" presetClass="entr" presetSubtype="1" repeatCount="indefinite" fill="hold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1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19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23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"/>
                            </p:stCondLst>
                            <p:childTnLst>
                              <p:par>
                                <p:cTn id="3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 numSld="999" showWhenStopped="0">
                <p:cTn id="3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  <p:bldLst>
      <p:bldP spid="21" grpId="0" animBg="1"/>
      <p:bldP spid="23" grpId="0" animBg="1"/>
      <p:bldP spid="24" grpId="0"/>
      <p:bldP spid="25" grpId="0" animBg="1"/>
      <p:bldP spid="26" grpId="0"/>
      <p:bldP spid="28" grpId="0"/>
      <p:bldP spid="28" grpId="1"/>
      <p:bldP spid="33" grpId="0"/>
      <p:bldP spid="34" grpId="0" animBg="1"/>
      <p:bldP spid="36" grpId="0"/>
      <p:bldP spid="37" grpId="0"/>
      <p:bldP spid="39" grpId="0"/>
      <p:bldP spid="42" grpId="0"/>
      <p:bldP spid="40" grpId="0" animBg="1"/>
      <p:bldP spid="43" grpId="0"/>
      <p:bldP spid="45" grpId="0"/>
      <p:bldP spid="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27" grpId="0"/>
      <p:bldP spid="69" grpId="0"/>
      <p:bldP spid="70" grpId="0"/>
      <p:bldP spid="71" grpId="0"/>
      <p:bldP spid="75" grpId="0"/>
      <p:bldP spid="76" grpId="0"/>
      <p:bldP spid="30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صورة 68">
            <a:extLst>
              <a:ext uri="{FF2B5EF4-FFF2-40B4-BE49-F238E27FC236}">
                <a16:creationId xmlns:a16="http://schemas.microsoft.com/office/drawing/2014/main" id="{3A1632AF-4C82-4220-A969-A5318446A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21" y="3640321"/>
            <a:ext cx="341376" cy="33528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0" name="انفجار: 14 نقطة 39">
            <a:extLst>
              <a:ext uri="{FF2B5EF4-FFF2-40B4-BE49-F238E27FC236}">
                <a16:creationId xmlns:a16="http://schemas.microsoft.com/office/drawing/2014/main" id="{A93C53B3-743D-48F1-8D33-EB861F3FE4A7}"/>
              </a:ext>
            </a:extLst>
          </p:cNvPr>
          <p:cNvSpPr/>
          <p:nvPr/>
        </p:nvSpPr>
        <p:spPr>
          <a:xfrm>
            <a:off x="1748963" y="57942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3772900" y="2995187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279" y="2737700"/>
            <a:ext cx="1345416" cy="4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Axon Hillock</a:t>
            </a:r>
          </a:p>
        </p:txBody>
      </p:sp>
      <p:sp>
        <p:nvSpPr>
          <p:cNvPr id="24" name="شكل حر 812">
            <a:extLst>
              <a:ext uri="{FF2B5EF4-FFF2-40B4-BE49-F238E27FC236}">
                <a16:creationId xmlns:a16="http://schemas.microsoft.com/office/drawing/2014/main" id="{F70BB15E-311A-4597-BC30-B80E5B4E139D}"/>
              </a:ext>
            </a:extLst>
          </p:cNvPr>
          <p:cNvSpPr/>
          <p:nvPr/>
        </p:nvSpPr>
        <p:spPr>
          <a:xfrm>
            <a:off x="3573154" y="4641285"/>
            <a:ext cx="5037167" cy="462502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840" h="201109">
                <a:moveTo>
                  <a:pt x="0" y="19079"/>
                </a:moveTo>
                <a:cubicBezTo>
                  <a:pt x="84345" y="51781"/>
                  <a:pt x="126447" y="201741"/>
                  <a:pt x="203251" y="201108"/>
                </a:cubicBezTo>
                <a:cubicBezTo>
                  <a:pt x="280055" y="200475"/>
                  <a:pt x="352308" y="47211"/>
                  <a:pt x="460827" y="15278"/>
                </a:cubicBezTo>
                <a:cubicBezTo>
                  <a:pt x="569346" y="-16655"/>
                  <a:pt x="643221" y="11738"/>
                  <a:pt x="854366" y="9509"/>
                </a:cubicBezTo>
                <a:lnTo>
                  <a:pt x="3388840" y="4897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47468935-FF8A-4E55-9C6A-687DCACE4CAC}"/>
              </a:ext>
            </a:extLst>
          </p:cNvPr>
          <p:cNvCxnSpPr>
            <a:cxnSpLocks/>
          </p:cNvCxnSpPr>
          <p:nvPr/>
        </p:nvCxnSpPr>
        <p:spPr>
          <a:xfrm flipV="1">
            <a:off x="3893727" y="5251268"/>
            <a:ext cx="0" cy="3396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76D64ED-033B-4A9F-97E1-826948661473}"/>
              </a:ext>
            </a:extLst>
          </p:cNvPr>
          <p:cNvSpPr/>
          <p:nvPr/>
        </p:nvSpPr>
        <p:spPr>
          <a:xfrm>
            <a:off x="2400202" y="5690730"/>
            <a:ext cx="2968629" cy="723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 zone of Negative Pressure (Trough) is built up within the lumen of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Axon Hillock </a:t>
            </a: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285EAEAE-14D8-4708-B021-AD0E7D95A9D3}"/>
              </a:ext>
            </a:extLst>
          </p:cNvPr>
          <p:cNvSpPr>
            <a:spLocks/>
          </p:cNvSpPr>
          <p:nvPr/>
        </p:nvSpPr>
        <p:spPr bwMode="auto">
          <a:xfrm>
            <a:off x="3445014" y="3426957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6B5D079E-8572-4B6D-B218-3ED68119952B}"/>
              </a:ext>
            </a:extLst>
          </p:cNvPr>
          <p:cNvSpPr/>
          <p:nvPr/>
        </p:nvSpPr>
        <p:spPr>
          <a:xfrm>
            <a:off x="3957011" y="348689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74481040-B1C8-4F47-AD92-64D1156E83FC}"/>
              </a:ext>
            </a:extLst>
          </p:cNvPr>
          <p:cNvSpPr/>
          <p:nvPr/>
        </p:nvSpPr>
        <p:spPr>
          <a:xfrm>
            <a:off x="3861214" y="346947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E29FD75E-0AD2-4FD1-8B11-A9C328FAA06A}"/>
              </a:ext>
            </a:extLst>
          </p:cNvPr>
          <p:cNvSpPr/>
          <p:nvPr/>
        </p:nvSpPr>
        <p:spPr>
          <a:xfrm>
            <a:off x="3700106" y="34912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2F45B899-AE82-4B26-96FD-23C9A446BC0F}"/>
              </a:ext>
            </a:extLst>
          </p:cNvPr>
          <p:cNvSpPr/>
          <p:nvPr/>
        </p:nvSpPr>
        <p:spPr>
          <a:xfrm>
            <a:off x="3957007" y="36436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EAEC887D-262B-4149-9181-A4ABFE4422FF}"/>
              </a:ext>
            </a:extLst>
          </p:cNvPr>
          <p:cNvSpPr/>
          <p:nvPr/>
        </p:nvSpPr>
        <p:spPr>
          <a:xfrm>
            <a:off x="3782839" y="362622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35200684-4ECC-4892-B34C-E57A3DA20D73}"/>
              </a:ext>
            </a:extLst>
          </p:cNvPr>
          <p:cNvSpPr/>
          <p:nvPr/>
        </p:nvSpPr>
        <p:spPr>
          <a:xfrm>
            <a:off x="3989309" y="394923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24F558B6-67B5-479F-9DBB-F3B2E1E5091A}"/>
              </a:ext>
            </a:extLst>
          </p:cNvPr>
          <p:cNvSpPr/>
          <p:nvPr/>
        </p:nvSpPr>
        <p:spPr>
          <a:xfrm>
            <a:off x="3867386" y="401019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07A9E763-7713-4EC7-8E39-FEA8AFD23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3F54ABE0-B034-452F-BD1E-BF65890FD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48" y="3622768"/>
            <a:ext cx="341376" cy="335280"/>
          </a:xfrm>
          <a:prstGeom prst="rect">
            <a:avLst/>
          </a:prstGeom>
        </p:spPr>
      </p:pic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160A8C1A-2ACB-4184-9D32-4933552F2F29}"/>
              </a:ext>
            </a:extLst>
          </p:cNvPr>
          <p:cNvCxnSpPr>
            <a:cxnSpLocks/>
          </p:cNvCxnSpPr>
          <p:nvPr/>
        </p:nvCxnSpPr>
        <p:spPr>
          <a:xfrm flipH="1">
            <a:off x="4512013" y="2726883"/>
            <a:ext cx="15352" cy="7288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62A2A2F-4BC1-44E8-8941-FD94B96328D9}"/>
              </a:ext>
            </a:extLst>
          </p:cNvPr>
          <p:cNvSpPr/>
          <p:nvPr/>
        </p:nvSpPr>
        <p:spPr>
          <a:xfrm>
            <a:off x="3249165" y="2274191"/>
            <a:ext cx="2524193" cy="62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Preliminary Electrical Current</a:t>
            </a:r>
            <a:endParaRPr lang="ar-SY" sz="1400" dirty="0">
              <a:solidFill>
                <a:srgbClr val="7030A0"/>
              </a:solidFill>
            </a:endParaRPr>
          </a:p>
        </p:txBody>
      </p:sp>
      <p:cxnSp>
        <p:nvCxnSpPr>
          <p:cNvPr id="53" name="موصل: على شكل مرفق 52">
            <a:extLst>
              <a:ext uri="{FF2B5EF4-FFF2-40B4-BE49-F238E27FC236}">
                <a16:creationId xmlns:a16="http://schemas.microsoft.com/office/drawing/2014/main" id="{DB19CE1C-596D-42C8-972F-F6502080819A}"/>
              </a:ext>
            </a:extLst>
          </p:cNvPr>
          <p:cNvCxnSpPr/>
          <p:nvPr/>
        </p:nvCxnSpPr>
        <p:spPr>
          <a:xfrm>
            <a:off x="1547971" y="3467883"/>
            <a:ext cx="1570416" cy="365254"/>
          </a:xfrm>
          <a:prstGeom prst="bentConnector3">
            <a:avLst>
              <a:gd name="adj1" fmla="val 923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9C618EE4-2F58-4DAC-A4BE-1D5577DD4F0A}"/>
              </a:ext>
            </a:extLst>
          </p:cNvPr>
          <p:cNvSpPr/>
          <p:nvPr/>
        </p:nvSpPr>
        <p:spPr>
          <a:xfrm>
            <a:off x="313299" y="2720231"/>
            <a:ext cx="2524193" cy="11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Microtubules’ Montage contracts and then retracts backward into the Soma</a:t>
            </a:r>
            <a:endParaRPr lang="ar-SY" sz="1400" dirty="0">
              <a:solidFill>
                <a:srgbClr val="0070C0"/>
              </a:solidFill>
            </a:endParaRPr>
          </a:p>
          <a:p>
            <a:pPr algn="ctr"/>
            <a:endParaRPr lang="ar-SY" sz="1400" dirty="0">
              <a:solidFill>
                <a:srgbClr val="0070C0"/>
              </a:solidFill>
            </a:endParaRPr>
          </a:p>
          <a:p>
            <a:pPr algn="ctr"/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81C169DB-DFE6-483A-A5E4-14316D7F3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32" y="3604764"/>
            <a:ext cx="341376" cy="335280"/>
          </a:xfrm>
          <a:prstGeom prst="rect">
            <a:avLst/>
          </a:prstGeom>
        </p:spPr>
      </p:pic>
      <p:sp>
        <p:nvSpPr>
          <p:cNvPr id="62" name="Freeform 34">
            <a:extLst>
              <a:ext uri="{FF2B5EF4-FFF2-40B4-BE49-F238E27FC236}">
                <a16:creationId xmlns:a16="http://schemas.microsoft.com/office/drawing/2014/main" id="{17FC9367-B57D-4E8F-AAFF-D2F6E26F52FE}"/>
              </a:ext>
            </a:extLst>
          </p:cNvPr>
          <p:cNvSpPr>
            <a:spLocks/>
          </p:cNvSpPr>
          <p:nvPr/>
        </p:nvSpPr>
        <p:spPr bwMode="auto">
          <a:xfrm>
            <a:off x="2972193" y="3411424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12" name="سهم: مسنن إلى اليمين 11">
            <a:extLst>
              <a:ext uri="{FF2B5EF4-FFF2-40B4-BE49-F238E27FC236}">
                <a16:creationId xmlns:a16="http://schemas.microsoft.com/office/drawing/2014/main" id="{0A810434-C95F-4017-8061-A29B924AFDDF}"/>
              </a:ext>
            </a:extLst>
          </p:cNvPr>
          <p:cNvSpPr/>
          <p:nvPr/>
        </p:nvSpPr>
        <p:spPr>
          <a:xfrm>
            <a:off x="4146433" y="3376171"/>
            <a:ext cx="970120" cy="825610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3" name="شكل حر 812">
            <a:extLst>
              <a:ext uri="{FF2B5EF4-FFF2-40B4-BE49-F238E27FC236}">
                <a16:creationId xmlns:a16="http://schemas.microsoft.com/office/drawing/2014/main" id="{5F4A9215-A797-4184-A5B1-557E222A8C15}"/>
              </a:ext>
            </a:extLst>
          </p:cNvPr>
          <p:cNvSpPr/>
          <p:nvPr/>
        </p:nvSpPr>
        <p:spPr>
          <a:xfrm rot="10800000">
            <a:off x="3291891" y="4263849"/>
            <a:ext cx="5318489" cy="482510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104" h="209809">
                <a:moveTo>
                  <a:pt x="5" y="22100"/>
                </a:moveTo>
                <a:cubicBezTo>
                  <a:pt x="-4176" y="20606"/>
                  <a:pt x="2832380" y="-5844"/>
                  <a:pt x="2866255" y="24494"/>
                </a:cubicBezTo>
                <a:cubicBezTo>
                  <a:pt x="2900130" y="54832"/>
                  <a:pt x="2991637" y="209895"/>
                  <a:pt x="3068228" y="209809"/>
                </a:cubicBezTo>
                <a:cubicBezTo>
                  <a:pt x="3144819" y="209723"/>
                  <a:pt x="3240825" y="58651"/>
                  <a:pt x="3325804" y="23979"/>
                </a:cubicBezTo>
                <a:cubicBezTo>
                  <a:pt x="3410783" y="-10693"/>
                  <a:pt x="3512514" y="2736"/>
                  <a:pt x="3578104" y="1775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BAF780BE-DCC4-4CDE-9BEC-13300D4BCA78}"/>
              </a:ext>
            </a:extLst>
          </p:cNvPr>
          <p:cNvSpPr/>
          <p:nvPr/>
        </p:nvSpPr>
        <p:spPr>
          <a:xfrm>
            <a:off x="2691299" y="4976706"/>
            <a:ext cx="2732133" cy="723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 zone of Positive Pressure (Crest) is built up within the lumen of Axon Hillock </a:t>
            </a:r>
          </a:p>
        </p:txBody>
      </p:sp>
      <p:cxnSp>
        <p:nvCxnSpPr>
          <p:cNvPr id="66" name="رابط كسهم مستقيم 65">
            <a:extLst>
              <a:ext uri="{FF2B5EF4-FFF2-40B4-BE49-F238E27FC236}">
                <a16:creationId xmlns:a16="http://schemas.microsoft.com/office/drawing/2014/main" id="{E95D32BF-CAFB-4090-895A-9D8E2FB675A7}"/>
              </a:ext>
            </a:extLst>
          </p:cNvPr>
          <p:cNvCxnSpPr/>
          <p:nvPr/>
        </p:nvCxnSpPr>
        <p:spPr>
          <a:xfrm flipV="1">
            <a:off x="4055674" y="4471067"/>
            <a:ext cx="0" cy="4786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صورة 69">
            <a:extLst>
              <a:ext uri="{FF2B5EF4-FFF2-40B4-BE49-F238E27FC236}">
                <a16:creationId xmlns:a16="http://schemas.microsoft.com/office/drawing/2014/main" id="{4BD1F4FA-9A5D-43D0-9D4C-02E67DC48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89" y="3615174"/>
            <a:ext cx="341376" cy="335280"/>
          </a:xfrm>
          <a:prstGeom prst="rect">
            <a:avLst/>
          </a:prstGeom>
        </p:spPr>
      </p:pic>
      <p:sp>
        <p:nvSpPr>
          <p:cNvPr id="67" name="مستطيل 66">
            <a:extLst>
              <a:ext uri="{FF2B5EF4-FFF2-40B4-BE49-F238E27FC236}">
                <a16:creationId xmlns:a16="http://schemas.microsoft.com/office/drawing/2014/main" id="{16699C60-E37E-4054-8C10-9B142A11F3BB}"/>
              </a:ext>
            </a:extLst>
          </p:cNvPr>
          <p:cNvSpPr/>
          <p:nvPr/>
        </p:nvSpPr>
        <p:spPr>
          <a:xfrm>
            <a:off x="-10619" y="3121768"/>
            <a:ext cx="2850155" cy="876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The Microtubules’ Montage relaxes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and then is briskly pushed forward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to its initial position</a:t>
            </a: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786EAE6C-94DE-4BE7-A689-9D03AB5F92A7}"/>
              </a:ext>
            </a:extLst>
          </p:cNvPr>
          <p:cNvSpPr/>
          <p:nvPr/>
        </p:nvSpPr>
        <p:spPr>
          <a:xfrm>
            <a:off x="3847911" y="372818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5EA92F69-0606-4E0C-ADF3-E71E3B9D8C5A}"/>
              </a:ext>
            </a:extLst>
          </p:cNvPr>
          <p:cNvSpPr/>
          <p:nvPr/>
        </p:nvSpPr>
        <p:spPr>
          <a:xfrm>
            <a:off x="3729781" y="390714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F0875C53-3139-404E-BCCD-2290EDAA40A2}"/>
              </a:ext>
            </a:extLst>
          </p:cNvPr>
          <p:cNvSpPr/>
          <p:nvPr/>
        </p:nvSpPr>
        <p:spPr>
          <a:xfrm>
            <a:off x="3707691" y="378289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9FE38F63-CA6D-4D18-9A74-0DE5EE3B5194}"/>
              </a:ext>
            </a:extLst>
          </p:cNvPr>
          <p:cNvSpPr/>
          <p:nvPr/>
        </p:nvSpPr>
        <p:spPr>
          <a:xfrm>
            <a:off x="3918906" y="36168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7AD8AE14-943B-40FF-8EF1-0CB3FB83C2FF}"/>
              </a:ext>
            </a:extLst>
          </p:cNvPr>
          <p:cNvSpPr/>
          <p:nvPr/>
        </p:nvSpPr>
        <p:spPr>
          <a:xfrm>
            <a:off x="3719082" y="373236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DDE6AAF0-1247-4A0C-8898-21D7BA9F6029}"/>
              </a:ext>
            </a:extLst>
          </p:cNvPr>
          <p:cNvSpPr/>
          <p:nvPr/>
        </p:nvSpPr>
        <p:spPr>
          <a:xfrm>
            <a:off x="3877847" y="370377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E9F263F8-46DA-47AF-9A43-46558DD397FB}"/>
              </a:ext>
            </a:extLst>
          </p:cNvPr>
          <p:cNvSpPr/>
          <p:nvPr/>
        </p:nvSpPr>
        <p:spPr>
          <a:xfrm>
            <a:off x="3817722" y="357035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E6251E11-F283-401C-99E8-70E2CADB0D16}"/>
              </a:ext>
            </a:extLst>
          </p:cNvPr>
          <p:cNvSpPr/>
          <p:nvPr/>
        </p:nvSpPr>
        <p:spPr>
          <a:xfrm>
            <a:off x="3786495" y="37586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51824F9-E6A9-4A95-928D-4B63FA5F8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68" y="3480945"/>
            <a:ext cx="646461" cy="630299"/>
          </a:xfrm>
          <a:prstGeom prst="rect">
            <a:avLst/>
          </a:prstGeom>
        </p:spPr>
      </p:pic>
      <p:sp>
        <p:nvSpPr>
          <p:cNvPr id="45" name="سهم: مسنن إلى اليمين 44">
            <a:extLst>
              <a:ext uri="{FF2B5EF4-FFF2-40B4-BE49-F238E27FC236}">
                <a16:creationId xmlns:a16="http://schemas.microsoft.com/office/drawing/2014/main" id="{A0FB9DF7-CDE2-4B78-920E-2F25910B6D4E}"/>
              </a:ext>
            </a:extLst>
          </p:cNvPr>
          <p:cNvSpPr/>
          <p:nvPr/>
        </p:nvSpPr>
        <p:spPr>
          <a:xfrm>
            <a:off x="2560912" y="3669827"/>
            <a:ext cx="365521" cy="313007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526218AD-4050-4F36-909C-556E02EC0EC9}"/>
              </a:ext>
            </a:extLst>
          </p:cNvPr>
          <p:cNvCxnSpPr/>
          <p:nvPr/>
        </p:nvCxnSpPr>
        <p:spPr>
          <a:xfrm flipV="1">
            <a:off x="3383332" y="4737122"/>
            <a:ext cx="5474709" cy="2183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DD82B703-9821-4885-AD77-3371B6D47EDF}"/>
              </a:ext>
            </a:extLst>
          </p:cNvPr>
          <p:cNvSpPr/>
          <p:nvPr/>
        </p:nvSpPr>
        <p:spPr>
          <a:xfrm>
            <a:off x="5001123" y="4123813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Intraluminal Resting Pressure</a:t>
            </a:r>
          </a:p>
        </p:txBody>
      </p:sp>
      <p:pic>
        <p:nvPicPr>
          <p:cNvPr id="61" name="٣">
            <a:hlinkClick r:id="" action="ppaction://media"/>
            <a:extLst>
              <a:ext uri="{FF2B5EF4-FFF2-40B4-BE49-F238E27FC236}">
                <a16:creationId xmlns:a16="http://schemas.microsoft.com/office/drawing/2014/main" id="{E4FB7323-995E-47B6-8567-73E9C5C5D6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1184" y="825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6537 -0.30463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3711 0.00139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7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7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9557 -0.00093 " pathEditMode="relative" rAng="0" ptsTypes="AA">
                                      <p:cBhvr>
                                        <p:cTn id="179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931 -0.00162 " pathEditMode="relative" rAng="0" ptsTypes="AA">
                                      <p:cBhvr>
                                        <p:cTn id="181" dur="3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0495 0.00093 " pathEditMode="relative" rAng="0" ptsTypes="AA">
                                      <p:cBhvr>
                                        <p:cTn id="183" dur="3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6250"/>
                            </p:stCondLst>
                            <p:childTnLst>
                              <p:par>
                                <p:cTn id="19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4154 -0.00047 " pathEditMode="relative" rAng="0" ptsTypes="AA">
                                      <p:cBhvr>
                                        <p:cTn id="19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2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4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21" grpId="0" animBg="1"/>
      <p:bldP spid="40" grpId="0" animBg="1"/>
      <p:bldP spid="22" grpId="0" animBg="1"/>
      <p:bldP spid="24" grpId="0" animBg="1"/>
      <p:bldP spid="24" grpId="1" animBg="1"/>
      <p:bldP spid="26" grpId="0"/>
      <p:bldP spid="26" grpId="2"/>
      <p:bldP spid="26" grpId="3"/>
      <p:bldP spid="27" grpId="0" animBg="1"/>
      <p:bldP spid="27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1" grpId="0" animBg="1"/>
      <p:bldP spid="52" grpId="0"/>
      <p:bldP spid="52" grpId="1"/>
      <p:bldP spid="54" grpId="0"/>
      <p:bldP spid="54" grpId="1"/>
      <p:bldP spid="62" grpId="0" animBg="1"/>
      <p:bldP spid="62" grpId="1" animBg="1"/>
      <p:bldP spid="12" grpId="1" animBg="1"/>
      <p:bldP spid="12" grpId="2" animBg="1"/>
      <p:bldP spid="63" grpId="0" animBg="1"/>
      <p:bldP spid="64" grpId="0"/>
      <p:bldP spid="67" grpId="0"/>
      <p:bldP spid="67" grpId="1"/>
      <p:bldP spid="28" grpId="0" animBg="1"/>
      <p:bldP spid="43" grpId="0" animBg="1"/>
      <p:bldP spid="35" grpId="0" animBg="1"/>
      <p:bldP spid="44" grpId="0" animBg="1"/>
      <p:bldP spid="42" grpId="0" animBg="1"/>
      <p:bldP spid="36" grpId="0" animBg="1"/>
      <p:bldP spid="34" grpId="0" animBg="1"/>
      <p:bldP spid="38" grpId="0" animBg="1"/>
      <p:bldP spid="45" grpId="0" animBg="1"/>
      <p:bldP spid="45" grpId="1" animBg="1"/>
      <p:bldP spid="59" grpId="0"/>
      <p:bldP spid="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306828" y="3004773"/>
            <a:ext cx="858237" cy="1580352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11137 w 858237"/>
              <a:gd name="connsiteY0" fmla="*/ 51937 h 1580352"/>
              <a:gd name="connsiteX1" fmla="*/ 468338 w 858237"/>
              <a:gd name="connsiteY1" fmla="*/ 352382 h 1580352"/>
              <a:gd name="connsiteX2" fmla="*/ 807972 w 858237"/>
              <a:gd name="connsiteY2" fmla="*/ 535262 h 1580352"/>
              <a:gd name="connsiteX3" fmla="*/ 821035 w 858237"/>
              <a:gd name="connsiteY3" fmla="*/ 1044714 h 1580352"/>
              <a:gd name="connsiteX4" fmla="*/ 468338 w 858237"/>
              <a:gd name="connsiteY4" fmla="*/ 1227594 h 1580352"/>
              <a:gd name="connsiteX5" fmla="*/ 167893 w 858237"/>
              <a:gd name="connsiteY5" fmla="*/ 1528040 h 1580352"/>
              <a:gd name="connsiteX6" fmla="*/ 11137 w 858237"/>
              <a:gd name="connsiteY6" fmla="*/ 51937 h 15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37" h="1580352">
                <a:moveTo>
                  <a:pt x="11137" y="51937"/>
                </a:moveTo>
                <a:cubicBezTo>
                  <a:pt x="61211" y="-144006"/>
                  <a:pt x="335532" y="271828"/>
                  <a:pt x="468338" y="352382"/>
                </a:cubicBezTo>
                <a:cubicBezTo>
                  <a:pt x="601144" y="432936"/>
                  <a:pt x="749189" y="419873"/>
                  <a:pt x="807972" y="535262"/>
                </a:cubicBezTo>
                <a:cubicBezTo>
                  <a:pt x="866755" y="650651"/>
                  <a:pt x="877641" y="929325"/>
                  <a:pt x="821035" y="1044714"/>
                </a:cubicBezTo>
                <a:cubicBezTo>
                  <a:pt x="764429" y="1160103"/>
                  <a:pt x="572841" y="1142685"/>
                  <a:pt x="468338" y="1227594"/>
                </a:cubicBezTo>
                <a:cubicBezTo>
                  <a:pt x="363835" y="1312503"/>
                  <a:pt x="244093" y="1723983"/>
                  <a:pt x="167893" y="1528040"/>
                </a:cubicBezTo>
                <a:cubicBezTo>
                  <a:pt x="91693" y="1332097"/>
                  <a:pt x="-38937" y="247880"/>
                  <a:pt x="11137" y="5193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1" y="390844"/>
              <a:ext cx="1331904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4">
            <a:extLst>
              <a:ext uri="{FF2B5EF4-FFF2-40B4-BE49-F238E27FC236}">
                <a16:creationId xmlns:a16="http://schemas.microsoft.com/office/drawing/2014/main" id="{B4C70A20-98CF-450A-9DB1-279601026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01" y="2651388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  <a:endParaRPr lang="en-US" sz="14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سهم: مخطط إلى اليمين 20">
            <a:extLst>
              <a:ext uri="{FF2B5EF4-FFF2-40B4-BE49-F238E27FC236}">
                <a16:creationId xmlns:a16="http://schemas.microsoft.com/office/drawing/2014/main" id="{18662409-8F50-486F-BB97-93D30A56833B}"/>
              </a:ext>
            </a:extLst>
          </p:cNvPr>
          <p:cNvSpPr/>
          <p:nvPr/>
        </p:nvSpPr>
        <p:spPr>
          <a:xfrm rot="5400000">
            <a:off x="6003364" y="2954382"/>
            <a:ext cx="442356" cy="423271"/>
          </a:xfrm>
          <a:prstGeom prst="strip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D8F5FEEB-7FCB-44A5-AAE8-4A1E0D17D3DB}"/>
              </a:ext>
            </a:extLst>
          </p:cNvPr>
          <p:cNvCxnSpPr>
            <a:cxnSpLocks/>
          </p:cNvCxnSpPr>
          <p:nvPr/>
        </p:nvCxnSpPr>
        <p:spPr>
          <a:xfrm flipV="1">
            <a:off x="6573265" y="4485020"/>
            <a:ext cx="0" cy="4409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603D6F93-8FB3-4CCC-85DF-390C3940CD20}"/>
              </a:ext>
            </a:extLst>
          </p:cNvPr>
          <p:cNvCxnSpPr>
            <a:cxnSpLocks/>
          </p:cNvCxnSpPr>
          <p:nvPr/>
        </p:nvCxnSpPr>
        <p:spPr>
          <a:xfrm flipV="1">
            <a:off x="6269200" y="4925931"/>
            <a:ext cx="0" cy="3642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0FC5DEB5-84C8-4092-B7DC-8654EE9E70E1}"/>
              </a:ext>
            </a:extLst>
          </p:cNvPr>
          <p:cNvSpPr/>
          <p:nvPr/>
        </p:nvSpPr>
        <p:spPr>
          <a:xfrm>
            <a:off x="5734526" y="5304660"/>
            <a:ext cx="1084537" cy="51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Trough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9D2AD762-0F84-40A0-A856-DCEA19B71979}"/>
              </a:ext>
            </a:extLst>
          </p:cNvPr>
          <p:cNvSpPr/>
          <p:nvPr/>
        </p:nvSpPr>
        <p:spPr>
          <a:xfrm>
            <a:off x="6140498" y="4911671"/>
            <a:ext cx="897488" cy="37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Crest</a:t>
            </a: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3B70B1F6-4862-40B5-8347-1BDAD3BAF6F4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2363354-4235-44EF-80A2-E40219EB4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98" y="3627784"/>
            <a:ext cx="309346" cy="3016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C21A2F01-622C-4513-A155-A2C1100B3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48" y="3609705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54A059BA-B915-42B5-BBD9-0D4838697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14061"/>
            <a:ext cx="341376" cy="335280"/>
          </a:xfrm>
          <a:prstGeom prst="rect">
            <a:avLst/>
          </a:prstGeom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D00CB64E-60B5-448B-9B5A-201652C9238E}"/>
              </a:ext>
            </a:extLst>
          </p:cNvPr>
          <p:cNvSpPr/>
          <p:nvPr/>
        </p:nvSpPr>
        <p:spPr>
          <a:xfrm>
            <a:off x="6770951" y="4287564"/>
            <a:ext cx="262893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Standard Action Pressure Wave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38F8FA3-67FF-4687-97DE-0472714A328A}"/>
              </a:ext>
            </a:extLst>
          </p:cNvPr>
          <p:cNvSpPr/>
          <p:nvPr/>
        </p:nvSpPr>
        <p:spPr>
          <a:xfrm>
            <a:off x="5991076" y="353389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8FDC48CF-EB2E-4FE8-A217-8CC47E57665A}"/>
              </a:ext>
            </a:extLst>
          </p:cNvPr>
          <p:cNvSpPr/>
          <p:nvPr/>
        </p:nvSpPr>
        <p:spPr>
          <a:xfrm>
            <a:off x="6129374" y="347910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FE2B2670-DB23-40F1-BCB3-C7E972AA7161}"/>
              </a:ext>
            </a:extLst>
          </p:cNvPr>
          <p:cNvSpPr/>
          <p:nvPr/>
        </p:nvSpPr>
        <p:spPr>
          <a:xfrm>
            <a:off x="6281774" y="360537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81223DCF-C061-4E4D-8D67-D8D8DF35B0C9}"/>
              </a:ext>
            </a:extLst>
          </p:cNvPr>
          <p:cNvSpPr/>
          <p:nvPr/>
        </p:nvSpPr>
        <p:spPr>
          <a:xfrm>
            <a:off x="6339880" y="358397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594943DB-51AE-4476-8030-76082878B6E6}"/>
              </a:ext>
            </a:extLst>
          </p:cNvPr>
          <p:cNvSpPr/>
          <p:nvPr/>
        </p:nvSpPr>
        <p:spPr>
          <a:xfrm>
            <a:off x="6334571" y="347477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569F8B59-0296-42BF-8B34-4D4DE2621B61}"/>
              </a:ext>
            </a:extLst>
          </p:cNvPr>
          <p:cNvSpPr/>
          <p:nvPr/>
        </p:nvSpPr>
        <p:spPr>
          <a:xfrm>
            <a:off x="6224542" y="350965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664EBF3B-A53D-4F70-A8F4-27CCA37211EA}"/>
              </a:ext>
            </a:extLst>
          </p:cNvPr>
          <p:cNvSpPr/>
          <p:nvPr/>
        </p:nvSpPr>
        <p:spPr>
          <a:xfrm>
            <a:off x="6153382" y="358228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ADD0BADB-BFB4-4168-9DA2-26E89034D6D2}"/>
              </a:ext>
            </a:extLst>
          </p:cNvPr>
          <p:cNvSpPr/>
          <p:nvPr/>
        </p:nvSpPr>
        <p:spPr>
          <a:xfrm>
            <a:off x="6015381" y="370700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0A5066C7-99B6-41AA-B819-EB421906C35F}"/>
              </a:ext>
            </a:extLst>
          </p:cNvPr>
          <p:cNvSpPr/>
          <p:nvPr/>
        </p:nvSpPr>
        <p:spPr>
          <a:xfrm>
            <a:off x="6116321" y="36221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A932CE90-6B66-4756-A3AF-C46A3BA821E1}"/>
              </a:ext>
            </a:extLst>
          </p:cNvPr>
          <p:cNvSpPr/>
          <p:nvPr/>
        </p:nvSpPr>
        <p:spPr>
          <a:xfrm>
            <a:off x="6165009" y="371052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C68478E1-1753-4AF6-B866-F8CCD014D569}"/>
              </a:ext>
            </a:extLst>
          </p:cNvPr>
          <p:cNvSpPr/>
          <p:nvPr/>
        </p:nvSpPr>
        <p:spPr>
          <a:xfrm>
            <a:off x="5376845" y="3614032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650079B1-8BD6-4860-ADD1-7822D534D48F}"/>
              </a:ext>
            </a:extLst>
          </p:cNvPr>
          <p:cNvSpPr/>
          <p:nvPr/>
        </p:nvSpPr>
        <p:spPr>
          <a:xfrm>
            <a:off x="6259322" y="375008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5D75E658-BD51-4204-A7F9-ED2C86DABF82}"/>
              </a:ext>
            </a:extLst>
          </p:cNvPr>
          <p:cNvSpPr/>
          <p:nvPr/>
        </p:nvSpPr>
        <p:spPr>
          <a:xfrm>
            <a:off x="6291022" y="373702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AC997324-A03B-4EF2-8EC1-DE4AB925E26A}"/>
              </a:ext>
            </a:extLst>
          </p:cNvPr>
          <p:cNvSpPr/>
          <p:nvPr/>
        </p:nvSpPr>
        <p:spPr>
          <a:xfrm>
            <a:off x="6100920" y="386443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D7AFC435-1026-4257-8864-5784F0594A1A}"/>
              </a:ext>
            </a:extLst>
          </p:cNvPr>
          <p:cNvSpPr/>
          <p:nvPr/>
        </p:nvSpPr>
        <p:spPr>
          <a:xfrm>
            <a:off x="6224542" y="394966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75E29AFC-BA11-4A23-9DA4-8D73764C01B9}"/>
              </a:ext>
            </a:extLst>
          </p:cNvPr>
          <p:cNvSpPr/>
          <p:nvPr/>
        </p:nvSpPr>
        <p:spPr>
          <a:xfrm>
            <a:off x="6381064" y="379916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2E26D471-043E-4692-98B3-880F21AB84D9}"/>
              </a:ext>
            </a:extLst>
          </p:cNvPr>
          <p:cNvSpPr/>
          <p:nvPr/>
        </p:nvSpPr>
        <p:spPr>
          <a:xfrm>
            <a:off x="6403239" y="393179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0ABB32D7-8D00-4D0B-A81A-F77433BD4EB2}"/>
              </a:ext>
            </a:extLst>
          </p:cNvPr>
          <p:cNvSpPr/>
          <p:nvPr/>
        </p:nvSpPr>
        <p:spPr>
          <a:xfrm>
            <a:off x="6010148" y="387413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C449771D-CA3C-41A5-AA6D-E0802B3E28B0}"/>
              </a:ext>
            </a:extLst>
          </p:cNvPr>
          <p:cNvSpPr/>
          <p:nvPr/>
        </p:nvSpPr>
        <p:spPr>
          <a:xfrm>
            <a:off x="6214699" y="388284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49B0D024-840A-4E05-A37E-A335D667933B}"/>
              </a:ext>
            </a:extLst>
          </p:cNvPr>
          <p:cNvSpPr/>
          <p:nvPr/>
        </p:nvSpPr>
        <p:spPr>
          <a:xfrm>
            <a:off x="6129374" y="393136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9AFC90AB-53CE-4441-8BA3-C1F2C3253335}"/>
              </a:ext>
            </a:extLst>
          </p:cNvPr>
          <p:cNvSpPr/>
          <p:nvPr/>
        </p:nvSpPr>
        <p:spPr>
          <a:xfrm>
            <a:off x="6101300" y="364007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200FCFA1-82AC-4CEF-93DC-EF3426DF2BC8}"/>
              </a:ext>
            </a:extLst>
          </p:cNvPr>
          <p:cNvSpPr/>
          <p:nvPr/>
        </p:nvSpPr>
        <p:spPr>
          <a:xfrm>
            <a:off x="3822474" y="278220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35F847C4-6BE5-499A-A342-AC08FC05B0C5}"/>
              </a:ext>
            </a:extLst>
          </p:cNvPr>
          <p:cNvSpPr/>
          <p:nvPr/>
        </p:nvSpPr>
        <p:spPr>
          <a:xfrm>
            <a:off x="3974874" y="293460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013C01AC-ED83-423B-A23D-28701E721849}"/>
              </a:ext>
            </a:extLst>
          </p:cNvPr>
          <p:cNvSpPr/>
          <p:nvPr/>
        </p:nvSpPr>
        <p:spPr>
          <a:xfrm>
            <a:off x="4075022" y="308700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BF8A5D2A-F018-4B34-B70D-1FB3405B5FE9}"/>
              </a:ext>
            </a:extLst>
          </p:cNvPr>
          <p:cNvSpPr/>
          <p:nvPr/>
        </p:nvSpPr>
        <p:spPr>
          <a:xfrm>
            <a:off x="3665716" y="312183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F394F26D-A1D2-4DE0-B9B9-7592167BDB5D}"/>
              </a:ext>
            </a:extLst>
          </p:cNvPr>
          <p:cNvSpPr/>
          <p:nvPr/>
        </p:nvSpPr>
        <p:spPr>
          <a:xfrm>
            <a:off x="3896496" y="319585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776E6AD1-C962-4992-9FEB-756CFE45E95A}"/>
              </a:ext>
            </a:extLst>
          </p:cNvPr>
          <p:cNvSpPr/>
          <p:nvPr/>
        </p:nvSpPr>
        <p:spPr>
          <a:xfrm>
            <a:off x="3826826" y="303474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F1AEE5FC-A1EB-486B-8258-701FE1720094}"/>
              </a:ext>
            </a:extLst>
          </p:cNvPr>
          <p:cNvSpPr/>
          <p:nvPr/>
        </p:nvSpPr>
        <p:spPr>
          <a:xfrm>
            <a:off x="4083729" y="323940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0F475A9F-1474-4102-9B8E-C908DC2844B4}"/>
              </a:ext>
            </a:extLst>
          </p:cNvPr>
          <p:cNvSpPr/>
          <p:nvPr/>
        </p:nvSpPr>
        <p:spPr>
          <a:xfrm>
            <a:off x="3782415" y="424110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9D22D2E0-1CD0-4FD0-84CA-FF99A41DA917}"/>
              </a:ext>
            </a:extLst>
          </p:cNvPr>
          <p:cNvSpPr/>
          <p:nvPr/>
        </p:nvSpPr>
        <p:spPr>
          <a:xfrm>
            <a:off x="3934815" y="439350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4" name="شكل بيضاوي 73">
            <a:extLst>
              <a:ext uri="{FF2B5EF4-FFF2-40B4-BE49-F238E27FC236}">
                <a16:creationId xmlns:a16="http://schemas.microsoft.com/office/drawing/2014/main" id="{CA367145-52D0-46F1-824E-76162339F461}"/>
              </a:ext>
            </a:extLst>
          </p:cNvPr>
          <p:cNvSpPr/>
          <p:nvPr/>
        </p:nvSpPr>
        <p:spPr>
          <a:xfrm>
            <a:off x="4087215" y="429771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BAAB7BA9-F9AC-4269-AA96-7FFF62579B49}"/>
              </a:ext>
            </a:extLst>
          </p:cNvPr>
          <p:cNvSpPr/>
          <p:nvPr/>
        </p:nvSpPr>
        <p:spPr>
          <a:xfrm>
            <a:off x="3939167" y="418885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42CA478E-07B1-40A9-9179-CF1A28CC4A3A}"/>
              </a:ext>
            </a:extLst>
          </p:cNvPr>
          <p:cNvSpPr/>
          <p:nvPr/>
        </p:nvSpPr>
        <p:spPr>
          <a:xfrm>
            <a:off x="3773703" y="454590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6126E4BD-9E23-48BF-945D-B216FC6A6448}"/>
              </a:ext>
            </a:extLst>
          </p:cNvPr>
          <p:cNvSpPr/>
          <p:nvPr/>
        </p:nvSpPr>
        <p:spPr>
          <a:xfrm>
            <a:off x="3939166" y="43325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378623BC-9FB9-4E67-8548-EFEAEFD55DE2}"/>
              </a:ext>
            </a:extLst>
          </p:cNvPr>
          <p:cNvSpPr/>
          <p:nvPr/>
        </p:nvSpPr>
        <p:spPr>
          <a:xfrm>
            <a:off x="3764999" y="444575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3574CE2F-B337-450E-89BE-F4305BDBCA38}"/>
              </a:ext>
            </a:extLst>
          </p:cNvPr>
          <p:cNvSpPr/>
          <p:nvPr/>
        </p:nvSpPr>
        <p:spPr>
          <a:xfrm>
            <a:off x="4021793" y="454479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D50068BF-D719-4F15-83B8-037EB68E7D96}"/>
              </a:ext>
            </a:extLst>
          </p:cNvPr>
          <p:cNvSpPr/>
          <p:nvPr/>
        </p:nvSpPr>
        <p:spPr>
          <a:xfrm>
            <a:off x="3978021" y="328797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9219ACF1-1B32-4663-8033-0B1864585023}"/>
              </a:ext>
            </a:extLst>
          </p:cNvPr>
          <p:cNvSpPr/>
          <p:nvPr/>
        </p:nvSpPr>
        <p:spPr>
          <a:xfrm>
            <a:off x="3793917" y="300834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58E12D71-0EC3-44F1-8D8E-CB63FBFBE86F}"/>
              </a:ext>
            </a:extLst>
          </p:cNvPr>
          <p:cNvSpPr/>
          <p:nvPr/>
        </p:nvSpPr>
        <p:spPr>
          <a:xfrm>
            <a:off x="3904065" y="422055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25F43EE0-8582-44F3-9BA4-C86B1A2A6D43}"/>
              </a:ext>
            </a:extLst>
          </p:cNvPr>
          <p:cNvSpPr/>
          <p:nvPr/>
        </p:nvSpPr>
        <p:spPr>
          <a:xfrm>
            <a:off x="3978021" y="446501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A4C87918-7882-4A2D-9634-F40AB70DAC7A}"/>
              </a:ext>
            </a:extLst>
          </p:cNvPr>
          <p:cNvSpPr/>
          <p:nvPr/>
        </p:nvSpPr>
        <p:spPr>
          <a:xfrm>
            <a:off x="4118874" y="282359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2C059087-7C95-4EC2-84FE-F23BE3034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16" y="3469129"/>
            <a:ext cx="601045" cy="586018"/>
          </a:xfrm>
          <a:prstGeom prst="rect">
            <a:avLst/>
          </a:prstGeom>
        </p:spPr>
      </p:pic>
      <p:sp>
        <p:nvSpPr>
          <p:cNvPr id="87" name="مستطيل 86">
            <a:extLst>
              <a:ext uri="{FF2B5EF4-FFF2-40B4-BE49-F238E27FC236}">
                <a16:creationId xmlns:a16="http://schemas.microsoft.com/office/drawing/2014/main" id="{A2CEC928-0038-47FC-8B9B-3458551F93AB}"/>
              </a:ext>
            </a:extLst>
          </p:cNvPr>
          <p:cNvSpPr/>
          <p:nvPr/>
        </p:nvSpPr>
        <p:spPr>
          <a:xfrm>
            <a:off x="3374313" y="2551656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C061FC1C-6E5B-4124-9BD9-53FD2C530B0A}"/>
              </a:ext>
            </a:extLst>
          </p:cNvPr>
          <p:cNvSpPr/>
          <p:nvPr/>
        </p:nvSpPr>
        <p:spPr>
          <a:xfrm>
            <a:off x="3343582" y="4192912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92" name="صورة 91">
            <a:extLst>
              <a:ext uri="{FF2B5EF4-FFF2-40B4-BE49-F238E27FC236}">
                <a16:creationId xmlns:a16="http://schemas.microsoft.com/office/drawing/2014/main" id="{D02E036E-4428-44D8-9ADC-FE1286485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88" y="3606118"/>
            <a:ext cx="355645" cy="349294"/>
          </a:xfrm>
          <a:prstGeom prst="rect">
            <a:avLst/>
          </a:prstGeom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1D668958-3679-4511-8260-197803B6D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56" y="3605349"/>
            <a:ext cx="341376" cy="335280"/>
          </a:xfrm>
          <a:prstGeom prst="rect">
            <a:avLst/>
          </a:prstGeom>
        </p:spPr>
      </p:pic>
      <p:pic>
        <p:nvPicPr>
          <p:cNvPr id="95" name="صورة 94">
            <a:extLst>
              <a:ext uri="{FF2B5EF4-FFF2-40B4-BE49-F238E27FC236}">
                <a16:creationId xmlns:a16="http://schemas.microsoft.com/office/drawing/2014/main" id="{13B7E792-8CE7-48D9-B6B2-EFAD759E9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7" y="3483127"/>
            <a:ext cx="646461" cy="630299"/>
          </a:xfrm>
          <a:prstGeom prst="rect">
            <a:avLst/>
          </a:prstGeom>
        </p:spPr>
      </p:pic>
      <p:sp>
        <p:nvSpPr>
          <p:cNvPr id="99" name="سهم: مسنن إلى اليمين 98">
            <a:extLst>
              <a:ext uri="{FF2B5EF4-FFF2-40B4-BE49-F238E27FC236}">
                <a16:creationId xmlns:a16="http://schemas.microsoft.com/office/drawing/2014/main" id="{30F1DD9E-1932-46D9-9367-22DB4494911D}"/>
              </a:ext>
            </a:extLst>
          </p:cNvPr>
          <p:cNvSpPr/>
          <p:nvPr/>
        </p:nvSpPr>
        <p:spPr>
          <a:xfrm>
            <a:off x="6573265" y="3459622"/>
            <a:ext cx="475586" cy="620424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0A109F2D-0CF1-4AC5-B889-F2E60672D29D}"/>
              </a:ext>
            </a:extLst>
          </p:cNvPr>
          <p:cNvCxnSpPr>
            <a:cxnSpLocks/>
          </p:cNvCxnSpPr>
          <p:nvPr/>
        </p:nvCxnSpPr>
        <p:spPr>
          <a:xfrm>
            <a:off x="6677305" y="3080198"/>
            <a:ext cx="0" cy="3803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FDA3FF3F-589E-4F1E-B2D1-C06C10ED275D}"/>
              </a:ext>
            </a:extLst>
          </p:cNvPr>
          <p:cNvSpPr/>
          <p:nvPr/>
        </p:nvSpPr>
        <p:spPr>
          <a:xfrm>
            <a:off x="5392832" y="2582103"/>
            <a:ext cx="2586445" cy="62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Standard Electrical Current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89" name="شكل حر 812">
            <a:extLst>
              <a:ext uri="{FF2B5EF4-FFF2-40B4-BE49-F238E27FC236}">
                <a16:creationId xmlns:a16="http://schemas.microsoft.com/office/drawing/2014/main" id="{46628A5A-8497-45C7-B87C-CD32B792476F}"/>
              </a:ext>
            </a:extLst>
          </p:cNvPr>
          <p:cNvSpPr/>
          <p:nvPr/>
        </p:nvSpPr>
        <p:spPr>
          <a:xfrm rot="10800000">
            <a:off x="6021106" y="4315260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90" name="١">
            <a:hlinkClick r:id="" action="ppaction://media"/>
            <a:extLst>
              <a:ext uri="{FF2B5EF4-FFF2-40B4-BE49-F238E27FC236}">
                <a16:creationId xmlns:a16="http://schemas.microsoft.com/office/drawing/2014/main" id="{479DC794-4B7D-45BB-8F62-A37129200F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1184" y="1331675"/>
            <a:ext cx="609600" cy="609600"/>
          </a:xfrm>
          <a:prstGeom prst="rect">
            <a:avLst/>
          </a:prstGeom>
        </p:spPr>
      </p:pic>
      <p:cxnSp>
        <p:nvCxnSpPr>
          <p:cNvPr id="91" name="رابط كسهم مستقيم 90">
            <a:extLst>
              <a:ext uri="{FF2B5EF4-FFF2-40B4-BE49-F238E27FC236}">
                <a16:creationId xmlns:a16="http://schemas.microsoft.com/office/drawing/2014/main" id="{241EC31C-5974-46D0-A6AA-1919FE3008C3}"/>
              </a:ext>
            </a:extLst>
          </p:cNvPr>
          <p:cNvCxnSpPr>
            <a:cxnSpLocks/>
          </p:cNvCxnSpPr>
          <p:nvPr/>
        </p:nvCxnSpPr>
        <p:spPr>
          <a:xfrm>
            <a:off x="8619175" y="2242964"/>
            <a:ext cx="21592" cy="10127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A159ECD6-5F00-4A39-BE74-23A2565710CC}"/>
              </a:ext>
            </a:extLst>
          </p:cNvPr>
          <p:cNvSpPr/>
          <p:nvPr/>
        </p:nvSpPr>
        <p:spPr>
          <a:xfrm>
            <a:off x="7334481" y="1777393"/>
            <a:ext cx="2586445" cy="62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Presynaptic Axon (Knob)</a:t>
            </a:r>
            <a:endParaRPr lang="ar-SY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9000"/>
                            </p:stCondLst>
                            <p:childTnLst>
                              <p:par>
                                <p:cTn id="24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00078 -0.15671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847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37 L 0.00104 -0.16042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250"/>
                            </p:stCondLst>
                            <p:childTnLst>
                              <p:par>
                                <p:cTn id="269" presetID="63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0.00185 L 0.10873 0.0044 " pathEditMode="relative" rAng="0" ptsTypes="AA">
                                      <p:cBhvr>
                                        <p:cTn id="2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1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1.85185E-6 L 0.10963 -0.00162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0.10312 -0.00185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3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000"/>
                            </p:stCondLst>
                            <p:childTnLst>
                              <p:par>
                                <p:cTn id="2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000"/>
                            </p:stCondLst>
                            <p:childTnLst>
                              <p:par>
                                <p:cTn id="3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  <p:bldLst>
      <p:bldP spid="43" grpId="0"/>
      <p:bldP spid="21" grpId="0" animBg="1"/>
      <p:bldP spid="53" grpId="0"/>
      <p:bldP spid="53" grpId="1"/>
      <p:bldP spid="54" grpId="0"/>
      <p:bldP spid="33" grpId="0"/>
      <p:bldP spid="33" grpId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8" grpId="0" animBg="1"/>
      <p:bldP spid="50" grpId="0" animBg="1"/>
      <p:bldP spid="51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/>
      <p:bldP spid="88" grpId="0"/>
      <p:bldP spid="99" grpId="0" animBg="1"/>
      <p:bldP spid="99" grpId="1" animBg="1"/>
      <p:bldP spid="101" grpId="0"/>
      <p:bldP spid="101" grpId="1"/>
      <p:bldP spid="89" grpId="0" animBg="1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306828" y="3004773"/>
            <a:ext cx="858237" cy="1580352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11137 w 858237"/>
              <a:gd name="connsiteY0" fmla="*/ 51937 h 1580352"/>
              <a:gd name="connsiteX1" fmla="*/ 468338 w 858237"/>
              <a:gd name="connsiteY1" fmla="*/ 352382 h 1580352"/>
              <a:gd name="connsiteX2" fmla="*/ 807972 w 858237"/>
              <a:gd name="connsiteY2" fmla="*/ 535262 h 1580352"/>
              <a:gd name="connsiteX3" fmla="*/ 821035 w 858237"/>
              <a:gd name="connsiteY3" fmla="*/ 1044714 h 1580352"/>
              <a:gd name="connsiteX4" fmla="*/ 468338 w 858237"/>
              <a:gd name="connsiteY4" fmla="*/ 1227594 h 1580352"/>
              <a:gd name="connsiteX5" fmla="*/ 167893 w 858237"/>
              <a:gd name="connsiteY5" fmla="*/ 1528040 h 1580352"/>
              <a:gd name="connsiteX6" fmla="*/ 11137 w 858237"/>
              <a:gd name="connsiteY6" fmla="*/ 51937 h 15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37" h="1580352">
                <a:moveTo>
                  <a:pt x="11137" y="51937"/>
                </a:moveTo>
                <a:cubicBezTo>
                  <a:pt x="61211" y="-144006"/>
                  <a:pt x="335532" y="271828"/>
                  <a:pt x="468338" y="352382"/>
                </a:cubicBezTo>
                <a:cubicBezTo>
                  <a:pt x="601144" y="432936"/>
                  <a:pt x="749189" y="419873"/>
                  <a:pt x="807972" y="535262"/>
                </a:cubicBezTo>
                <a:cubicBezTo>
                  <a:pt x="866755" y="650651"/>
                  <a:pt x="877641" y="929325"/>
                  <a:pt x="821035" y="1044714"/>
                </a:cubicBezTo>
                <a:cubicBezTo>
                  <a:pt x="764429" y="1160103"/>
                  <a:pt x="572841" y="1142685"/>
                  <a:pt x="468338" y="1227594"/>
                </a:cubicBezTo>
                <a:cubicBezTo>
                  <a:pt x="363835" y="1312503"/>
                  <a:pt x="244093" y="1723983"/>
                  <a:pt x="167893" y="1528040"/>
                </a:cubicBezTo>
                <a:cubicBezTo>
                  <a:pt x="91693" y="1332097"/>
                  <a:pt x="-38937" y="247880"/>
                  <a:pt x="11137" y="5193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1" y="390844"/>
              <a:ext cx="1331904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34">
            <a:extLst>
              <a:ext uri="{FF2B5EF4-FFF2-40B4-BE49-F238E27FC236}">
                <a16:creationId xmlns:a16="http://schemas.microsoft.com/office/drawing/2014/main" id="{2555DCB8-9A6E-4D28-AAA7-370A4F2302BC}"/>
              </a:ext>
            </a:extLst>
          </p:cNvPr>
          <p:cNvSpPr>
            <a:spLocks/>
          </p:cNvSpPr>
          <p:nvPr/>
        </p:nvSpPr>
        <p:spPr bwMode="auto">
          <a:xfrm>
            <a:off x="3640962" y="3374705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744BC9A-E8A2-4841-AD16-FBAE3E7BD1D3}"/>
              </a:ext>
            </a:extLst>
          </p:cNvPr>
          <p:cNvSpPr/>
          <p:nvPr/>
        </p:nvSpPr>
        <p:spPr>
          <a:xfrm>
            <a:off x="9168790" y="4303772"/>
            <a:ext cx="262893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Standard Action Pressure Wave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2B4896A-26B7-40D8-B2A5-097AA849AC23}"/>
              </a:ext>
            </a:extLst>
          </p:cNvPr>
          <p:cNvSpPr/>
          <p:nvPr/>
        </p:nvSpPr>
        <p:spPr>
          <a:xfrm>
            <a:off x="9769844" y="3561437"/>
            <a:ext cx="208112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Postsynaptic Dendrite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D0924218-7719-4FED-B7B2-FF2248F1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13" y="3498306"/>
            <a:ext cx="556686" cy="54277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00DFB96-78E0-45ED-B806-430597315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48" y="3622768"/>
            <a:ext cx="341376" cy="33528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4932CD3-D10E-404A-A829-CF1EDB0FA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24" y="3631475"/>
            <a:ext cx="341376" cy="335280"/>
          </a:xfrm>
          <a:prstGeom prst="rect">
            <a:avLst/>
          </a:prstGeom>
        </p:spPr>
      </p:pic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84A70A3E-E2C4-44CC-BA21-46F61BE88271}"/>
              </a:ext>
            </a:extLst>
          </p:cNvPr>
          <p:cNvSpPr/>
          <p:nvPr/>
        </p:nvSpPr>
        <p:spPr>
          <a:xfrm>
            <a:off x="6334439" y="328814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C9D36951-371A-42E6-9EFE-6131F9B4E64C}"/>
              </a:ext>
            </a:extLst>
          </p:cNvPr>
          <p:cNvSpPr/>
          <p:nvPr/>
        </p:nvSpPr>
        <p:spPr>
          <a:xfrm>
            <a:off x="6301208" y="312749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F19FD5EE-7F69-4F94-B199-90492CB92CCA}"/>
              </a:ext>
            </a:extLst>
          </p:cNvPr>
          <p:cNvSpPr/>
          <p:nvPr/>
        </p:nvSpPr>
        <p:spPr>
          <a:xfrm>
            <a:off x="6209079" y="321079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6B547D5C-2500-447B-8C34-B8B0CB56B753}"/>
              </a:ext>
            </a:extLst>
          </p:cNvPr>
          <p:cNvSpPr/>
          <p:nvPr/>
        </p:nvSpPr>
        <p:spPr>
          <a:xfrm>
            <a:off x="6039453" y="322087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FE4499AC-ABAA-4F2A-B1C3-3A73B7517382}"/>
              </a:ext>
            </a:extLst>
          </p:cNvPr>
          <p:cNvSpPr/>
          <p:nvPr/>
        </p:nvSpPr>
        <p:spPr>
          <a:xfrm>
            <a:off x="6173100" y="429613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6A37C9B8-2821-4176-B708-014D96D1CD3E}"/>
              </a:ext>
            </a:extLst>
          </p:cNvPr>
          <p:cNvSpPr/>
          <p:nvPr/>
        </p:nvSpPr>
        <p:spPr>
          <a:xfrm>
            <a:off x="6316545" y="442139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4B90700F-FCA1-4EEC-95B4-E081A299EA7A}"/>
              </a:ext>
            </a:extLst>
          </p:cNvPr>
          <p:cNvSpPr/>
          <p:nvPr/>
        </p:nvSpPr>
        <p:spPr>
          <a:xfrm>
            <a:off x="6288677" y="418798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D65A5451-B388-4C1A-80F7-63607B9618A5}"/>
              </a:ext>
            </a:extLst>
          </p:cNvPr>
          <p:cNvSpPr/>
          <p:nvPr/>
        </p:nvSpPr>
        <p:spPr>
          <a:xfrm>
            <a:off x="6459444" y="422694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65D9E87D-6E8A-4FF2-92A0-B15B0918B2FA}"/>
              </a:ext>
            </a:extLst>
          </p:cNvPr>
          <p:cNvSpPr/>
          <p:nvPr/>
        </p:nvSpPr>
        <p:spPr>
          <a:xfrm>
            <a:off x="6092836" y="414816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643DA88A-00AD-43D4-B492-DB68FBD95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43" y="3618412"/>
            <a:ext cx="341376" cy="335280"/>
          </a:xfrm>
          <a:prstGeom prst="rect">
            <a:avLst/>
          </a:prstGeom>
        </p:spPr>
      </p:pic>
      <p:sp>
        <p:nvSpPr>
          <p:cNvPr id="22" name="دائرة جزئية 21">
            <a:extLst>
              <a:ext uri="{FF2B5EF4-FFF2-40B4-BE49-F238E27FC236}">
                <a16:creationId xmlns:a16="http://schemas.microsoft.com/office/drawing/2014/main" id="{DDB2B512-9C4B-40D1-81B5-C5C94DC0153F}"/>
              </a:ext>
            </a:extLst>
          </p:cNvPr>
          <p:cNvSpPr/>
          <p:nvPr/>
        </p:nvSpPr>
        <p:spPr>
          <a:xfrm>
            <a:off x="8524125" y="3515783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4" name="دائرة جزئية 53">
            <a:extLst>
              <a:ext uri="{FF2B5EF4-FFF2-40B4-BE49-F238E27FC236}">
                <a16:creationId xmlns:a16="http://schemas.microsoft.com/office/drawing/2014/main" id="{76794B90-10EB-495B-BC9C-C16272F2B65F}"/>
              </a:ext>
            </a:extLst>
          </p:cNvPr>
          <p:cNvSpPr/>
          <p:nvPr/>
        </p:nvSpPr>
        <p:spPr>
          <a:xfrm>
            <a:off x="8662243" y="3602936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5" name="دائرة جزئية 54">
            <a:extLst>
              <a:ext uri="{FF2B5EF4-FFF2-40B4-BE49-F238E27FC236}">
                <a16:creationId xmlns:a16="http://schemas.microsoft.com/office/drawing/2014/main" id="{BF3BFA42-D045-45BA-A7ED-2D7C1534A229}"/>
              </a:ext>
            </a:extLst>
          </p:cNvPr>
          <p:cNvSpPr/>
          <p:nvPr/>
        </p:nvSpPr>
        <p:spPr>
          <a:xfrm>
            <a:off x="8606412" y="3676641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6" name="دائرة جزئية 55">
            <a:extLst>
              <a:ext uri="{FF2B5EF4-FFF2-40B4-BE49-F238E27FC236}">
                <a16:creationId xmlns:a16="http://schemas.microsoft.com/office/drawing/2014/main" id="{A2B4DE9E-08F4-4065-8F96-55C784BCC427}"/>
              </a:ext>
            </a:extLst>
          </p:cNvPr>
          <p:cNvSpPr/>
          <p:nvPr/>
        </p:nvSpPr>
        <p:spPr>
          <a:xfrm>
            <a:off x="8497724" y="3542061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7" name="دائرة جزئية 56">
            <a:extLst>
              <a:ext uri="{FF2B5EF4-FFF2-40B4-BE49-F238E27FC236}">
                <a16:creationId xmlns:a16="http://schemas.microsoft.com/office/drawing/2014/main" id="{D6F752C4-1388-4EAB-AFA5-263133CA6139}"/>
              </a:ext>
            </a:extLst>
          </p:cNvPr>
          <p:cNvSpPr/>
          <p:nvPr/>
        </p:nvSpPr>
        <p:spPr>
          <a:xfrm>
            <a:off x="8455644" y="3601640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8" name="دائرة جزئية 57">
            <a:extLst>
              <a:ext uri="{FF2B5EF4-FFF2-40B4-BE49-F238E27FC236}">
                <a16:creationId xmlns:a16="http://schemas.microsoft.com/office/drawing/2014/main" id="{028E0712-7CAD-47E9-9CEC-DB455A632D54}"/>
              </a:ext>
            </a:extLst>
          </p:cNvPr>
          <p:cNvSpPr/>
          <p:nvPr/>
        </p:nvSpPr>
        <p:spPr>
          <a:xfrm>
            <a:off x="8619175" y="3529904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9" name="دائرة جزئية 58">
            <a:extLst>
              <a:ext uri="{FF2B5EF4-FFF2-40B4-BE49-F238E27FC236}">
                <a16:creationId xmlns:a16="http://schemas.microsoft.com/office/drawing/2014/main" id="{7296E008-1BCF-4640-BABC-BCCC51585E7F}"/>
              </a:ext>
            </a:extLst>
          </p:cNvPr>
          <p:cNvSpPr/>
          <p:nvPr/>
        </p:nvSpPr>
        <p:spPr>
          <a:xfrm>
            <a:off x="8536869" y="3763010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60" name="دائرة جزئية 59">
            <a:extLst>
              <a:ext uri="{FF2B5EF4-FFF2-40B4-BE49-F238E27FC236}">
                <a16:creationId xmlns:a16="http://schemas.microsoft.com/office/drawing/2014/main" id="{05FBF41D-C08C-4A09-AB28-22410C3DF43B}"/>
              </a:ext>
            </a:extLst>
          </p:cNvPr>
          <p:cNvSpPr/>
          <p:nvPr/>
        </p:nvSpPr>
        <p:spPr>
          <a:xfrm>
            <a:off x="8557218" y="3810176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61" name="دائرة جزئية 60">
            <a:extLst>
              <a:ext uri="{FF2B5EF4-FFF2-40B4-BE49-F238E27FC236}">
                <a16:creationId xmlns:a16="http://schemas.microsoft.com/office/drawing/2014/main" id="{5F84BAD6-234E-47D4-BE3A-DE32CB5B8C86}"/>
              </a:ext>
            </a:extLst>
          </p:cNvPr>
          <p:cNvSpPr/>
          <p:nvPr/>
        </p:nvSpPr>
        <p:spPr>
          <a:xfrm>
            <a:off x="8436236" y="3843892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62" name="دائرة جزئية 61">
            <a:extLst>
              <a:ext uri="{FF2B5EF4-FFF2-40B4-BE49-F238E27FC236}">
                <a16:creationId xmlns:a16="http://schemas.microsoft.com/office/drawing/2014/main" id="{144652C3-0492-44A6-8CF5-E2CCD2EB9316}"/>
              </a:ext>
            </a:extLst>
          </p:cNvPr>
          <p:cNvSpPr/>
          <p:nvPr/>
        </p:nvSpPr>
        <p:spPr>
          <a:xfrm>
            <a:off x="8626031" y="3853449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63" name="دائرة جزئية 62">
            <a:extLst>
              <a:ext uri="{FF2B5EF4-FFF2-40B4-BE49-F238E27FC236}">
                <a16:creationId xmlns:a16="http://schemas.microsoft.com/office/drawing/2014/main" id="{E13CFB28-609A-4719-AAE9-0C2EDC8E3204}"/>
              </a:ext>
            </a:extLst>
          </p:cNvPr>
          <p:cNvSpPr/>
          <p:nvPr/>
        </p:nvSpPr>
        <p:spPr>
          <a:xfrm>
            <a:off x="8571704" y="3874955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4FC1870-9ED1-462C-96EA-56FA0D0686F5}"/>
              </a:ext>
            </a:extLst>
          </p:cNvPr>
          <p:cNvSpPr/>
          <p:nvPr/>
        </p:nvSpPr>
        <p:spPr>
          <a:xfrm>
            <a:off x="7602790" y="3495288"/>
            <a:ext cx="844894" cy="54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Ca++</a:t>
            </a:r>
            <a:endParaRPr lang="ar-SY" sz="2000" dirty="0">
              <a:solidFill>
                <a:srgbClr val="FF0000"/>
              </a:solidFill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5C11673C-E029-42E0-8098-D75B2C593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79" y="3529485"/>
            <a:ext cx="575035" cy="560659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17D41052-3D52-491C-872C-71CA3FD21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61" y="3634940"/>
            <a:ext cx="331693" cy="323401"/>
          </a:xfrm>
          <a:prstGeom prst="rect">
            <a:avLst/>
          </a:prstGeom>
        </p:spPr>
      </p:pic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78A3D6C2-8849-4E19-849A-E64F3C372690}"/>
              </a:ext>
            </a:extLst>
          </p:cNvPr>
          <p:cNvCxnSpPr/>
          <p:nvPr/>
        </p:nvCxnSpPr>
        <p:spPr>
          <a:xfrm>
            <a:off x="9180919" y="2876092"/>
            <a:ext cx="0" cy="5511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F9C19EDB-9FCE-49E5-A1BC-5F2D21A9A6D1}"/>
              </a:ext>
            </a:extLst>
          </p:cNvPr>
          <p:cNvSpPr/>
          <p:nvPr/>
        </p:nvSpPr>
        <p:spPr>
          <a:xfrm>
            <a:off x="7797343" y="2551438"/>
            <a:ext cx="2765670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Terminal Electrical Current</a:t>
            </a:r>
          </a:p>
        </p:txBody>
      </p:sp>
      <p:cxnSp>
        <p:nvCxnSpPr>
          <p:cNvPr id="67" name="رابط كسهم مستقيم 66">
            <a:extLst>
              <a:ext uri="{FF2B5EF4-FFF2-40B4-BE49-F238E27FC236}">
                <a16:creationId xmlns:a16="http://schemas.microsoft.com/office/drawing/2014/main" id="{1DD1C5BC-2A4F-4B5D-B493-044DD370D628}"/>
              </a:ext>
            </a:extLst>
          </p:cNvPr>
          <p:cNvCxnSpPr>
            <a:cxnSpLocks/>
          </p:cNvCxnSpPr>
          <p:nvPr/>
        </p:nvCxnSpPr>
        <p:spPr>
          <a:xfrm>
            <a:off x="8619175" y="2242964"/>
            <a:ext cx="21592" cy="10127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F0FE85B1-B2B5-430C-9126-3504E4E635BF}"/>
              </a:ext>
            </a:extLst>
          </p:cNvPr>
          <p:cNvSpPr/>
          <p:nvPr/>
        </p:nvSpPr>
        <p:spPr>
          <a:xfrm>
            <a:off x="7334481" y="1777393"/>
            <a:ext cx="2586445" cy="62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Presynaptic Axon (Knob)</a:t>
            </a:r>
            <a:endParaRPr lang="ar-SY" sz="1400" dirty="0">
              <a:solidFill>
                <a:srgbClr val="0070C0"/>
              </a:solidFill>
            </a:endParaRPr>
          </a:p>
        </p:txBody>
      </p:sp>
      <p:sp>
        <p:nvSpPr>
          <p:cNvPr id="74" name="سهم: مسنن إلى اليمين 73">
            <a:extLst>
              <a:ext uri="{FF2B5EF4-FFF2-40B4-BE49-F238E27FC236}">
                <a16:creationId xmlns:a16="http://schemas.microsoft.com/office/drawing/2014/main" id="{9C7CBC29-3552-47A0-B579-29ECB6DC7C20}"/>
              </a:ext>
            </a:extLst>
          </p:cNvPr>
          <p:cNvSpPr/>
          <p:nvPr/>
        </p:nvSpPr>
        <p:spPr>
          <a:xfrm>
            <a:off x="8888465" y="3421277"/>
            <a:ext cx="613744" cy="767423"/>
          </a:xfrm>
          <a:prstGeom prst="notch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5" name="شكل حر 812">
            <a:extLst>
              <a:ext uri="{FF2B5EF4-FFF2-40B4-BE49-F238E27FC236}">
                <a16:creationId xmlns:a16="http://schemas.microsoft.com/office/drawing/2014/main" id="{10A5CB85-66A6-4200-856C-73A6A8B71072}"/>
              </a:ext>
            </a:extLst>
          </p:cNvPr>
          <p:cNvSpPr/>
          <p:nvPr/>
        </p:nvSpPr>
        <p:spPr>
          <a:xfrm rot="10800000">
            <a:off x="8449205" y="4341805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cxnSp>
        <p:nvCxnSpPr>
          <p:cNvPr id="71" name="رابط كسهم مستقيم 70">
            <a:extLst>
              <a:ext uri="{FF2B5EF4-FFF2-40B4-BE49-F238E27FC236}">
                <a16:creationId xmlns:a16="http://schemas.microsoft.com/office/drawing/2014/main" id="{8CEDDFCD-B980-45D6-AEF8-9BBF5CEB96DD}"/>
              </a:ext>
            </a:extLst>
          </p:cNvPr>
          <p:cNvCxnSpPr>
            <a:cxnSpLocks/>
          </p:cNvCxnSpPr>
          <p:nvPr/>
        </p:nvCxnSpPr>
        <p:spPr>
          <a:xfrm flipV="1">
            <a:off x="9005122" y="4696600"/>
            <a:ext cx="0" cy="4409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كسهم مستقيم 71">
            <a:extLst>
              <a:ext uri="{FF2B5EF4-FFF2-40B4-BE49-F238E27FC236}">
                <a16:creationId xmlns:a16="http://schemas.microsoft.com/office/drawing/2014/main" id="{013F4033-385E-4592-ACCF-B22DADCBBA4A}"/>
              </a:ext>
            </a:extLst>
          </p:cNvPr>
          <p:cNvCxnSpPr>
            <a:cxnSpLocks/>
          </p:cNvCxnSpPr>
          <p:nvPr/>
        </p:nvCxnSpPr>
        <p:spPr>
          <a:xfrm flipV="1">
            <a:off x="8706448" y="5007660"/>
            <a:ext cx="0" cy="3642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90EFBDDC-D574-4AA9-8872-946D709659C6}"/>
              </a:ext>
            </a:extLst>
          </p:cNvPr>
          <p:cNvSpPr/>
          <p:nvPr/>
        </p:nvSpPr>
        <p:spPr>
          <a:xfrm>
            <a:off x="8572824" y="5065117"/>
            <a:ext cx="897488" cy="37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Crest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387A5431-4FCB-4D89-871B-C301041B193E}"/>
              </a:ext>
            </a:extLst>
          </p:cNvPr>
          <p:cNvSpPr/>
          <p:nvPr/>
        </p:nvSpPr>
        <p:spPr>
          <a:xfrm>
            <a:off x="8162631" y="5435941"/>
            <a:ext cx="1084537" cy="51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Trough</a:t>
            </a: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B2DFFE04-3FDA-4586-A881-7A4FDA456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56" y="3589348"/>
            <a:ext cx="341376" cy="335280"/>
          </a:xfrm>
          <a:prstGeom prst="rect">
            <a:avLst/>
          </a:prstGeom>
        </p:spPr>
      </p:pic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A8E61AF0-AF70-4DC9-AED5-B604B7FDFEB1}"/>
              </a:ext>
            </a:extLst>
          </p:cNvPr>
          <p:cNvSpPr/>
          <p:nvPr/>
        </p:nvSpPr>
        <p:spPr>
          <a:xfrm>
            <a:off x="5986079" y="310259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5757EB04-071C-4D76-BE48-FB1108094C52}"/>
              </a:ext>
            </a:extLst>
          </p:cNvPr>
          <p:cNvSpPr/>
          <p:nvPr/>
        </p:nvSpPr>
        <p:spPr>
          <a:xfrm>
            <a:off x="6132139" y="327505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68BF673D-24E7-4D9B-ACB1-F310F30B29B9}"/>
              </a:ext>
            </a:extLst>
          </p:cNvPr>
          <p:cNvSpPr/>
          <p:nvPr/>
        </p:nvSpPr>
        <p:spPr>
          <a:xfrm>
            <a:off x="6072790" y="317380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23BBEA35-99C3-4D81-8C9E-82BCF2700FBE}"/>
              </a:ext>
            </a:extLst>
          </p:cNvPr>
          <p:cNvSpPr/>
          <p:nvPr/>
        </p:nvSpPr>
        <p:spPr>
          <a:xfrm>
            <a:off x="5986563" y="332852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A887D4C3-9713-45EB-A32F-E093625034F3}"/>
              </a:ext>
            </a:extLst>
          </p:cNvPr>
          <p:cNvSpPr/>
          <p:nvPr/>
        </p:nvSpPr>
        <p:spPr>
          <a:xfrm>
            <a:off x="6154931" y="442851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27590BC3-A9B4-4E7C-BCC2-46B77A30F52B}"/>
              </a:ext>
            </a:extLst>
          </p:cNvPr>
          <p:cNvSpPr/>
          <p:nvPr/>
        </p:nvSpPr>
        <p:spPr>
          <a:xfrm>
            <a:off x="5962211" y="42216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98909874-29D5-49AD-8136-3064B11B8DC3}"/>
              </a:ext>
            </a:extLst>
          </p:cNvPr>
          <p:cNvSpPr/>
          <p:nvPr/>
        </p:nvSpPr>
        <p:spPr>
          <a:xfrm>
            <a:off x="6032022" y="431978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2" name="٢">
            <a:hlinkClick r:id="" action="ppaction://media"/>
            <a:extLst>
              <a:ext uri="{FF2B5EF4-FFF2-40B4-BE49-F238E27FC236}">
                <a16:creationId xmlns:a16="http://schemas.microsoft.com/office/drawing/2014/main" id="{725AD8E8-3A9D-4C84-8858-E1A6D9293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300" y="1099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5 L 0.07148 -0.00347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3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0"/>
                            </p:stCondLst>
                            <p:childTnLst>
                              <p:par>
                                <p:cTn id="256" presetID="21" presetClass="entr" presetSubtype="1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31" grpId="0"/>
      <p:bldP spid="40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2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4" grpId="0"/>
      <p:bldP spid="69" grpId="0"/>
      <p:bldP spid="69" grpId="1"/>
      <p:bldP spid="70" grpId="0"/>
      <p:bldP spid="74" grpId="1" animBg="1"/>
      <p:bldP spid="74" grpId="2" animBg="1"/>
      <p:bldP spid="65" grpId="0" animBg="1"/>
      <p:bldP spid="75" grpId="0"/>
      <p:bldP spid="76" grpId="0"/>
      <p:bldP spid="76" grpId="1"/>
      <p:bldP spid="77" grpId="0" animBg="1"/>
      <p:bldP spid="78" grpId="0" animBg="1"/>
      <p:bldP spid="80" grpId="0" animBg="1"/>
      <p:bldP spid="81" grpId="0" animBg="1"/>
      <p:bldP spid="83" grpId="0" animBg="1"/>
      <p:bldP spid="84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60" name="سهم: مسنن إلى اليمين 59">
            <a:extLst>
              <a:ext uri="{FF2B5EF4-FFF2-40B4-BE49-F238E27FC236}">
                <a16:creationId xmlns:a16="http://schemas.microsoft.com/office/drawing/2014/main" id="{4C96DBE3-C3FE-446F-83A1-EA55454A1479}"/>
              </a:ext>
            </a:extLst>
          </p:cNvPr>
          <p:cNvSpPr/>
          <p:nvPr/>
        </p:nvSpPr>
        <p:spPr>
          <a:xfrm>
            <a:off x="4146433" y="3376171"/>
            <a:ext cx="970120" cy="825610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1" name="سهم: مسنن إلى اليمين 60">
            <a:extLst>
              <a:ext uri="{FF2B5EF4-FFF2-40B4-BE49-F238E27FC236}">
                <a16:creationId xmlns:a16="http://schemas.microsoft.com/office/drawing/2014/main" id="{5BA7249C-AEA7-455E-A3B7-A6CD368F6B96}"/>
              </a:ext>
            </a:extLst>
          </p:cNvPr>
          <p:cNvSpPr/>
          <p:nvPr/>
        </p:nvSpPr>
        <p:spPr>
          <a:xfrm>
            <a:off x="8888465" y="3447403"/>
            <a:ext cx="613744" cy="767423"/>
          </a:xfrm>
          <a:prstGeom prst="notch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2" name="سهم: مسنن إلى اليمين 61">
            <a:extLst>
              <a:ext uri="{FF2B5EF4-FFF2-40B4-BE49-F238E27FC236}">
                <a16:creationId xmlns:a16="http://schemas.microsoft.com/office/drawing/2014/main" id="{23E433D6-CAEF-4C8E-A231-4E437E4973BA}"/>
              </a:ext>
            </a:extLst>
          </p:cNvPr>
          <p:cNvSpPr/>
          <p:nvPr/>
        </p:nvSpPr>
        <p:spPr>
          <a:xfrm>
            <a:off x="6573265" y="3459622"/>
            <a:ext cx="475586" cy="620424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2" name="٤">
            <a:hlinkClick r:id="" action="ppaction://media"/>
            <a:extLst>
              <a:ext uri="{FF2B5EF4-FFF2-40B4-BE49-F238E27FC236}">
                <a16:creationId xmlns:a16="http://schemas.microsoft.com/office/drawing/2014/main" id="{0182B9A2-FF56-4C2D-9F08-92C301526E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00128" y="1072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7109 0.0002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85 L 0.10873 0.0044 " pathEditMode="relative" rAng="0" ptsTypes="AA">
                                      <p:cBhvr>
                                        <p:cTn id="6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3632 -0.00324 " pathEditMode="relative" rAng="0" ptsTypes="AA">
                                      <p:cBhvr>
                                        <p:cTn id="9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"/>
                            </p:stCondLst>
                            <p:childTnLst>
                              <p:par>
                                <p:cTn id="96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47" grpId="2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60" name="سهم: مسنن إلى اليمين 59">
            <a:extLst>
              <a:ext uri="{FF2B5EF4-FFF2-40B4-BE49-F238E27FC236}">
                <a16:creationId xmlns:a16="http://schemas.microsoft.com/office/drawing/2014/main" id="{4C96DBE3-C3FE-446F-83A1-EA55454A1479}"/>
              </a:ext>
            </a:extLst>
          </p:cNvPr>
          <p:cNvSpPr/>
          <p:nvPr/>
        </p:nvSpPr>
        <p:spPr>
          <a:xfrm>
            <a:off x="4146433" y="3376171"/>
            <a:ext cx="970120" cy="825610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1" name="سهم: مسنن إلى اليمين 60">
            <a:extLst>
              <a:ext uri="{FF2B5EF4-FFF2-40B4-BE49-F238E27FC236}">
                <a16:creationId xmlns:a16="http://schemas.microsoft.com/office/drawing/2014/main" id="{5BA7249C-AEA7-455E-A3B7-A6CD368F6B96}"/>
              </a:ext>
            </a:extLst>
          </p:cNvPr>
          <p:cNvSpPr/>
          <p:nvPr/>
        </p:nvSpPr>
        <p:spPr>
          <a:xfrm>
            <a:off x="8888465" y="3447403"/>
            <a:ext cx="613744" cy="767423"/>
          </a:xfrm>
          <a:prstGeom prst="notch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2" name="سهم: مسنن إلى اليمين 61">
            <a:extLst>
              <a:ext uri="{FF2B5EF4-FFF2-40B4-BE49-F238E27FC236}">
                <a16:creationId xmlns:a16="http://schemas.microsoft.com/office/drawing/2014/main" id="{23E433D6-CAEF-4C8E-A231-4E437E4973BA}"/>
              </a:ext>
            </a:extLst>
          </p:cNvPr>
          <p:cNvSpPr/>
          <p:nvPr/>
        </p:nvSpPr>
        <p:spPr>
          <a:xfrm>
            <a:off x="6573265" y="3459622"/>
            <a:ext cx="475586" cy="620424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849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7109 0.00023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85 L 0.10873 0.0044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3632 -0.00324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47" grpId="2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60" name="سهم: مسنن إلى اليمين 59">
            <a:extLst>
              <a:ext uri="{FF2B5EF4-FFF2-40B4-BE49-F238E27FC236}">
                <a16:creationId xmlns:a16="http://schemas.microsoft.com/office/drawing/2014/main" id="{4C96DBE3-C3FE-446F-83A1-EA55454A1479}"/>
              </a:ext>
            </a:extLst>
          </p:cNvPr>
          <p:cNvSpPr/>
          <p:nvPr/>
        </p:nvSpPr>
        <p:spPr>
          <a:xfrm>
            <a:off x="4146433" y="3376171"/>
            <a:ext cx="970120" cy="825610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1" name="سهم: مسنن إلى اليمين 60">
            <a:extLst>
              <a:ext uri="{FF2B5EF4-FFF2-40B4-BE49-F238E27FC236}">
                <a16:creationId xmlns:a16="http://schemas.microsoft.com/office/drawing/2014/main" id="{5BA7249C-AEA7-455E-A3B7-A6CD368F6B96}"/>
              </a:ext>
            </a:extLst>
          </p:cNvPr>
          <p:cNvSpPr/>
          <p:nvPr/>
        </p:nvSpPr>
        <p:spPr>
          <a:xfrm>
            <a:off x="8888465" y="3447403"/>
            <a:ext cx="613744" cy="767423"/>
          </a:xfrm>
          <a:prstGeom prst="notch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2" name="سهم: مسنن إلى اليمين 61">
            <a:extLst>
              <a:ext uri="{FF2B5EF4-FFF2-40B4-BE49-F238E27FC236}">
                <a16:creationId xmlns:a16="http://schemas.microsoft.com/office/drawing/2014/main" id="{23E433D6-CAEF-4C8E-A231-4E437E4973BA}"/>
              </a:ext>
            </a:extLst>
          </p:cNvPr>
          <p:cNvSpPr/>
          <p:nvPr/>
        </p:nvSpPr>
        <p:spPr>
          <a:xfrm>
            <a:off x="6573265" y="3459622"/>
            <a:ext cx="475586" cy="620424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595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7109 0.00023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85 L 0.10873 0.0044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3632 -0.00324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47" grpId="2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60" name="سهم: مسنن إلى اليمين 59">
            <a:extLst>
              <a:ext uri="{FF2B5EF4-FFF2-40B4-BE49-F238E27FC236}">
                <a16:creationId xmlns:a16="http://schemas.microsoft.com/office/drawing/2014/main" id="{4C96DBE3-C3FE-446F-83A1-EA55454A1479}"/>
              </a:ext>
            </a:extLst>
          </p:cNvPr>
          <p:cNvSpPr/>
          <p:nvPr/>
        </p:nvSpPr>
        <p:spPr>
          <a:xfrm>
            <a:off x="4146433" y="3376171"/>
            <a:ext cx="970120" cy="825610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1" name="سهم: مسنن إلى اليمين 60">
            <a:extLst>
              <a:ext uri="{FF2B5EF4-FFF2-40B4-BE49-F238E27FC236}">
                <a16:creationId xmlns:a16="http://schemas.microsoft.com/office/drawing/2014/main" id="{5BA7249C-AEA7-455E-A3B7-A6CD368F6B96}"/>
              </a:ext>
            </a:extLst>
          </p:cNvPr>
          <p:cNvSpPr/>
          <p:nvPr/>
        </p:nvSpPr>
        <p:spPr>
          <a:xfrm>
            <a:off x="8888465" y="3447403"/>
            <a:ext cx="613744" cy="767423"/>
          </a:xfrm>
          <a:prstGeom prst="notch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2" name="سهم: مسنن إلى اليمين 61">
            <a:extLst>
              <a:ext uri="{FF2B5EF4-FFF2-40B4-BE49-F238E27FC236}">
                <a16:creationId xmlns:a16="http://schemas.microsoft.com/office/drawing/2014/main" id="{23E433D6-CAEF-4C8E-A231-4E437E4973BA}"/>
              </a:ext>
            </a:extLst>
          </p:cNvPr>
          <p:cNvSpPr/>
          <p:nvPr/>
        </p:nvSpPr>
        <p:spPr>
          <a:xfrm>
            <a:off x="6573265" y="3459622"/>
            <a:ext cx="475586" cy="620424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08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7109 0.00023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85 L 0.10873 0.0044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3632 -0.00324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47" grpId="2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216</Words>
  <Application>Microsoft Office PowerPoint</Application>
  <PresentationFormat>شاشة عريضة</PresentationFormat>
  <Paragraphs>54</Paragraphs>
  <Slides>14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النَّقلُ العصبيُّ (3) التيَّاراتُ الكهربائيَّةُ العاملةُ "المفهومُ الحديثُ" Neural Conduction (3) Action Electrical Currents “Innovated Conception”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السِّياق ذاتِه، أنصح بقراءة المقالات التَّاليَّة:</vt:lpstr>
      <vt:lpstr>شكراً لكم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النَّقلُ العصبيُّ في الأليافِ العصبيَّةِ التيَّاراتُ الكهربائيَّةُ العاملةُ"المفهومُ الحديثُ" Neural Conduction in Neural Fibers Action Pressures Waves “Innovated Conception”</dc:title>
  <dc:creator>Dr. Ammar  Yaseen Mansour</dc:creator>
  <cp:lastModifiedBy>DR.Ahmed Saker 2O14</cp:lastModifiedBy>
  <cp:revision>207</cp:revision>
  <dcterms:created xsi:type="dcterms:W3CDTF">2019-10-05T07:01:52Z</dcterms:created>
  <dcterms:modified xsi:type="dcterms:W3CDTF">2019-10-17T11:51:43Z</dcterms:modified>
</cp:coreProperties>
</file>