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382" r:id="rId3"/>
    <p:sldId id="387" r:id="rId4"/>
    <p:sldId id="392" r:id="rId5"/>
    <p:sldId id="397" r:id="rId6"/>
    <p:sldId id="398" r:id="rId7"/>
    <p:sldId id="393" r:id="rId8"/>
    <p:sldId id="399" r:id="rId9"/>
    <p:sldId id="402" r:id="rId10"/>
    <p:sldId id="401" r:id="rId11"/>
    <p:sldId id="400" r:id="rId12"/>
  </p:sldIdLst>
  <p:sldSz cx="12192000" cy="6858000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016E19-7ABA-4498-B782-1BC65F3B4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92D6D4B-02D0-4D8D-855A-8FB18EB73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6A95ED-EF0C-4AB3-8C8D-6CDE4247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08/02/1441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5235F1-88FD-47EF-808C-6B8EBF97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9377EB-64D0-41EA-92DA-6270E01F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756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3E8EBA-53F9-43E3-8D12-DA516B73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73FF557-5435-4FD6-A07E-5A83D4505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5113D82-6A7F-4A98-93ED-074AAFF2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08/02/1441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49C11C-5FFA-4BEE-BA1E-9612158B1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A124B2-72B9-43EA-BF6F-DCB4591B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4812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995A5EE-C5C3-4626-8F38-2A3C64112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AE6AC15-6D28-4361-8E51-4046A8882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9CBC1B-E5F5-472C-90D1-828E6D8A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08/02/1441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8F07A0-5819-4C7F-BAE8-601EF273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3F10D5F-FFDC-4821-A178-0BE36307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5944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7CF526-C69C-45C3-9AE8-4270FF485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F79AD03-7BD2-4221-9620-441E91751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DACB77-E7C8-4869-BEDC-8E3E450E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08/02/1441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5F351E-83AB-48C6-888A-00F8F847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019A22-7407-463C-A93C-8A5DDEAC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312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6BFE70-7333-4045-8202-6FCF9F1BE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CAD8DB6-C284-43AD-881E-AE97D63E3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D8049C-3F14-4EE5-8619-0FE6F5053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08/02/1441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65D1C4C-1366-4605-A7AB-2A8CDCAD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85A3F2-BFC5-4AB2-81DB-26343A71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1463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F918CA-35E7-4E38-8C33-8AFC4842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09AF528-9AE8-4F77-B976-326F05471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7F58189-E243-43C6-956F-BB4905380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6605F1-0CB5-4DBB-AFD2-49D76A65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08/02/1441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0CA3FAF-3E5F-49F1-91F2-A91CCFAEC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E2A4366-2BDE-47D9-8848-996CF5AF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2520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637830-98D6-4315-B88F-4FEF73BA3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48D0BA3-A79E-4CE5-8250-C8ED3AD2C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319E7BF-C7DC-47DB-80CC-D02E8EA1B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844463F-DCDE-40E1-AB11-5034C0088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2B16FFD-762C-49FB-B108-F944332DC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96ACB06-AB10-44F5-9112-3E2F54168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08/02/1441</a:t>
            </a:fld>
            <a:endParaRPr lang="ar-SY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7521E2F-B5DF-443E-B45A-640B0408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69196F5-B996-4C63-8E55-7F5488C3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724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1B3A08-F746-4EE9-B2EF-3A8D347C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E845F1D-AABC-47AB-AFC5-AA5F69E8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08/02/1441</a:t>
            </a:fld>
            <a:endParaRPr lang="ar-SY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C15A16B-3834-4F7F-8C84-9C5A2323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4E1DA45-5C5E-4AFF-A992-5BBD9956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567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342ECEF-4C69-4702-9D07-AD64A4C6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08/02/1441</a:t>
            </a:fld>
            <a:endParaRPr lang="ar-SY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74DD3EC-7BB3-4B7F-B5E5-931B236E7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88D0AB1-AFA5-4772-A3B0-B9C49FE9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8174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B1CF7A-7939-4CDA-BADA-DF7A8815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0B9C6FC-AE1B-44BE-AAEF-8C96C7B6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8E6DD5D-74F7-4234-ACEF-62D67C73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CAD3BD4-193D-4141-BEE9-5F1AA731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08/02/1441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B14C061-B3B7-4B76-A03B-6BCF0F2B0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5FB62C2-E958-497E-B47B-4527BFD1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722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9CD7DC-EBE7-4178-AEB7-19FA871E9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DA4066E-D28F-4C1F-8E76-47FF94EC9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CA5C685-F467-4119-AF65-DB2ABCE95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45CEB06-49DE-4359-B1E7-DEB738EF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08/02/1441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84065C-39ED-4523-8E07-B1A7498F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D25C00A-ADB3-4C7E-BC3A-EEC1C111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14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1B2B331-8F88-4745-B14D-20548A29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21AD65-A56C-42BC-BBAC-4DD26514D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B33808-A620-40BC-807E-7368FB581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5602F-DD1E-480F-93B0-A75FF65F2D0B}" type="datetimeFigureOut">
              <a:rPr lang="ar-SY" smtClean="0"/>
              <a:t>08/02/1441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F19A64-3F90-4604-B109-0F8F3D2C1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1E9DF6-36E8-4DD0-A310-CA8CD5DB3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5553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5r_4YLwrJ6TYHDvElQbxGUWjp56txrIi/view?usp=sharing" TargetMode="External"/><Relationship Id="rId13" Type="http://schemas.openxmlformats.org/officeDocument/2006/relationships/hyperlink" Target="https://drive.google.com/open?id=1SAUpw8_cNcbxajdioju9oJPTUOugWInw" TargetMode="External"/><Relationship Id="rId3" Type="http://schemas.openxmlformats.org/officeDocument/2006/relationships/hyperlink" Target="https://drive.google.com/open?id=1VgBIzuENBBYXnteVsLOJv6eXY35aJg9p" TargetMode="External"/><Relationship Id="rId7" Type="http://schemas.openxmlformats.org/officeDocument/2006/relationships/hyperlink" Target="https://drive.google.com/open?id=1dzhxJ5a4baduZpMyjCC9eLyL4tl9DauQ" TargetMode="External"/><Relationship Id="rId12" Type="http://schemas.openxmlformats.org/officeDocument/2006/relationships/hyperlink" Target="https://drive.google.com/file/d/1JQlRyIS7i-z_w3O7cNKHhivXqm_o15BJ/view?usp=sharing" TargetMode="External"/><Relationship Id="rId2" Type="http://schemas.openxmlformats.org/officeDocument/2006/relationships/hyperlink" Target="https://drive.google.com/open?id=1KbLCLChUURnm9rqd0luM3JEhuwwNCO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YPj6KzgWMcU1CVcxzB4iIWdywE3tDRS8/view?usp=sharing" TargetMode="External"/><Relationship Id="rId11" Type="http://schemas.openxmlformats.org/officeDocument/2006/relationships/hyperlink" Target="https://drive.google.com/open?id=14e9lfZ7-rADn431pfIiT0rTeAaXHbo5I" TargetMode="External"/><Relationship Id="rId5" Type="http://schemas.openxmlformats.org/officeDocument/2006/relationships/hyperlink" Target="https://drive.google.com/file/d/1BlQEcFpUsf7AszpHwwimo17UnYHAazB6/view?usp=sharing" TargetMode="External"/><Relationship Id="rId15" Type="http://schemas.openxmlformats.org/officeDocument/2006/relationships/hyperlink" Target="https://drive.google.com/open?id=1dWXV8nGpgvG439SQODhG_CkB9QD73I5D" TargetMode="External"/><Relationship Id="rId10" Type="http://schemas.openxmlformats.org/officeDocument/2006/relationships/hyperlink" Target="https://drive.google.com/file/d/1JhYfNzcEBw01LyYpnZ4ley4KClGGJWij/view?usp=sharing" TargetMode="External"/><Relationship Id="rId4" Type="http://schemas.openxmlformats.org/officeDocument/2006/relationships/hyperlink" Target="https://drive.google.com/open?id=1JfncJKL4Pk0pDF1PIaLhpNifxWxFwxrU" TargetMode="External"/><Relationship Id="rId9" Type="http://schemas.openxmlformats.org/officeDocument/2006/relationships/hyperlink" Target="https://drive.google.com/file/d/1f9EbLfCNfkukkzY2d8e6oM7gXWAjsZ2A/view?usp=sharing" TargetMode="External"/><Relationship Id="rId14" Type="http://schemas.openxmlformats.org/officeDocument/2006/relationships/hyperlink" Target="https://drive.google.com/open?id=1PA6kEWftXOmAPD1TDw8dzrv9N7kMIXy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B6BE3B-7E6D-4CAE-9A35-2864E7D7D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267096"/>
            <a:ext cx="8915399" cy="3640911"/>
          </a:xfrm>
        </p:spPr>
        <p:txBody>
          <a:bodyPr>
            <a:noAutofit/>
          </a:bodyPr>
          <a:lstStyle/>
          <a:p>
            <a:pPr algn="ctr"/>
            <a:r>
              <a:rPr lang="ar-SY" sz="5400" b="1" dirty="0">
                <a:solidFill>
                  <a:srgbClr val="C00000"/>
                </a:solidFill>
              </a:rPr>
              <a:t>النَّقلُ العصبيُّ (1)</a:t>
            </a:r>
            <a:br>
              <a:rPr lang="ar-SY" sz="5400" b="1" dirty="0">
                <a:solidFill>
                  <a:srgbClr val="C00000"/>
                </a:solidFill>
              </a:rPr>
            </a:br>
            <a:r>
              <a:rPr lang="ar-SY" sz="5400" b="1" dirty="0">
                <a:solidFill>
                  <a:srgbClr val="00B0F0"/>
                </a:solidFill>
              </a:rPr>
              <a:t>موجاتُ الضَّغطِ العاملةُ</a:t>
            </a:r>
            <a:br>
              <a:rPr lang="ar-SY" sz="5400" b="1" dirty="0">
                <a:solidFill>
                  <a:srgbClr val="00B0F0"/>
                </a:solidFill>
              </a:rPr>
            </a:br>
            <a:r>
              <a:rPr lang="ar-SY" sz="3600" b="1" dirty="0">
                <a:solidFill>
                  <a:srgbClr val="00B0F0"/>
                </a:solidFill>
              </a:rPr>
              <a:t>"المفهومُ الحديثُ"</a:t>
            </a:r>
            <a:br>
              <a:rPr lang="ar-SY" sz="3600" b="1" dirty="0">
                <a:solidFill>
                  <a:srgbClr val="00B0F0"/>
                </a:solidFill>
              </a:rPr>
            </a:br>
            <a:r>
              <a:rPr lang="en-US" sz="4800" b="1" dirty="0">
                <a:solidFill>
                  <a:srgbClr val="C00000"/>
                </a:solidFill>
              </a:rPr>
              <a:t>Neural Conduction (1)</a:t>
            </a:r>
            <a:br>
              <a:rPr lang="en-US" sz="4800" b="1" dirty="0">
                <a:solidFill>
                  <a:srgbClr val="C00000"/>
                </a:solidFill>
              </a:rPr>
            </a:br>
            <a:r>
              <a:rPr lang="en-US" sz="4800" b="1" dirty="0">
                <a:solidFill>
                  <a:srgbClr val="00B0F0"/>
                </a:solidFill>
              </a:rPr>
              <a:t>Action Pressure Waves</a:t>
            </a:r>
            <a:br>
              <a:rPr lang="en-US" sz="54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00B0F0"/>
                </a:solidFill>
              </a:rPr>
              <a:t>“Innovated Conception”</a:t>
            </a:r>
            <a:endParaRPr lang="ar-SY" sz="3600" b="1" dirty="0">
              <a:solidFill>
                <a:srgbClr val="00B0F0"/>
              </a:solidFill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86C852B-AA3F-43DD-BD21-1A3B04405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5117014"/>
            <a:ext cx="8915399" cy="112628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ar-SY" sz="4800" b="1" dirty="0">
                <a:solidFill>
                  <a:srgbClr val="7030A0"/>
                </a:solidFill>
              </a:rPr>
              <a:t>د. عمَّـــار ياسين منصور</a:t>
            </a:r>
            <a:br>
              <a:rPr lang="ar-SY" sz="2400" b="1" dirty="0">
                <a:solidFill>
                  <a:srgbClr val="00B0F0"/>
                </a:solidFill>
              </a:rPr>
            </a:br>
            <a:r>
              <a:rPr lang="en-US" sz="4000" b="1" dirty="0">
                <a:solidFill>
                  <a:srgbClr val="7030A0"/>
                </a:solidFill>
              </a:rPr>
              <a:t>AMMAR YASEEN MANSOUR</a:t>
            </a:r>
            <a:endParaRPr lang="ar-SY" sz="4000" b="1" dirty="0">
              <a:solidFill>
                <a:srgbClr val="7030A0"/>
              </a:solidFill>
            </a:endParaRPr>
          </a:p>
        </p:txBody>
      </p:sp>
      <p:pic>
        <p:nvPicPr>
          <p:cNvPr id="4" name="١">
            <a:hlinkClick r:id="" action="ppaction://media"/>
            <a:extLst>
              <a:ext uri="{FF2B5EF4-FFF2-40B4-BE49-F238E27FC236}">
                <a16:creationId xmlns:a16="http://schemas.microsoft.com/office/drawing/2014/main" id="{12660C7F-3723-4919-94BC-DBB23DDF31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68240" y="396236"/>
            <a:ext cx="609600" cy="609600"/>
          </a:xfrm>
          <a:prstGeom prst="rect">
            <a:avLst/>
          </a:prstGeom>
        </p:spPr>
      </p:pic>
      <p:pic>
        <p:nvPicPr>
          <p:cNvPr id="5" name="١١">
            <a:hlinkClick r:id="" action="ppaction://media"/>
            <a:extLst>
              <a:ext uri="{FF2B5EF4-FFF2-40B4-BE49-F238E27FC236}">
                <a16:creationId xmlns:a16="http://schemas.microsoft.com/office/drawing/2014/main" id="{77177683-3890-4B34-B53D-27E81C70E2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199" y="396236"/>
            <a:ext cx="609600" cy="609600"/>
          </a:xfrm>
          <a:prstGeom prst="rect">
            <a:avLst/>
          </a:prstGeom>
        </p:spPr>
      </p:pic>
      <p:pic>
        <p:nvPicPr>
          <p:cNvPr id="6" name="١١١">
            <a:hlinkClick r:id="" action="ppaction://media"/>
            <a:extLst>
              <a:ext uri="{FF2B5EF4-FFF2-40B4-BE49-F238E27FC236}">
                <a16:creationId xmlns:a16="http://schemas.microsoft.com/office/drawing/2014/main" id="{D85FF1D3-AA86-4CF9-86BB-47E3E231DC7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14158" y="3962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1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8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4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DC44C3-77B8-49A8-84BB-E265975F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778"/>
          </a:xfrm>
        </p:spPr>
        <p:txBody>
          <a:bodyPr>
            <a:normAutofit/>
          </a:bodyPr>
          <a:lstStyle/>
          <a:p>
            <a:r>
              <a:rPr lang="ar-SY" sz="2800" b="1" dirty="0">
                <a:solidFill>
                  <a:srgbClr val="0070C0"/>
                </a:solidFill>
              </a:rPr>
              <a:t>في السِّياق ذاتِه، أنصح بقراءة المقالات التَّاليَّة:</a:t>
            </a:r>
            <a:endParaRPr lang="ar-SY" sz="2800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D3200A-4AF1-4B14-9437-FFFA42F88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8904"/>
            <a:ext cx="10515600" cy="51580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2"/>
              </a:rPr>
              <a:t>هل يفيدُ التَّداخلُ الجراحيُّ الفوريُّ في أذيَّاتِ النخاعِ الشَّوكيِّ وذيلِ الفرس الرضَّيَّةِ؟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3"/>
              </a:rPr>
              <a:t>النقل العصبيّ، بين مفهوم قاصر وجديد حاضر</a:t>
            </a:r>
            <a:br>
              <a:rPr lang="ar-SY" u="sng" dirty="0">
                <a:hlinkClick r:id="rId3"/>
              </a:rPr>
            </a:br>
            <a:r>
              <a:rPr lang="ar-SY" u="sng" dirty="0">
                <a:hlinkClick r:id="rId3"/>
              </a:rPr>
              <a:t> </a:t>
            </a:r>
            <a:r>
              <a:rPr lang="en-US" u="sng" dirty="0">
                <a:hlinkClick r:id="rId3"/>
              </a:rPr>
              <a:t>The Neural Conduction.. Personal View vs. International View</a:t>
            </a:r>
            <a:br>
              <a:rPr lang="ar-SY" u="sng" dirty="0"/>
            </a:br>
            <a:r>
              <a:rPr lang="ar-SY" u="sng" dirty="0"/>
              <a:t>-</a:t>
            </a:r>
            <a:r>
              <a:rPr lang="ar-SY" u="sng" dirty="0">
                <a:hlinkClick r:id="rId4"/>
              </a:rPr>
              <a:t>عرض تمثيليّ لآلية النقل العصبيّ في الليف العصبيّ </a:t>
            </a:r>
            <a:r>
              <a:rPr lang="en-US" u="sng" dirty="0">
                <a:hlinkClick r:id="rId4"/>
              </a:rPr>
              <a:t>Innovated View of Neural Conduction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5"/>
              </a:rPr>
              <a:t>المستقبلات الحسيّة، عبقريّة الخلق وجمال المخلوق</a:t>
            </a:r>
            <a:br>
              <a:rPr lang="ar-SY" u="sng" dirty="0">
                <a:hlinkClick r:id="rId5"/>
              </a:rPr>
            </a:br>
            <a:r>
              <a:rPr lang="ar-SY" u="sng" dirty="0">
                <a:hlinkClick r:id="rId5"/>
              </a:rPr>
              <a:t> </a:t>
            </a:r>
            <a:r>
              <a:rPr lang="en-US" u="sng" dirty="0">
                <a:hlinkClick r:id="rId5"/>
              </a:rPr>
              <a:t>The Sensory Receptors, The Genius of Creation and the Beauty of Creature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6"/>
              </a:rPr>
              <a:t>النقل في المشابك العصبيّة </a:t>
            </a:r>
            <a:r>
              <a:rPr lang="en-US" u="sng" dirty="0">
                <a:hlinkClick r:id="rId6"/>
              </a:rPr>
              <a:t>The Neural Conduction in the Synapses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7"/>
              </a:rPr>
              <a:t>النقل في المشابك العصبيّة (</a:t>
            </a:r>
            <a:r>
              <a:rPr lang="en-US" u="sng" dirty="0">
                <a:hlinkClick r:id="rId7"/>
              </a:rPr>
              <a:t>PowerPoint Presentation</a:t>
            </a:r>
            <a:r>
              <a:rPr lang="ar-SY" u="sng" dirty="0">
                <a:hlinkClick r:id="rId7"/>
              </a:rPr>
              <a:t>)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8"/>
              </a:rPr>
              <a:t>عقدة رانفييه، ضابطة الإيقاع </a:t>
            </a:r>
            <a:r>
              <a:rPr lang="en-US" u="sng" dirty="0">
                <a:hlinkClick r:id="rId8"/>
              </a:rPr>
              <a:t>The Node of Ranvier, The Equalizer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9"/>
              </a:rPr>
              <a:t>عرض مصوّر لدور عقدة رانفييه كضابط إيقاع في النقل العصبيّ</a:t>
            </a:r>
            <a:br>
              <a:rPr lang="ar-SY" u="sng" dirty="0">
                <a:hlinkClick r:id="rId9"/>
              </a:rPr>
            </a:br>
            <a:r>
              <a:rPr lang="ar-SY" u="sng" dirty="0">
                <a:hlinkClick r:id="rId9"/>
              </a:rPr>
              <a:t> </a:t>
            </a:r>
            <a:r>
              <a:rPr lang="en-US" u="sng" dirty="0">
                <a:hlinkClick r:id="rId9"/>
              </a:rPr>
              <a:t>Node of Ranvier, The Equalizer (PowerPoint)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0"/>
              </a:rPr>
              <a:t>في فقه الأعصاب، الألم أولاً  </a:t>
            </a:r>
            <a:r>
              <a:rPr lang="en-US" u="sng" dirty="0">
                <a:hlinkClick r:id="rId10"/>
              </a:rPr>
              <a:t>The Pain is First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1"/>
              </a:rPr>
              <a:t>في فقه الأعصاب، الشكل.. الضرورة </a:t>
            </a:r>
            <a:r>
              <a:rPr lang="en-US" u="sng" dirty="0">
                <a:hlinkClick r:id="rId11"/>
              </a:rPr>
              <a:t>The Philosophy of Form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2"/>
              </a:rPr>
              <a:t>تخطيط الأعصاب الكهربائي، بين الحقيقي والموهوم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3"/>
              </a:rPr>
              <a:t>الصدمة النخاعيّة (مفهوم جديد)   </a:t>
            </a:r>
            <a:r>
              <a:rPr lang="en-US" u="sng" dirty="0">
                <a:hlinkClick r:id="rId13"/>
              </a:rPr>
              <a:t>The Spinal Shock (Innovated Conception)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4"/>
              </a:rPr>
              <a:t>أذيّات النخاع الشوكيّ، الأعراض والعلامات السريريّة، بحثٌ في آليات الحدوث</a:t>
            </a:r>
            <a:br>
              <a:rPr lang="ar-SY" u="sng" dirty="0">
                <a:hlinkClick r:id="rId14"/>
              </a:rPr>
            </a:br>
            <a:r>
              <a:rPr lang="ar-SY" u="sng" dirty="0">
                <a:hlinkClick r:id="rId14"/>
              </a:rPr>
              <a:t> </a:t>
            </a:r>
            <a:r>
              <a:rPr lang="en-US" u="sng" dirty="0">
                <a:hlinkClick r:id="rId14"/>
              </a:rPr>
              <a:t>The Spinal Injury, The Symptomatology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15"/>
              </a:rPr>
              <a:t>التنكّس الفاليريني، يهاجم المحاور العصبيّة الحركيّة للعصب المحيطي.. ويعفّ عن محاوره الحسّيّة</a:t>
            </a:r>
            <a:br>
              <a:rPr lang="ar-SY" u="sng" dirty="0">
                <a:hlinkClick r:id="rId15"/>
              </a:rPr>
            </a:br>
            <a:r>
              <a:rPr lang="en-US" u="sng" dirty="0">
                <a:hlinkClick r:id="rId15"/>
              </a:rPr>
              <a:t>Wallerian Degeneration, Attacks the Motor Axons of Injured Nerve and Conserves its Sensory Axons</a:t>
            </a:r>
            <a:endParaRPr lang="en-US" dirty="0"/>
          </a:p>
          <a:p>
            <a:pPr marL="0" indent="0">
              <a:buNone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89789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45E221-71C0-4217-A70D-855DF4F6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r-SY" sz="9600" b="1" dirty="0">
                <a:solidFill>
                  <a:srgbClr val="C00000"/>
                </a:solidFill>
              </a:rPr>
              <a:t>شكراً لكم</a:t>
            </a:r>
          </a:p>
        </p:txBody>
      </p:sp>
    </p:spTree>
    <p:extLst>
      <p:ext uri="{BB962C8B-B14F-4D97-AF65-F5344CB8AC3E}">
        <p14:creationId xmlns:p14="http://schemas.microsoft.com/office/powerpoint/2010/main" val="121636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269418" y="2968467"/>
            <a:ext cx="895647" cy="1619100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1937 h 1580351"/>
              <a:gd name="connsiteX1" fmla="*/ 530968 w 920867"/>
              <a:gd name="connsiteY1" fmla="*/ 352381 h 1580351"/>
              <a:gd name="connsiteX2" fmla="*/ 870602 w 920867"/>
              <a:gd name="connsiteY2" fmla="*/ 535261 h 1580351"/>
              <a:gd name="connsiteX3" fmla="*/ 883665 w 920867"/>
              <a:gd name="connsiteY3" fmla="*/ 1044713 h 1580351"/>
              <a:gd name="connsiteX4" fmla="*/ 530968 w 920867"/>
              <a:gd name="connsiteY4" fmla="*/ 1227593 h 1580351"/>
              <a:gd name="connsiteX5" fmla="*/ 230523 w 920867"/>
              <a:gd name="connsiteY5" fmla="*/ 1528039 h 1580351"/>
              <a:gd name="connsiteX6" fmla="*/ 8453 w 920867"/>
              <a:gd name="connsiteY6" fmla="*/ 51937 h 1580351"/>
              <a:gd name="connsiteX0" fmla="*/ 9358 w 895647"/>
              <a:gd name="connsiteY0" fmla="*/ 49055 h 1619100"/>
              <a:gd name="connsiteX1" fmla="*/ 505748 w 895647"/>
              <a:gd name="connsiteY1" fmla="*/ 388688 h 1619100"/>
              <a:gd name="connsiteX2" fmla="*/ 845382 w 895647"/>
              <a:gd name="connsiteY2" fmla="*/ 571568 h 1619100"/>
              <a:gd name="connsiteX3" fmla="*/ 858445 w 895647"/>
              <a:gd name="connsiteY3" fmla="*/ 1081020 h 1619100"/>
              <a:gd name="connsiteX4" fmla="*/ 505748 w 895647"/>
              <a:gd name="connsiteY4" fmla="*/ 1263900 h 1619100"/>
              <a:gd name="connsiteX5" fmla="*/ 205303 w 895647"/>
              <a:gd name="connsiteY5" fmla="*/ 1564346 h 1619100"/>
              <a:gd name="connsiteX6" fmla="*/ 9358 w 895647"/>
              <a:gd name="connsiteY6" fmla="*/ 49055 h 16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647" h="1619100">
                <a:moveTo>
                  <a:pt x="9358" y="49055"/>
                </a:moveTo>
                <a:cubicBezTo>
                  <a:pt x="59432" y="-146888"/>
                  <a:pt x="366411" y="301603"/>
                  <a:pt x="505748" y="388688"/>
                </a:cubicBezTo>
                <a:cubicBezTo>
                  <a:pt x="645085" y="475773"/>
                  <a:pt x="786599" y="456179"/>
                  <a:pt x="845382" y="571568"/>
                </a:cubicBezTo>
                <a:cubicBezTo>
                  <a:pt x="904165" y="686957"/>
                  <a:pt x="915051" y="965631"/>
                  <a:pt x="858445" y="1081020"/>
                </a:cubicBezTo>
                <a:cubicBezTo>
                  <a:pt x="801839" y="1196409"/>
                  <a:pt x="610251" y="1178991"/>
                  <a:pt x="505748" y="1263900"/>
                </a:cubicBezTo>
                <a:cubicBezTo>
                  <a:pt x="401245" y="1348809"/>
                  <a:pt x="288035" y="1766820"/>
                  <a:pt x="205303" y="1564346"/>
                </a:cubicBezTo>
                <a:cubicBezTo>
                  <a:pt x="122571" y="1361872"/>
                  <a:pt x="-40716" y="244998"/>
                  <a:pt x="9358" y="49055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35991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90B9111A-89F9-4C8F-8727-9EA1074AA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229" y="1084154"/>
              <a:ext cx="340594" cy="333020"/>
            </a:xfrm>
            <a:custGeom>
              <a:avLst/>
              <a:gdLst>
                <a:gd name="T0" fmla="*/ 50 w 509"/>
                <a:gd name="T1" fmla="*/ 4 h 526"/>
                <a:gd name="T2" fmla="*/ 508 w 509"/>
                <a:gd name="T3" fmla="*/ 229 h 526"/>
                <a:gd name="T4" fmla="*/ 58 w 509"/>
                <a:gd name="T5" fmla="*/ 522 h 526"/>
                <a:gd name="T6" fmla="*/ 163 w 509"/>
                <a:gd name="T7" fmla="*/ 252 h 526"/>
                <a:gd name="T8" fmla="*/ 50 w 509"/>
                <a:gd name="T9" fmla="*/ 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526">
                  <a:moveTo>
                    <a:pt x="50" y="4"/>
                  </a:moveTo>
                  <a:cubicBezTo>
                    <a:pt x="108" y="0"/>
                    <a:pt x="507" y="143"/>
                    <a:pt x="508" y="229"/>
                  </a:cubicBezTo>
                  <a:cubicBezTo>
                    <a:pt x="509" y="315"/>
                    <a:pt x="116" y="518"/>
                    <a:pt x="58" y="522"/>
                  </a:cubicBezTo>
                  <a:cubicBezTo>
                    <a:pt x="0" y="526"/>
                    <a:pt x="164" y="338"/>
                    <a:pt x="163" y="252"/>
                  </a:cubicBezTo>
                  <a:cubicBezTo>
                    <a:pt x="162" y="166"/>
                    <a:pt x="74" y="56"/>
                    <a:pt x="50" y="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43">
            <a:extLst>
              <a:ext uri="{FF2B5EF4-FFF2-40B4-BE49-F238E27FC236}">
                <a16:creationId xmlns:a16="http://schemas.microsoft.com/office/drawing/2014/main" id="{EEB40403-FD47-4798-9EC5-03F47F1700EF}"/>
              </a:ext>
            </a:extLst>
          </p:cNvPr>
          <p:cNvSpPr>
            <a:spLocks/>
          </p:cNvSpPr>
          <p:nvPr/>
        </p:nvSpPr>
        <p:spPr bwMode="auto">
          <a:xfrm rot="16200000">
            <a:off x="2709174" y="941436"/>
            <a:ext cx="492027" cy="1345417"/>
          </a:xfrm>
          <a:prstGeom prst="rightBrace">
            <a:avLst>
              <a:gd name="adj1" fmla="val 41381"/>
              <a:gd name="adj2" fmla="val 50000"/>
            </a:avLst>
          </a:prstGeom>
          <a:noFill/>
          <a:ln w="3175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2" name="Rectangle 45">
            <a:extLst>
              <a:ext uri="{FF2B5EF4-FFF2-40B4-BE49-F238E27FC236}">
                <a16:creationId xmlns:a16="http://schemas.microsoft.com/office/drawing/2014/main" id="{A15C73C7-2548-424A-AA2D-2B10B9A82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059" y="1056068"/>
            <a:ext cx="1345416" cy="42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Soma</a:t>
            </a:r>
          </a:p>
        </p:txBody>
      </p:sp>
      <p:sp>
        <p:nvSpPr>
          <p:cNvPr id="23" name="AutoShape 43">
            <a:extLst>
              <a:ext uri="{FF2B5EF4-FFF2-40B4-BE49-F238E27FC236}">
                <a16:creationId xmlns:a16="http://schemas.microsoft.com/office/drawing/2014/main" id="{6EDE0121-28BB-4938-904F-211E80DB113B}"/>
              </a:ext>
            </a:extLst>
          </p:cNvPr>
          <p:cNvSpPr>
            <a:spLocks/>
          </p:cNvSpPr>
          <p:nvPr/>
        </p:nvSpPr>
        <p:spPr bwMode="auto">
          <a:xfrm rot="16200000">
            <a:off x="5945794" y="-467335"/>
            <a:ext cx="492027" cy="4165196"/>
          </a:xfrm>
          <a:prstGeom prst="rightBrace">
            <a:avLst>
              <a:gd name="adj1" fmla="val 67930"/>
              <a:gd name="adj2" fmla="val 50000"/>
            </a:avLst>
          </a:prstGeom>
          <a:noFill/>
          <a:ln w="3175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4" name="Rectangle 44">
            <a:extLst>
              <a:ext uri="{FF2B5EF4-FFF2-40B4-BE49-F238E27FC236}">
                <a16:creationId xmlns:a16="http://schemas.microsoft.com/office/drawing/2014/main" id="{52DF293C-1829-4639-A3E0-E39C88CE2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426" y="1046138"/>
            <a:ext cx="2172622" cy="39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Myelinated Motor Axon</a:t>
            </a:r>
          </a:p>
        </p:txBody>
      </p:sp>
      <p:sp>
        <p:nvSpPr>
          <p:cNvPr id="25" name="AutoShape 43">
            <a:extLst>
              <a:ext uri="{FF2B5EF4-FFF2-40B4-BE49-F238E27FC236}">
                <a16:creationId xmlns:a16="http://schemas.microsoft.com/office/drawing/2014/main" id="{3CD97B61-15AE-4DB8-BBCF-1DF46FA3F0E8}"/>
              </a:ext>
            </a:extLst>
          </p:cNvPr>
          <p:cNvSpPr>
            <a:spLocks/>
          </p:cNvSpPr>
          <p:nvPr/>
        </p:nvSpPr>
        <p:spPr bwMode="auto">
          <a:xfrm rot="16200000">
            <a:off x="8856568" y="816553"/>
            <a:ext cx="492027" cy="1541132"/>
          </a:xfrm>
          <a:prstGeom prst="rightBrace">
            <a:avLst>
              <a:gd name="adj1" fmla="val 28106"/>
              <a:gd name="adj2" fmla="val 50000"/>
            </a:avLst>
          </a:prstGeom>
          <a:noFill/>
          <a:ln w="3175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6" name="Rectangle 44">
            <a:extLst>
              <a:ext uri="{FF2B5EF4-FFF2-40B4-BE49-F238E27FC236}">
                <a16:creationId xmlns:a16="http://schemas.microsoft.com/office/drawing/2014/main" id="{99761E46-1FA5-4CFE-A963-DCA46CAAF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731" y="1059887"/>
            <a:ext cx="1431638" cy="31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Synapse</a:t>
            </a:r>
            <a:endParaRPr lang="en-US" sz="1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44">
            <a:extLst>
              <a:ext uri="{FF2B5EF4-FFF2-40B4-BE49-F238E27FC236}">
                <a16:creationId xmlns:a16="http://schemas.microsoft.com/office/drawing/2014/main" id="{80276BE9-2EBF-4BCC-990C-31A0F55E3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16" y="2733091"/>
            <a:ext cx="1431638" cy="39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Axon Hillock</a:t>
            </a:r>
            <a:endParaRPr lang="en-US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2D842E3C-D33E-4571-8477-BD4A41146279}"/>
              </a:ext>
            </a:extLst>
          </p:cNvPr>
          <p:cNvCxnSpPr>
            <a:cxnSpLocks/>
          </p:cNvCxnSpPr>
          <p:nvPr/>
        </p:nvCxnSpPr>
        <p:spPr>
          <a:xfrm flipV="1">
            <a:off x="3914012" y="4295206"/>
            <a:ext cx="0" cy="35172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44">
            <a:extLst>
              <a:ext uri="{FF2B5EF4-FFF2-40B4-BE49-F238E27FC236}">
                <a16:creationId xmlns:a16="http://schemas.microsoft.com/office/drawing/2014/main" id="{89295E56-5CB1-4594-A362-C996647E1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92" y="4672155"/>
            <a:ext cx="2239411" cy="1148261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dashed line indicates the massive presence of</a:t>
            </a:r>
            <a:b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pressure- gated channels in cell membrane of Axon Hillock</a:t>
            </a:r>
            <a:endParaRPr lang="en-US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6FC4B5EE-FF73-4155-B6E5-3AAE6C6D21C4}"/>
              </a:ext>
            </a:extLst>
          </p:cNvPr>
          <p:cNvCxnSpPr>
            <a:cxnSpLocks/>
          </p:cNvCxnSpPr>
          <p:nvPr/>
        </p:nvCxnSpPr>
        <p:spPr>
          <a:xfrm flipV="1">
            <a:off x="6256091" y="4320434"/>
            <a:ext cx="0" cy="35172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0409C13B-CA3B-419B-A885-E01AAE46EB73}"/>
              </a:ext>
            </a:extLst>
          </p:cNvPr>
          <p:cNvSpPr/>
          <p:nvPr/>
        </p:nvSpPr>
        <p:spPr>
          <a:xfrm>
            <a:off x="4893320" y="4492065"/>
            <a:ext cx="2745678" cy="1348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The interrupted line indicates the massive presence of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Na</a:t>
            </a:r>
            <a:r>
              <a:rPr lang="en-US" sz="1200" dirty="0">
                <a:solidFill>
                  <a:srgbClr val="C00000"/>
                </a:solidFill>
              </a:rPr>
              <a:t>+</a:t>
            </a:r>
            <a:r>
              <a:rPr lang="en-US" sz="1400" dirty="0">
                <a:solidFill>
                  <a:srgbClr val="C00000"/>
                </a:solidFill>
              </a:rPr>
              <a:t> pressure-gated channels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in the membrane of  Ranvier node</a:t>
            </a:r>
            <a:endParaRPr lang="ar-SY" sz="1400" dirty="0">
              <a:solidFill>
                <a:srgbClr val="C00000"/>
              </a:solidFill>
            </a:endParaRPr>
          </a:p>
        </p:txBody>
      </p:sp>
      <p:sp>
        <p:nvSpPr>
          <p:cNvPr id="34" name="سهم: دائري 33">
            <a:extLst>
              <a:ext uri="{FF2B5EF4-FFF2-40B4-BE49-F238E27FC236}">
                <a16:creationId xmlns:a16="http://schemas.microsoft.com/office/drawing/2014/main" id="{AD7FB402-167B-4B3E-8543-392C8B879018}"/>
              </a:ext>
            </a:extLst>
          </p:cNvPr>
          <p:cNvSpPr/>
          <p:nvPr/>
        </p:nvSpPr>
        <p:spPr>
          <a:xfrm rot="6714302">
            <a:off x="8159391" y="3284478"/>
            <a:ext cx="1295138" cy="1096582"/>
          </a:xfrm>
          <a:prstGeom prst="circularArrow">
            <a:avLst>
              <a:gd name="adj1" fmla="val 38338"/>
              <a:gd name="adj2" fmla="val 74223"/>
              <a:gd name="adj3" fmla="val 18039872"/>
              <a:gd name="adj4" fmla="val 11214183"/>
              <a:gd name="adj5" fmla="val 17990"/>
            </a:avLst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chemeClr val="tx1"/>
              </a:solidFill>
            </a:endParaRPr>
          </a:p>
        </p:txBody>
      </p: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B0510CC9-7A21-4FC2-8142-FB3CE6BB4C3A}"/>
              </a:ext>
            </a:extLst>
          </p:cNvPr>
          <p:cNvCxnSpPr>
            <a:cxnSpLocks/>
          </p:cNvCxnSpPr>
          <p:nvPr/>
        </p:nvCxnSpPr>
        <p:spPr>
          <a:xfrm flipV="1">
            <a:off x="9154793" y="4320434"/>
            <a:ext cx="0" cy="35172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4">
            <a:extLst>
              <a:ext uri="{FF2B5EF4-FFF2-40B4-BE49-F238E27FC236}">
                <a16:creationId xmlns:a16="http://schemas.microsoft.com/office/drawing/2014/main" id="{2C540FB6-751D-4C18-8C9F-B0A2FF72D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952" y="4795765"/>
            <a:ext cx="2354413" cy="81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rest </a:t>
            </a: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well as in action, </a:t>
            </a: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Neurotransmitters are always present in Synaptic Cleft</a:t>
            </a:r>
            <a:endParaRPr lang="en-US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44">
            <a:extLst>
              <a:ext uri="{FF2B5EF4-FFF2-40B4-BE49-F238E27FC236}">
                <a16:creationId xmlns:a16="http://schemas.microsoft.com/office/drawing/2014/main" id="{906B1E9E-5530-4A70-8154-6AEEBB531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335" y="2703070"/>
            <a:ext cx="2024201" cy="39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Node of Ranvier</a:t>
            </a:r>
            <a:endParaRPr lang="en-US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ECB4196E-93F9-445E-9076-4515EFB161BD}"/>
              </a:ext>
            </a:extLst>
          </p:cNvPr>
          <p:cNvCxnSpPr/>
          <p:nvPr/>
        </p:nvCxnSpPr>
        <p:spPr>
          <a:xfrm>
            <a:off x="6635931" y="3179741"/>
            <a:ext cx="1638475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44">
            <a:extLst>
              <a:ext uri="{FF2B5EF4-FFF2-40B4-BE49-F238E27FC236}">
                <a16:creationId xmlns:a16="http://schemas.microsoft.com/office/drawing/2014/main" id="{10E9166E-B41C-4C93-809D-94FED05A4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413" y="2908726"/>
            <a:ext cx="2024201" cy="39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Internodal Segment</a:t>
            </a:r>
            <a:endParaRPr lang="en-US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1" name="رابط كسهم مستقيم 40">
            <a:extLst>
              <a:ext uri="{FF2B5EF4-FFF2-40B4-BE49-F238E27FC236}">
                <a16:creationId xmlns:a16="http://schemas.microsoft.com/office/drawing/2014/main" id="{6740466D-F045-43E1-B2CD-4F618AAB1038}"/>
              </a:ext>
            </a:extLst>
          </p:cNvPr>
          <p:cNvCxnSpPr/>
          <p:nvPr/>
        </p:nvCxnSpPr>
        <p:spPr>
          <a:xfrm>
            <a:off x="5043003" y="2905189"/>
            <a:ext cx="0" cy="3344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4">
            <a:extLst>
              <a:ext uri="{FF2B5EF4-FFF2-40B4-BE49-F238E27FC236}">
                <a16:creationId xmlns:a16="http://schemas.microsoft.com/office/drawing/2014/main" id="{EAFA7BA7-1A9C-4902-B4BB-FBD131CA6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377" y="2472599"/>
            <a:ext cx="2024201" cy="39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Myelin Sheath</a:t>
            </a:r>
            <a:endParaRPr lang="en-US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سهم: مخطط إلى اليمين 39">
            <a:extLst>
              <a:ext uri="{FF2B5EF4-FFF2-40B4-BE49-F238E27FC236}">
                <a16:creationId xmlns:a16="http://schemas.microsoft.com/office/drawing/2014/main" id="{ABAA48F4-0CA0-4176-8348-B606BC3AE30F}"/>
              </a:ext>
            </a:extLst>
          </p:cNvPr>
          <p:cNvSpPr/>
          <p:nvPr/>
        </p:nvSpPr>
        <p:spPr>
          <a:xfrm>
            <a:off x="3243454" y="3594873"/>
            <a:ext cx="374133" cy="348219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AF40C2BF-0EA8-47AF-8610-92649B48A9FA}"/>
              </a:ext>
            </a:extLst>
          </p:cNvPr>
          <p:cNvSpPr/>
          <p:nvPr/>
        </p:nvSpPr>
        <p:spPr>
          <a:xfrm>
            <a:off x="428453" y="3311433"/>
            <a:ext cx="2852251" cy="908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At rest,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the microtubules’ montage protrudes into the lumen of the Axon Hillock </a:t>
            </a:r>
            <a:endParaRPr lang="ar-SY" sz="1400" dirty="0">
              <a:solidFill>
                <a:srgbClr val="C00000"/>
              </a:solidFill>
            </a:endParaRPr>
          </a:p>
        </p:txBody>
      </p: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7C989F8D-A0CF-4ACD-BD38-D087D0C6DC1F}"/>
              </a:ext>
            </a:extLst>
          </p:cNvPr>
          <p:cNvCxnSpPr/>
          <p:nvPr/>
        </p:nvCxnSpPr>
        <p:spPr>
          <a:xfrm flipV="1">
            <a:off x="3825624" y="6096567"/>
            <a:ext cx="5474709" cy="21834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9B9A96FC-47FA-42A4-A230-1B4034B65B3E}"/>
              </a:ext>
            </a:extLst>
          </p:cNvPr>
          <p:cNvSpPr/>
          <p:nvPr/>
        </p:nvSpPr>
        <p:spPr>
          <a:xfrm>
            <a:off x="5146533" y="5519005"/>
            <a:ext cx="2847703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Intraluminal Resting Pressure</a:t>
            </a:r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488A0197-9C4F-4EC9-A348-A58AB4C887B0}"/>
              </a:ext>
            </a:extLst>
          </p:cNvPr>
          <p:cNvCxnSpPr/>
          <p:nvPr/>
        </p:nvCxnSpPr>
        <p:spPr>
          <a:xfrm>
            <a:off x="3617587" y="3027401"/>
            <a:ext cx="547478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>
            <a:extLst>
              <a:ext uri="{FF2B5EF4-FFF2-40B4-BE49-F238E27FC236}">
                <a16:creationId xmlns:a16="http://schemas.microsoft.com/office/drawing/2014/main" id="{347D05E7-0341-42F2-9FED-498D1B3D9CE4}"/>
              </a:ext>
            </a:extLst>
          </p:cNvPr>
          <p:cNvCxnSpPr/>
          <p:nvPr/>
        </p:nvCxnSpPr>
        <p:spPr>
          <a:xfrm>
            <a:off x="5929414" y="2994594"/>
            <a:ext cx="594375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٢">
            <a:hlinkClick r:id="" action="ppaction://media"/>
            <a:extLst>
              <a:ext uri="{FF2B5EF4-FFF2-40B4-BE49-F238E27FC236}">
                <a16:creationId xmlns:a16="http://schemas.microsoft.com/office/drawing/2014/main" id="{7758D09B-EA50-4E58-B5F9-EBC68E97A1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6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1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3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9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26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8" presetID="42" presetClass="entr" presetSubtype="0" fill="hold" grpId="0" nodeType="after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spid="21" grpId="0" animBg="1"/>
      <p:bldP spid="23" grpId="0" animBg="1"/>
      <p:bldP spid="24" grpId="0"/>
      <p:bldP spid="25" grpId="0" animBg="1"/>
      <p:bldP spid="26" grpId="0"/>
      <p:bldP spid="28" grpId="0"/>
      <p:bldP spid="28" grpId="1"/>
      <p:bldP spid="33" grpId="0"/>
      <p:bldP spid="34" grpId="0" animBg="1"/>
      <p:bldP spid="36" grpId="0"/>
      <p:bldP spid="37" grpId="0"/>
      <p:bldP spid="39" grpId="0"/>
      <p:bldP spid="42" grpId="0"/>
      <p:bldP spid="40" grpId="0" animBg="1"/>
      <p:bldP spid="43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437165" y="3052612"/>
            <a:ext cx="727901" cy="152928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49980 h 1606146"/>
              <a:gd name="connsiteX1" fmla="*/ 530968 w 920867"/>
              <a:gd name="connsiteY1" fmla="*/ 376550 h 1606146"/>
              <a:gd name="connsiteX2" fmla="*/ 870602 w 920867"/>
              <a:gd name="connsiteY2" fmla="*/ 559430 h 1606146"/>
              <a:gd name="connsiteX3" fmla="*/ 883665 w 920867"/>
              <a:gd name="connsiteY3" fmla="*/ 1068882 h 1606146"/>
              <a:gd name="connsiteX4" fmla="*/ 530968 w 920867"/>
              <a:gd name="connsiteY4" fmla="*/ 1251762 h 1606146"/>
              <a:gd name="connsiteX5" fmla="*/ 230523 w 920867"/>
              <a:gd name="connsiteY5" fmla="*/ 1552208 h 1606146"/>
              <a:gd name="connsiteX6" fmla="*/ 8453 w 920867"/>
              <a:gd name="connsiteY6" fmla="*/ 49980 h 1606146"/>
              <a:gd name="connsiteX0" fmla="*/ 9886 w 883111"/>
              <a:gd name="connsiteY0" fmla="*/ 47305 h 1645114"/>
              <a:gd name="connsiteX1" fmla="*/ 493212 w 883111"/>
              <a:gd name="connsiteY1" fmla="*/ 413064 h 1645114"/>
              <a:gd name="connsiteX2" fmla="*/ 832846 w 883111"/>
              <a:gd name="connsiteY2" fmla="*/ 595944 h 1645114"/>
              <a:gd name="connsiteX3" fmla="*/ 845909 w 883111"/>
              <a:gd name="connsiteY3" fmla="*/ 1105396 h 1645114"/>
              <a:gd name="connsiteX4" fmla="*/ 493212 w 883111"/>
              <a:gd name="connsiteY4" fmla="*/ 1288276 h 1645114"/>
              <a:gd name="connsiteX5" fmla="*/ 192767 w 883111"/>
              <a:gd name="connsiteY5" fmla="*/ 1588722 h 1645114"/>
              <a:gd name="connsiteX6" fmla="*/ 9886 w 883111"/>
              <a:gd name="connsiteY6" fmla="*/ 47305 h 1645114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32362 w 735770"/>
              <a:gd name="connsiteY0" fmla="*/ 57572 h 1516643"/>
              <a:gd name="connsiteX1" fmla="*/ 345871 w 735770"/>
              <a:gd name="connsiteY1" fmla="*/ 292703 h 1516643"/>
              <a:gd name="connsiteX2" fmla="*/ 685505 w 735770"/>
              <a:gd name="connsiteY2" fmla="*/ 475583 h 1516643"/>
              <a:gd name="connsiteX3" fmla="*/ 698568 w 735770"/>
              <a:gd name="connsiteY3" fmla="*/ 985035 h 1516643"/>
              <a:gd name="connsiteX4" fmla="*/ 345871 w 735770"/>
              <a:gd name="connsiteY4" fmla="*/ 1167915 h 1516643"/>
              <a:gd name="connsiteX5" fmla="*/ 45426 w 735770"/>
              <a:gd name="connsiteY5" fmla="*/ 1468361 h 1516643"/>
              <a:gd name="connsiteX6" fmla="*/ 32362 w 735770"/>
              <a:gd name="connsiteY6" fmla="*/ 57572 h 1516643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37556 w 727901"/>
              <a:gd name="connsiteY0" fmla="*/ 56350 h 1529286"/>
              <a:gd name="connsiteX1" fmla="*/ 338002 w 727901"/>
              <a:gd name="connsiteY1" fmla="*/ 304544 h 1529286"/>
              <a:gd name="connsiteX2" fmla="*/ 677636 w 727901"/>
              <a:gd name="connsiteY2" fmla="*/ 487424 h 1529286"/>
              <a:gd name="connsiteX3" fmla="*/ 690699 w 727901"/>
              <a:gd name="connsiteY3" fmla="*/ 996876 h 1529286"/>
              <a:gd name="connsiteX4" fmla="*/ 338002 w 727901"/>
              <a:gd name="connsiteY4" fmla="*/ 1179756 h 1529286"/>
              <a:gd name="connsiteX5" fmla="*/ 37557 w 727901"/>
              <a:gd name="connsiteY5" fmla="*/ 1480202 h 1529286"/>
              <a:gd name="connsiteX6" fmla="*/ 37556 w 727901"/>
              <a:gd name="connsiteY6" fmla="*/ 56350 h 15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01" h="1529286">
                <a:moveTo>
                  <a:pt x="37556" y="56350"/>
                </a:moveTo>
                <a:cubicBezTo>
                  <a:pt x="87630" y="-139593"/>
                  <a:pt x="231322" y="232698"/>
                  <a:pt x="338002" y="304544"/>
                </a:cubicBezTo>
                <a:cubicBezTo>
                  <a:pt x="444682" y="376390"/>
                  <a:pt x="618853" y="372035"/>
                  <a:pt x="677636" y="487424"/>
                </a:cubicBezTo>
                <a:cubicBezTo>
                  <a:pt x="736419" y="602813"/>
                  <a:pt x="747305" y="881487"/>
                  <a:pt x="690699" y="996876"/>
                </a:cubicBezTo>
                <a:cubicBezTo>
                  <a:pt x="634093" y="1112265"/>
                  <a:pt x="442505" y="1094847"/>
                  <a:pt x="338002" y="1179756"/>
                </a:cubicBezTo>
                <a:cubicBezTo>
                  <a:pt x="233499" y="1264665"/>
                  <a:pt x="87631" y="1667436"/>
                  <a:pt x="37557" y="1480202"/>
                </a:cubicBezTo>
                <a:cubicBezTo>
                  <a:pt x="-12517" y="1292968"/>
                  <a:pt x="-12518" y="252293"/>
                  <a:pt x="37556" y="5635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7124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90B9111A-89F9-4C8F-8727-9EA1074AA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229" y="1084154"/>
              <a:ext cx="340594" cy="333020"/>
            </a:xfrm>
            <a:custGeom>
              <a:avLst/>
              <a:gdLst>
                <a:gd name="T0" fmla="*/ 50 w 509"/>
                <a:gd name="T1" fmla="*/ 4 h 526"/>
                <a:gd name="T2" fmla="*/ 508 w 509"/>
                <a:gd name="T3" fmla="*/ 229 h 526"/>
                <a:gd name="T4" fmla="*/ 58 w 509"/>
                <a:gd name="T5" fmla="*/ 522 h 526"/>
                <a:gd name="T6" fmla="*/ 163 w 509"/>
                <a:gd name="T7" fmla="*/ 252 h 526"/>
                <a:gd name="T8" fmla="*/ 50 w 509"/>
                <a:gd name="T9" fmla="*/ 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526">
                  <a:moveTo>
                    <a:pt x="50" y="4"/>
                  </a:moveTo>
                  <a:cubicBezTo>
                    <a:pt x="108" y="0"/>
                    <a:pt x="507" y="143"/>
                    <a:pt x="508" y="229"/>
                  </a:cubicBezTo>
                  <a:cubicBezTo>
                    <a:pt x="509" y="315"/>
                    <a:pt x="116" y="518"/>
                    <a:pt x="58" y="522"/>
                  </a:cubicBezTo>
                  <a:cubicBezTo>
                    <a:pt x="0" y="526"/>
                    <a:pt x="164" y="338"/>
                    <a:pt x="163" y="252"/>
                  </a:cubicBezTo>
                  <a:cubicBezTo>
                    <a:pt x="162" y="166"/>
                    <a:pt x="74" y="56"/>
                    <a:pt x="50" y="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F86AFD37-8485-4916-BE7D-6D78261E95F7}"/>
              </a:ext>
            </a:extLst>
          </p:cNvPr>
          <p:cNvSpPr/>
          <p:nvPr/>
        </p:nvSpPr>
        <p:spPr>
          <a:xfrm>
            <a:off x="4401845" y="2470358"/>
            <a:ext cx="2847703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Ca</a:t>
            </a:r>
            <a:r>
              <a:rPr lang="en-US" baseline="30000" dirty="0"/>
              <a:t>++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B8E61C4A-A97F-4CCB-9510-F34AA9FF3164}"/>
              </a:ext>
            </a:extLst>
          </p:cNvPr>
          <p:cNvSpPr/>
          <p:nvPr/>
        </p:nvSpPr>
        <p:spPr>
          <a:xfrm>
            <a:off x="2082887" y="2352608"/>
            <a:ext cx="222069" cy="2093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40" name="انفجار: 14 نقطة 39">
            <a:extLst>
              <a:ext uri="{FF2B5EF4-FFF2-40B4-BE49-F238E27FC236}">
                <a16:creationId xmlns:a16="http://schemas.microsoft.com/office/drawing/2014/main" id="{A93C53B3-743D-48F1-8D33-EB861F3FE4A7}"/>
              </a:ext>
            </a:extLst>
          </p:cNvPr>
          <p:cNvSpPr/>
          <p:nvPr/>
        </p:nvSpPr>
        <p:spPr>
          <a:xfrm>
            <a:off x="1748963" y="5794208"/>
            <a:ext cx="222069" cy="2093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2" name="٣">
            <a:hlinkClick r:id="" action="ppaction://media"/>
            <a:extLst>
              <a:ext uri="{FF2B5EF4-FFF2-40B4-BE49-F238E27FC236}">
                <a16:creationId xmlns:a16="http://schemas.microsoft.com/office/drawing/2014/main" id="{1F068BC7-C556-4FEF-9E81-2C006E6DD8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724651"/>
            <a:ext cx="609600" cy="609600"/>
          </a:xfrm>
          <a:prstGeom prst="rect">
            <a:avLst/>
          </a:prstGeom>
        </p:spPr>
      </p:pic>
      <p:sp>
        <p:nvSpPr>
          <p:cNvPr id="22" name="سهم: مسنن إلى اليمين 21">
            <a:extLst>
              <a:ext uri="{FF2B5EF4-FFF2-40B4-BE49-F238E27FC236}">
                <a16:creationId xmlns:a16="http://schemas.microsoft.com/office/drawing/2014/main" id="{FC059B12-10EB-42EB-8482-C00D34C2C478}"/>
              </a:ext>
            </a:extLst>
          </p:cNvPr>
          <p:cNvSpPr/>
          <p:nvPr/>
        </p:nvSpPr>
        <p:spPr>
          <a:xfrm rot="5400000">
            <a:off x="3772900" y="2995187"/>
            <a:ext cx="271887" cy="381812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3D8425A1-725F-4587-8067-455FBF920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990" y="2459070"/>
            <a:ext cx="1345416" cy="53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Axon Hillock</a:t>
            </a:r>
            <a:b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Y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(منطقةُ التَّحفيز)</a:t>
            </a:r>
            <a:endParaRPr lang="en-US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4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3932 0.1923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16537 -0.30463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21" grpId="0" animBg="1"/>
      <p:bldP spid="4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294428" y="2980605"/>
            <a:ext cx="870637" cy="160614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10475 w 870637"/>
              <a:gd name="connsiteY0" fmla="*/ 49980 h 1606146"/>
              <a:gd name="connsiteX1" fmla="*/ 480738 w 870637"/>
              <a:gd name="connsiteY1" fmla="*/ 376550 h 1606146"/>
              <a:gd name="connsiteX2" fmla="*/ 820372 w 870637"/>
              <a:gd name="connsiteY2" fmla="*/ 559430 h 1606146"/>
              <a:gd name="connsiteX3" fmla="*/ 833435 w 870637"/>
              <a:gd name="connsiteY3" fmla="*/ 1068882 h 1606146"/>
              <a:gd name="connsiteX4" fmla="*/ 480738 w 870637"/>
              <a:gd name="connsiteY4" fmla="*/ 1251762 h 1606146"/>
              <a:gd name="connsiteX5" fmla="*/ 180293 w 870637"/>
              <a:gd name="connsiteY5" fmla="*/ 1552208 h 1606146"/>
              <a:gd name="connsiteX6" fmla="*/ 10475 w 870637"/>
              <a:gd name="connsiteY6" fmla="*/ 49980 h 160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637" h="1606146">
                <a:moveTo>
                  <a:pt x="10475" y="49980"/>
                </a:moveTo>
                <a:cubicBezTo>
                  <a:pt x="60549" y="-145963"/>
                  <a:pt x="345755" y="291642"/>
                  <a:pt x="480738" y="376550"/>
                </a:cubicBezTo>
                <a:cubicBezTo>
                  <a:pt x="615721" y="461458"/>
                  <a:pt x="761589" y="444041"/>
                  <a:pt x="820372" y="559430"/>
                </a:cubicBezTo>
                <a:cubicBezTo>
                  <a:pt x="879155" y="674819"/>
                  <a:pt x="890041" y="953493"/>
                  <a:pt x="833435" y="1068882"/>
                </a:cubicBezTo>
                <a:cubicBezTo>
                  <a:pt x="776829" y="1184271"/>
                  <a:pt x="585241" y="1166853"/>
                  <a:pt x="480738" y="1251762"/>
                </a:cubicBezTo>
                <a:cubicBezTo>
                  <a:pt x="376235" y="1336671"/>
                  <a:pt x="258670" y="1752505"/>
                  <a:pt x="180293" y="1552208"/>
                </a:cubicBezTo>
                <a:cubicBezTo>
                  <a:pt x="101916" y="1351911"/>
                  <a:pt x="-39599" y="245923"/>
                  <a:pt x="10475" y="4998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38080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DC4FA43-FE84-45BA-97D4-A7BAD1278E0E}"/>
              </a:ext>
            </a:extLst>
          </p:cNvPr>
          <p:cNvSpPr/>
          <p:nvPr/>
        </p:nvSpPr>
        <p:spPr>
          <a:xfrm>
            <a:off x="5322784" y="4517152"/>
            <a:ext cx="2847703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Resting Pressure</a:t>
            </a:r>
          </a:p>
        </p:txBody>
      </p:sp>
      <p:sp>
        <p:nvSpPr>
          <p:cNvPr id="41" name="شكل حر 812">
            <a:extLst>
              <a:ext uri="{FF2B5EF4-FFF2-40B4-BE49-F238E27FC236}">
                <a16:creationId xmlns:a16="http://schemas.microsoft.com/office/drawing/2014/main" id="{B037A5B1-94BD-4B2C-8FC1-7BC71CEBFBA7}"/>
              </a:ext>
            </a:extLst>
          </p:cNvPr>
          <p:cNvSpPr/>
          <p:nvPr/>
        </p:nvSpPr>
        <p:spPr>
          <a:xfrm>
            <a:off x="3573154" y="4641285"/>
            <a:ext cx="5037167" cy="462502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840" h="201109">
                <a:moveTo>
                  <a:pt x="0" y="19079"/>
                </a:moveTo>
                <a:cubicBezTo>
                  <a:pt x="84345" y="51781"/>
                  <a:pt x="126447" y="201741"/>
                  <a:pt x="203251" y="201108"/>
                </a:cubicBezTo>
                <a:cubicBezTo>
                  <a:pt x="280055" y="200475"/>
                  <a:pt x="352308" y="47211"/>
                  <a:pt x="460827" y="15278"/>
                </a:cubicBezTo>
                <a:cubicBezTo>
                  <a:pt x="569346" y="-16655"/>
                  <a:pt x="643221" y="11738"/>
                  <a:pt x="854366" y="9509"/>
                </a:cubicBezTo>
                <a:lnTo>
                  <a:pt x="3388840" y="4897"/>
                </a:lnTo>
              </a:path>
            </a:pathLst>
          </a:custGeom>
          <a:noFill/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cxnSp>
        <p:nvCxnSpPr>
          <p:cNvPr id="42" name="رابط كسهم مستقيم 41">
            <a:extLst>
              <a:ext uri="{FF2B5EF4-FFF2-40B4-BE49-F238E27FC236}">
                <a16:creationId xmlns:a16="http://schemas.microsoft.com/office/drawing/2014/main" id="{B8F88C65-FC9D-4FA6-9DC4-AB80D96C72E4}"/>
              </a:ext>
            </a:extLst>
          </p:cNvPr>
          <p:cNvCxnSpPr/>
          <p:nvPr/>
        </p:nvCxnSpPr>
        <p:spPr>
          <a:xfrm flipV="1">
            <a:off x="3874098" y="5240513"/>
            <a:ext cx="0" cy="4786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5F45BA8A-B7E7-49C1-853F-FF94160CC06F}"/>
              </a:ext>
            </a:extLst>
          </p:cNvPr>
          <p:cNvSpPr/>
          <p:nvPr/>
        </p:nvSpPr>
        <p:spPr>
          <a:xfrm>
            <a:off x="2400202" y="5690730"/>
            <a:ext cx="2968629" cy="723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A zone of negative pressure (Trough) is built up within the lumen of Axon Hillock 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08A64190-9BF2-4B5D-B6FE-9A7877D89A0D}"/>
              </a:ext>
            </a:extLst>
          </p:cNvPr>
          <p:cNvSpPr/>
          <p:nvPr/>
        </p:nvSpPr>
        <p:spPr>
          <a:xfrm>
            <a:off x="326947" y="2895949"/>
            <a:ext cx="2524193" cy="945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The microtubules' montage contracts and then retracts backward into the Soma</a:t>
            </a:r>
            <a:endParaRPr lang="ar-SY" sz="1400" dirty="0">
              <a:solidFill>
                <a:srgbClr val="C00000"/>
              </a:solidFill>
            </a:endParaRPr>
          </a:p>
          <a:p>
            <a:pPr algn="ctr"/>
            <a:endParaRPr lang="ar-SY" sz="1400" dirty="0">
              <a:solidFill>
                <a:srgbClr val="C00000"/>
              </a:solidFill>
            </a:endParaRPr>
          </a:p>
          <a:p>
            <a:pPr algn="ctr"/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D5A2F126-C6FE-44B5-8822-E74B8D8412FD}"/>
              </a:ext>
            </a:extLst>
          </p:cNvPr>
          <p:cNvSpPr>
            <a:spLocks/>
          </p:cNvSpPr>
          <p:nvPr/>
        </p:nvSpPr>
        <p:spPr bwMode="auto">
          <a:xfrm>
            <a:off x="3445014" y="3400831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22" name="موصل: على شكل مرفق 21">
            <a:extLst>
              <a:ext uri="{FF2B5EF4-FFF2-40B4-BE49-F238E27FC236}">
                <a16:creationId xmlns:a16="http://schemas.microsoft.com/office/drawing/2014/main" id="{58EEA03A-531F-43E0-8964-2B1BA2B959CB}"/>
              </a:ext>
            </a:extLst>
          </p:cNvPr>
          <p:cNvCxnSpPr/>
          <p:nvPr/>
        </p:nvCxnSpPr>
        <p:spPr>
          <a:xfrm>
            <a:off x="1547971" y="3467883"/>
            <a:ext cx="1570416" cy="365254"/>
          </a:xfrm>
          <a:prstGeom prst="bentConnector3">
            <a:avLst>
              <a:gd name="adj1" fmla="val 923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38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03711 0.0013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1" grpId="0" animBg="1"/>
      <p:bldP spid="43" grpId="0"/>
      <p:bldP spid="39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294428" y="2980605"/>
            <a:ext cx="870637" cy="160614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10475 w 870637"/>
              <a:gd name="connsiteY0" fmla="*/ 49980 h 1606146"/>
              <a:gd name="connsiteX1" fmla="*/ 480738 w 870637"/>
              <a:gd name="connsiteY1" fmla="*/ 376550 h 1606146"/>
              <a:gd name="connsiteX2" fmla="*/ 820372 w 870637"/>
              <a:gd name="connsiteY2" fmla="*/ 559430 h 1606146"/>
              <a:gd name="connsiteX3" fmla="*/ 833435 w 870637"/>
              <a:gd name="connsiteY3" fmla="*/ 1068882 h 1606146"/>
              <a:gd name="connsiteX4" fmla="*/ 480738 w 870637"/>
              <a:gd name="connsiteY4" fmla="*/ 1251762 h 1606146"/>
              <a:gd name="connsiteX5" fmla="*/ 180293 w 870637"/>
              <a:gd name="connsiteY5" fmla="*/ 1552208 h 1606146"/>
              <a:gd name="connsiteX6" fmla="*/ 10475 w 870637"/>
              <a:gd name="connsiteY6" fmla="*/ 49980 h 160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637" h="1606146">
                <a:moveTo>
                  <a:pt x="10475" y="49980"/>
                </a:moveTo>
                <a:cubicBezTo>
                  <a:pt x="60549" y="-145963"/>
                  <a:pt x="345755" y="291642"/>
                  <a:pt x="480738" y="376550"/>
                </a:cubicBezTo>
                <a:cubicBezTo>
                  <a:pt x="615721" y="461458"/>
                  <a:pt x="761589" y="444041"/>
                  <a:pt x="820372" y="559430"/>
                </a:cubicBezTo>
                <a:cubicBezTo>
                  <a:pt x="879155" y="674819"/>
                  <a:pt x="890041" y="953493"/>
                  <a:pt x="833435" y="1068882"/>
                </a:cubicBezTo>
                <a:cubicBezTo>
                  <a:pt x="776829" y="1184271"/>
                  <a:pt x="585241" y="1166853"/>
                  <a:pt x="480738" y="1251762"/>
                </a:cubicBezTo>
                <a:cubicBezTo>
                  <a:pt x="376235" y="1336671"/>
                  <a:pt x="258670" y="1752505"/>
                  <a:pt x="180293" y="1552208"/>
                </a:cubicBezTo>
                <a:cubicBezTo>
                  <a:pt x="101916" y="1351911"/>
                  <a:pt x="-39599" y="245923"/>
                  <a:pt x="10475" y="4998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38080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DC4FA43-FE84-45BA-97D4-A7BAD1278E0E}"/>
              </a:ext>
            </a:extLst>
          </p:cNvPr>
          <p:cNvSpPr/>
          <p:nvPr/>
        </p:nvSpPr>
        <p:spPr>
          <a:xfrm>
            <a:off x="5322784" y="4517152"/>
            <a:ext cx="2847703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Resting Pressure</a:t>
            </a: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94A557AB-1464-4193-B489-3DB508E1E224}"/>
              </a:ext>
            </a:extLst>
          </p:cNvPr>
          <p:cNvSpPr/>
          <p:nvPr/>
        </p:nvSpPr>
        <p:spPr>
          <a:xfrm>
            <a:off x="68240" y="2879212"/>
            <a:ext cx="2660455" cy="933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A central pressure wave is built up and spreads toward the cell membrane of Soma</a:t>
            </a:r>
            <a:endParaRPr lang="ar-SY" sz="1400" dirty="0">
              <a:solidFill>
                <a:srgbClr val="C00000"/>
              </a:solidFill>
            </a:endParaRPr>
          </a:p>
        </p:txBody>
      </p:sp>
      <p:sp>
        <p:nvSpPr>
          <p:cNvPr id="41" name="شكل حر 812">
            <a:extLst>
              <a:ext uri="{FF2B5EF4-FFF2-40B4-BE49-F238E27FC236}">
                <a16:creationId xmlns:a16="http://schemas.microsoft.com/office/drawing/2014/main" id="{B037A5B1-94BD-4B2C-8FC1-7BC71CEBFBA7}"/>
              </a:ext>
            </a:extLst>
          </p:cNvPr>
          <p:cNvSpPr/>
          <p:nvPr/>
        </p:nvSpPr>
        <p:spPr>
          <a:xfrm>
            <a:off x="3573154" y="4641285"/>
            <a:ext cx="5037167" cy="462502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840" h="201109">
                <a:moveTo>
                  <a:pt x="0" y="19079"/>
                </a:moveTo>
                <a:cubicBezTo>
                  <a:pt x="84345" y="51781"/>
                  <a:pt x="126447" y="201741"/>
                  <a:pt x="203251" y="201108"/>
                </a:cubicBezTo>
                <a:cubicBezTo>
                  <a:pt x="280055" y="200475"/>
                  <a:pt x="352308" y="47211"/>
                  <a:pt x="460827" y="15278"/>
                </a:cubicBezTo>
                <a:cubicBezTo>
                  <a:pt x="569346" y="-16655"/>
                  <a:pt x="643221" y="11738"/>
                  <a:pt x="854366" y="9509"/>
                </a:cubicBezTo>
                <a:lnTo>
                  <a:pt x="3388840" y="4897"/>
                </a:lnTo>
              </a:path>
            </a:pathLst>
          </a:custGeom>
          <a:noFill/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cxnSp>
        <p:nvCxnSpPr>
          <p:cNvPr id="42" name="رابط كسهم مستقيم 41">
            <a:extLst>
              <a:ext uri="{FF2B5EF4-FFF2-40B4-BE49-F238E27FC236}">
                <a16:creationId xmlns:a16="http://schemas.microsoft.com/office/drawing/2014/main" id="{B8F88C65-FC9D-4FA6-9DC4-AB80D96C72E4}"/>
              </a:ext>
            </a:extLst>
          </p:cNvPr>
          <p:cNvCxnSpPr/>
          <p:nvPr/>
        </p:nvCxnSpPr>
        <p:spPr>
          <a:xfrm flipV="1">
            <a:off x="3874098" y="5240513"/>
            <a:ext cx="0" cy="4786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5F45BA8A-B7E7-49C1-853F-FF94160CC06F}"/>
              </a:ext>
            </a:extLst>
          </p:cNvPr>
          <p:cNvSpPr/>
          <p:nvPr/>
        </p:nvSpPr>
        <p:spPr>
          <a:xfrm>
            <a:off x="2465517" y="5690730"/>
            <a:ext cx="2847700" cy="723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A zone of negative pressure (Trough) is built up within the lumen</a:t>
            </a:r>
            <a:br>
              <a:rPr lang="en-US" sz="1400" dirty="0">
                <a:solidFill>
                  <a:srgbClr val="7030A0"/>
                </a:solidFill>
              </a:rPr>
            </a:br>
            <a:r>
              <a:rPr lang="en-US" sz="1400" dirty="0">
                <a:solidFill>
                  <a:srgbClr val="7030A0"/>
                </a:solidFill>
              </a:rPr>
              <a:t>of Axon Hillock </a:t>
            </a:r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D5A2F126-C6FE-44B5-8822-E74B8D8412FD}"/>
              </a:ext>
            </a:extLst>
          </p:cNvPr>
          <p:cNvSpPr>
            <a:spLocks/>
          </p:cNvSpPr>
          <p:nvPr/>
        </p:nvSpPr>
        <p:spPr bwMode="auto">
          <a:xfrm>
            <a:off x="3000876" y="3400831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" name="قوس ممتلئ 1">
            <a:extLst>
              <a:ext uri="{FF2B5EF4-FFF2-40B4-BE49-F238E27FC236}">
                <a16:creationId xmlns:a16="http://schemas.microsoft.com/office/drawing/2014/main" id="{C3967CB0-7005-41B4-AB2D-913C20A7260C}"/>
              </a:ext>
            </a:extLst>
          </p:cNvPr>
          <p:cNvSpPr/>
          <p:nvPr/>
        </p:nvSpPr>
        <p:spPr>
          <a:xfrm rot="14498310">
            <a:off x="2969906" y="3393281"/>
            <a:ext cx="939825" cy="870637"/>
          </a:xfrm>
          <a:prstGeom prst="blockArc">
            <a:avLst>
              <a:gd name="adj1" fmla="val 14231082"/>
              <a:gd name="adj2" fmla="val 346424"/>
              <a:gd name="adj3" fmla="val 30173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chemeClr val="tx1"/>
              </a:solidFill>
            </a:endParaRPr>
          </a:p>
        </p:txBody>
      </p:sp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id="{74FBEAEC-2E8A-4193-83AB-E75AFA2829B4}"/>
              </a:ext>
            </a:extLst>
          </p:cNvPr>
          <p:cNvCxnSpPr/>
          <p:nvPr/>
        </p:nvCxnSpPr>
        <p:spPr>
          <a:xfrm>
            <a:off x="2265528" y="3526253"/>
            <a:ext cx="304493" cy="1995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٥">
            <a:hlinkClick r:id="" action="ppaction://media"/>
            <a:extLst>
              <a:ext uri="{FF2B5EF4-FFF2-40B4-BE49-F238E27FC236}">
                <a16:creationId xmlns:a16="http://schemas.microsoft.com/office/drawing/2014/main" id="{63C48D97-AC57-47AD-92AC-EA4965E3EC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1184" y="819116"/>
            <a:ext cx="609600" cy="609600"/>
          </a:xfrm>
          <a:prstGeom prst="rect">
            <a:avLst/>
          </a:prstGeom>
        </p:spPr>
      </p:pic>
      <p:sp>
        <p:nvSpPr>
          <p:cNvPr id="18" name="سهم: بشكل رتبة عسكرية 17">
            <a:extLst>
              <a:ext uri="{FF2B5EF4-FFF2-40B4-BE49-F238E27FC236}">
                <a16:creationId xmlns:a16="http://schemas.microsoft.com/office/drawing/2014/main" id="{07BC5F3B-41CF-46A8-8CE6-3C0D67158B57}"/>
              </a:ext>
            </a:extLst>
          </p:cNvPr>
          <p:cNvSpPr/>
          <p:nvPr/>
        </p:nvSpPr>
        <p:spPr>
          <a:xfrm rot="18824789">
            <a:off x="1919965" y="4076897"/>
            <a:ext cx="222069" cy="198778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9360094F-EA11-42CE-9F5A-DBC71E7B2FF5}"/>
              </a:ext>
            </a:extLst>
          </p:cNvPr>
          <p:cNvSpPr/>
          <p:nvPr/>
        </p:nvSpPr>
        <p:spPr>
          <a:xfrm>
            <a:off x="830223" y="4040990"/>
            <a:ext cx="1832244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Cell Membrane</a:t>
            </a:r>
          </a:p>
        </p:txBody>
      </p:sp>
      <p:cxnSp>
        <p:nvCxnSpPr>
          <p:cNvPr id="27" name="موصل: على شكل مرفق 26">
            <a:extLst>
              <a:ext uri="{FF2B5EF4-FFF2-40B4-BE49-F238E27FC236}">
                <a16:creationId xmlns:a16="http://schemas.microsoft.com/office/drawing/2014/main" id="{94A59E6F-1DD5-429B-BDF0-9D22672C862A}"/>
              </a:ext>
            </a:extLst>
          </p:cNvPr>
          <p:cNvCxnSpPr>
            <a:cxnSpLocks/>
          </p:cNvCxnSpPr>
          <p:nvPr/>
        </p:nvCxnSpPr>
        <p:spPr>
          <a:xfrm flipV="1">
            <a:off x="1732697" y="4909390"/>
            <a:ext cx="1234788" cy="570466"/>
          </a:xfrm>
          <a:prstGeom prst="bentConnector3">
            <a:avLst>
              <a:gd name="adj1" fmla="val 99344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27B3E939-1780-4FB2-B874-09140470E394}"/>
              </a:ext>
            </a:extLst>
          </p:cNvPr>
          <p:cNvSpPr/>
          <p:nvPr/>
        </p:nvSpPr>
        <p:spPr>
          <a:xfrm>
            <a:off x="563642" y="4943509"/>
            <a:ext cx="1922589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Microtubules’ Network</a:t>
            </a:r>
          </a:p>
        </p:txBody>
      </p:sp>
    </p:spTree>
    <p:extLst>
      <p:ext uri="{BB962C8B-B14F-4D97-AF65-F5344CB8AC3E}">
        <p14:creationId xmlns:p14="http://schemas.microsoft.com/office/powerpoint/2010/main" val="246166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0418 0.0037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1 -0.01436 L 0.02409 -0.00162 C 0.03151 0.00069 0.03854 0.00879 0.04088 0.01967 C 0.04479 0.03264 0.04427 0.04583 0.04114 0.05764 L 0.02721 0.11365 " pathEditMode="relative" rAng="19980000" ptsTypes="AAAAA">
                                      <p:cBhvr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3" grpId="0"/>
      <p:bldP spid="40" grpId="0"/>
      <p:bldP spid="41" grpId="0" animBg="1"/>
      <p:bldP spid="43" grpId="0"/>
      <p:bldP spid="2" grpId="0" animBg="1"/>
      <p:bldP spid="18" grpId="0" animBg="1"/>
      <p:bldP spid="18" grpId="1" animBg="1"/>
      <p:bldP spid="29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294428" y="2980605"/>
            <a:ext cx="870637" cy="160614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10475 w 870637"/>
              <a:gd name="connsiteY0" fmla="*/ 49980 h 1606146"/>
              <a:gd name="connsiteX1" fmla="*/ 480738 w 870637"/>
              <a:gd name="connsiteY1" fmla="*/ 376550 h 1606146"/>
              <a:gd name="connsiteX2" fmla="*/ 820372 w 870637"/>
              <a:gd name="connsiteY2" fmla="*/ 559430 h 1606146"/>
              <a:gd name="connsiteX3" fmla="*/ 833435 w 870637"/>
              <a:gd name="connsiteY3" fmla="*/ 1068882 h 1606146"/>
              <a:gd name="connsiteX4" fmla="*/ 480738 w 870637"/>
              <a:gd name="connsiteY4" fmla="*/ 1251762 h 1606146"/>
              <a:gd name="connsiteX5" fmla="*/ 180293 w 870637"/>
              <a:gd name="connsiteY5" fmla="*/ 1552208 h 1606146"/>
              <a:gd name="connsiteX6" fmla="*/ 10475 w 870637"/>
              <a:gd name="connsiteY6" fmla="*/ 49980 h 160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637" h="1606146">
                <a:moveTo>
                  <a:pt x="10475" y="49980"/>
                </a:moveTo>
                <a:cubicBezTo>
                  <a:pt x="60549" y="-145963"/>
                  <a:pt x="345755" y="291642"/>
                  <a:pt x="480738" y="376550"/>
                </a:cubicBezTo>
                <a:cubicBezTo>
                  <a:pt x="615721" y="461458"/>
                  <a:pt x="761589" y="444041"/>
                  <a:pt x="820372" y="559430"/>
                </a:cubicBezTo>
                <a:cubicBezTo>
                  <a:pt x="879155" y="674819"/>
                  <a:pt x="890041" y="953493"/>
                  <a:pt x="833435" y="1068882"/>
                </a:cubicBezTo>
                <a:cubicBezTo>
                  <a:pt x="776829" y="1184271"/>
                  <a:pt x="585241" y="1166853"/>
                  <a:pt x="480738" y="1251762"/>
                </a:cubicBezTo>
                <a:cubicBezTo>
                  <a:pt x="376235" y="1336671"/>
                  <a:pt x="258670" y="1752505"/>
                  <a:pt x="180293" y="1552208"/>
                </a:cubicBezTo>
                <a:cubicBezTo>
                  <a:pt x="101916" y="1351911"/>
                  <a:pt x="-39599" y="245923"/>
                  <a:pt x="10475" y="4998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38080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DC4FA43-FE84-45BA-97D4-A7BAD1278E0E}"/>
              </a:ext>
            </a:extLst>
          </p:cNvPr>
          <p:cNvSpPr/>
          <p:nvPr/>
        </p:nvSpPr>
        <p:spPr>
          <a:xfrm>
            <a:off x="5135674" y="4544019"/>
            <a:ext cx="2847703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Resting Pressure</a:t>
            </a:r>
          </a:p>
        </p:txBody>
      </p:sp>
      <p:cxnSp>
        <p:nvCxnSpPr>
          <p:cNvPr id="42" name="رابط كسهم مستقيم 41">
            <a:extLst>
              <a:ext uri="{FF2B5EF4-FFF2-40B4-BE49-F238E27FC236}">
                <a16:creationId xmlns:a16="http://schemas.microsoft.com/office/drawing/2014/main" id="{B8F88C65-FC9D-4FA6-9DC4-AB80D96C72E4}"/>
              </a:ext>
            </a:extLst>
          </p:cNvPr>
          <p:cNvCxnSpPr/>
          <p:nvPr/>
        </p:nvCxnSpPr>
        <p:spPr>
          <a:xfrm flipV="1">
            <a:off x="4055674" y="4471067"/>
            <a:ext cx="0" cy="4786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4">
            <a:extLst>
              <a:ext uri="{FF2B5EF4-FFF2-40B4-BE49-F238E27FC236}">
                <a16:creationId xmlns:a16="http://schemas.microsoft.com/office/drawing/2014/main" id="{D5A2F126-C6FE-44B5-8822-E74B8D8412FD}"/>
              </a:ext>
            </a:extLst>
          </p:cNvPr>
          <p:cNvSpPr>
            <a:spLocks/>
          </p:cNvSpPr>
          <p:nvPr/>
        </p:nvSpPr>
        <p:spPr bwMode="auto">
          <a:xfrm>
            <a:off x="3027002" y="3400831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5" name="شكل حر 812">
            <a:extLst>
              <a:ext uri="{FF2B5EF4-FFF2-40B4-BE49-F238E27FC236}">
                <a16:creationId xmlns:a16="http://schemas.microsoft.com/office/drawing/2014/main" id="{7446E707-1595-45A8-8720-3A3AD48DB558}"/>
              </a:ext>
            </a:extLst>
          </p:cNvPr>
          <p:cNvSpPr/>
          <p:nvPr/>
        </p:nvSpPr>
        <p:spPr>
          <a:xfrm rot="10800000">
            <a:off x="3291891" y="4355290"/>
            <a:ext cx="5318489" cy="482510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104" h="209809">
                <a:moveTo>
                  <a:pt x="5" y="22100"/>
                </a:moveTo>
                <a:cubicBezTo>
                  <a:pt x="-4176" y="20606"/>
                  <a:pt x="2832380" y="-5844"/>
                  <a:pt x="2866255" y="24494"/>
                </a:cubicBezTo>
                <a:cubicBezTo>
                  <a:pt x="2900130" y="54832"/>
                  <a:pt x="2991637" y="209895"/>
                  <a:pt x="3068228" y="209809"/>
                </a:cubicBezTo>
                <a:cubicBezTo>
                  <a:pt x="3144819" y="209723"/>
                  <a:pt x="3240825" y="58651"/>
                  <a:pt x="3325804" y="23979"/>
                </a:cubicBezTo>
                <a:cubicBezTo>
                  <a:pt x="3410783" y="-10693"/>
                  <a:pt x="3512514" y="2736"/>
                  <a:pt x="3578104" y="1775"/>
                </a:cubicBezTo>
              </a:path>
            </a:pathLst>
          </a:custGeom>
          <a:noFill/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7209DFF-A266-443D-97F8-BF628D500A0F}"/>
              </a:ext>
            </a:extLst>
          </p:cNvPr>
          <p:cNvSpPr/>
          <p:nvPr/>
        </p:nvSpPr>
        <p:spPr>
          <a:xfrm>
            <a:off x="2688952" y="4934030"/>
            <a:ext cx="2732133" cy="723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A zone of Positive pressure (Crest) is built up within the lumen of Axon Hillock </a:t>
            </a:r>
          </a:p>
        </p:txBody>
      </p:sp>
      <p:sp>
        <p:nvSpPr>
          <p:cNvPr id="27" name="قوس ممتلئ 26">
            <a:extLst>
              <a:ext uri="{FF2B5EF4-FFF2-40B4-BE49-F238E27FC236}">
                <a16:creationId xmlns:a16="http://schemas.microsoft.com/office/drawing/2014/main" id="{CBFC5A9B-C86E-4BC4-95CF-ADDA13B01A45}"/>
              </a:ext>
            </a:extLst>
          </p:cNvPr>
          <p:cNvSpPr/>
          <p:nvPr/>
        </p:nvSpPr>
        <p:spPr>
          <a:xfrm rot="3703094">
            <a:off x="1973617" y="3328551"/>
            <a:ext cx="939825" cy="870637"/>
          </a:xfrm>
          <a:prstGeom prst="blockArc">
            <a:avLst>
              <a:gd name="adj1" fmla="val 14231082"/>
              <a:gd name="adj2" fmla="val 346424"/>
              <a:gd name="adj3" fmla="val 30173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507E4F07-5790-40C1-808F-E5A032CF29BF}"/>
              </a:ext>
            </a:extLst>
          </p:cNvPr>
          <p:cNvSpPr/>
          <p:nvPr/>
        </p:nvSpPr>
        <p:spPr>
          <a:xfrm>
            <a:off x="266162" y="2940603"/>
            <a:ext cx="2524193" cy="104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The  central pressure wave rebounds off cell membrane and comes back to the point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of starting</a:t>
            </a:r>
            <a:endParaRPr lang="ar-SY" sz="1400" dirty="0">
              <a:solidFill>
                <a:srgbClr val="C00000"/>
              </a:solidFill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4822E7EB-18F6-4DE9-8DEB-45F3E7C81CD9}"/>
              </a:ext>
            </a:extLst>
          </p:cNvPr>
          <p:cNvSpPr/>
          <p:nvPr/>
        </p:nvSpPr>
        <p:spPr>
          <a:xfrm>
            <a:off x="2634146" y="2164717"/>
            <a:ext cx="3133763" cy="876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The microtubules’ montage relaxes and then is briskly pushed forward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to its initial position</a:t>
            </a:r>
          </a:p>
        </p:txBody>
      </p: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F9DBD220-F3E7-4F6A-A5E2-BE9BDDE454E6}"/>
              </a:ext>
            </a:extLst>
          </p:cNvPr>
          <p:cNvCxnSpPr/>
          <p:nvPr/>
        </p:nvCxnSpPr>
        <p:spPr>
          <a:xfrm flipH="1">
            <a:off x="4035118" y="3080198"/>
            <a:ext cx="129947" cy="2636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سهم: مسنن إلى اليمين 1">
            <a:extLst>
              <a:ext uri="{FF2B5EF4-FFF2-40B4-BE49-F238E27FC236}">
                <a16:creationId xmlns:a16="http://schemas.microsoft.com/office/drawing/2014/main" id="{46C3FE54-279C-4269-8C2D-E4FEB516CC82}"/>
              </a:ext>
            </a:extLst>
          </p:cNvPr>
          <p:cNvSpPr/>
          <p:nvPr/>
        </p:nvSpPr>
        <p:spPr>
          <a:xfrm>
            <a:off x="2116183" y="3672255"/>
            <a:ext cx="387333" cy="270547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31" name="٧">
            <a:hlinkClick r:id="" action="ppaction://media"/>
            <a:extLst>
              <a:ext uri="{FF2B5EF4-FFF2-40B4-BE49-F238E27FC236}">
                <a16:creationId xmlns:a16="http://schemas.microsoft.com/office/drawing/2014/main" id="{B2C63576-A766-497E-B670-1FD739C6B8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6907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0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07513 -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4401 -0.00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3" grpId="0"/>
      <p:bldP spid="38" grpId="0" animBg="1"/>
      <p:bldP spid="25" grpId="0" animBg="1"/>
      <p:bldP spid="26" grpId="0"/>
      <p:bldP spid="27" grpId="0" animBg="1"/>
      <p:bldP spid="28" grpId="0"/>
      <p:bldP spid="33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306828" y="3004773"/>
            <a:ext cx="858237" cy="1580352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11137 w 858237"/>
              <a:gd name="connsiteY0" fmla="*/ 51937 h 1580352"/>
              <a:gd name="connsiteX1" fmla="*/ 468338 w 858237"/>
              <a:gd name="connsiteY1" fmla="*/ 352382 h 1580352"/>
              <a:gd name="connsiteX2" fmla="*/ 807972 w 858237"/>
              <a:gd name="connsiteY2" fmla="*/ 535262 h 1580352"/>
              <a:gd name="connsiteX3" fmla="*/ 821035 w 858237"/>
              <a:gd name="connsiteY3" fmla="*/ 1044714 h 1580352"/>
              <a:gd name="connsiteX4" fmla="*/ 468338 w 858237"/>
              <a:gd name="connsiteY4" fmla="*/ 1227594 h 1580352"/>
              <a:gd name="connsiteX5" fmla="*/ 167893 w 858237"/>
              <a:gd name="connsiteY5" fmla="*/ 1528040 h 1580352"/>
              <a:gd name="connsiteX6" fmla="*/ 11137 w 858237"/>
              <a:gd name="connsiteY6" fmla="*/ 51937 h 158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237" h="1580352">
                <a:moveTo>
                  <a:pt x="11137" y="51937"/>
                </a:moveTo>
                <a:cubicBezTo>
                  <a:pt x="61211" y="-144006"/>
                  <a:pt x="335532" y="271828"/>
                  <a:pt x="468338" y="352382"/>
                </a:cubicBezTo>
                <a:cubicBezTo>
                  <a:pt x="601144" y="432936"/>
                  <a:pt x="749189" y="419873"/>
                  <a:pt x="807972" y="535262"/>
                </a:cubicBezTo>
                <a:cubicBezTo>
                  <a:pt x="866755" y="650651"/>
                  <a:pt x="877641" y="929325"/>
                  <a:pt x="821035" y="1044714"/>
                </a:cubicBezTo>
                <a:cubicBezTo>
                  <a:pt x="764429" y="1160103"/>
                  <a:pt x="572841" y="1142685"/>
                  <a:pt x="468338" y="1227594"/>
                </a:cubicBezTo>
                <a:cubicBezTo>
                  <a:pt x="363835" y="1312503"/>
                  <a:pt x="244093" y="1723983"/>
                  <a:pt x="167893" y="1528040"/>
                </a:cubicBezTo>
                <a:cubicBezTo>
                  <a:pt x="91693" y="1332097"/>
                  <a:pt x="-38937" y="247880"/>
                  <a:pt x="11137" y="51937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1" y="390844"/>
              <a:ext cx="1331904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F86AFD37-8485-4916-BE7D-6D78261E95F7}"/>
              </a:ext>
            </a:extLst>
          </p:cNvPr>
          <p:cNvSpPr/>
          <p:nvPr/>
        </p:nvSpPr>
        <p:spPr>
          <a:xfrm>
            <a:off x="4401845" y="2470358"/>
            <a:ext cx="2847703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Ca</a:t>
            </a:r>
            <a:r>
              <a:rPr lang="en-US" baseline="30000" dirty="0"/>
              <a:t>++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5" name="سهم: مسنن إلى اليمين 14">
            <a:extLst>
              <a:ext uri="{FF2B5EF4-FFF2-40B4-BE49-F238E27FC236}">
                <a16:creationId xmlns:a16="http://schemas.microsoft.com/office/drawing/2014/main" id="{F87912DF-2A77-4147-B475-4CE00F6B1BF5}"/>
              </a:ext>
            </a:extLst>
          </p:cNvPr>
          <p:cNvSpPr/>
          <p:nvPr/>
        </p:nvSpPr>
        <p:spPr>
          <a:xfrm>
            <a:off x="3983829" y="3369496"/>
            <a:ext cx="665638" cy="820347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43" name="Rectangle 44">
            <a:extLst>
              <a:ext uri="{FF2B5EF4-FFF2-40B4-BE49-F238E27FC236}">
                <a16:creationId xmlns:a16="http://schemas.microsoft.com/office/drawing/2014/main" id="{B4C70A20-98CF-450A-9DB1-279601026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301" y="2651388"/>
            <a:ext cx="2024201" cy="39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Node of Ranvier</a:t>
            </a:r>
            <a:endParaRPr lang="en-US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سهم: مخطط إلى اليمين 20">
            <a:extLst>
              <a:ext uri="{FF2B5EF4-FFF2-40B4-BE49-F238E27FC236}">
                <a16:creationId xmlns:a16="http://schemas.microsoft.com/office/drawing/2014/main" id="{18662409-8F50-486F-BB97-93D30A56833B}"/>
              </a:ext>
            </a:extLst>
          </p:cNvPr>
          <p:cNvSpPr/>
          <p:nvPr/>
        </p:nvSpPr>
        <p:spPr>
          <a:xfrm rot="5400000">
            <a:off x="6003364" y="3045823"/>
            <a:ext cx="442356" cy="42327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45" name="شكل حر 812">
            <a:extLst>
              <a:ext uri="{FF2B5EF4-FFF2-40B4-BE49-F238E27FC236}">
                <a16:creationId xmlns:a16="http://schemas.microsoft.com/office/drawing/2014/main" id="{8D96808D-D9FF-4A16-B96E-AE675948F798}"/>
              </a:ext>
            </a:extLst>
          </p:cNvPr>
          <p:cNvSpPr/>
          <p:nvPr/>
        </p:nvSpPr>
        <p:spPr>
          <a:xfrm rot="10800000">
            <a:off x="3553064" y="4494862"/>
            <a:ext cx="1881050" cy="779999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166">
                <a:moveTo>
                  <a:pt x="0" y="118357"/>
                </a:moveTo>
                <a:cubicBezTo>
                  <a:pt x="477708" y="118756"/>
                  <a:pt x="398426" y="87469"/>
                  <a:pt x="527294" y="124034"/>
                </a:cubicBezTo>
                <a:cubicBezTo>
                  <a:pt x="656162" y="160599"/>
                  <a:pt x="689293" y="357716"/>
                  <a:pt x="773208" y="337750"/>
                </a:cubicBezTo>
                <a:cubicBezTo>
                  <a:pt x="857123" y="317784"/>
                  <a:pt x="945805" y="38910"/>
                  <a:pt x="1030784" y="4238"/>
                </a:cubicBezTo>
                <a:cubicBezTo>
                  <a:pt x="1115763" y="-30434"/>
                  <a:pt x="1199918" y="159078"/>
                  <a:pt x="1265508" y="158117"/>
                </a:cubicBezTo>
              </a:path>
            </a:pathLst>
          </a:custGeom>
          <a:noFill/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381A556E-34C3-4FF5-9237-09262B9613D3}"/>
              </a:ext>
            </a:extLst>
          </p:cNvPr>
          <p:cNvSpPr/>
          <p:nvPr/>
        </p:nvSpPr>
        <p:spPr>
          <a:xfrm>
            <a:off x="3224249" y="2823744"/>
            <a:ext cx="2628939" cy="445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Preliminary Action Pressure Wave</a:t>
            </a:r>
          </a:p>
        </p:txBody>
      </p:sp>
      <p:cxnSp>
        <p:nvCxnSpPr>
          <p:cNvPr id="47" name="رابط كسهم مستقيم 46">
            <a:extLst>
              <a:ext uri="{FF2B5EF4-FFF2-40B4-BE49-F238E27FC236}">
                <a16:creationId xmlns:a16="http://schemas.microsoft.com/office/drawing/2014/main" id="{08DDA6D8-6E76-4CDA-9350-1DB34E5D6C3C}"/>
              </a:ext>
            </a:extLst>
          </p:cNvPr>
          <p:cNvCxnSpPr/>
          <p:nvPr/>
        </p:nvCxnSpPr>
        <p:spPr>
          <a:xfrm>
            <a:off x="5812635" y="3161117"/>
            <a:ext cx="0" cy="3826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كسهم مستقيم 48">
            <a:extLst>
              <a:ext uri="{FF2B5EF4-FFF2-40B4-BE49-F238E27FC236}">
                <a16:creationId xmlns:a16="http://schemas.microsoft.com/office/drawing/2014/main" id="{D8F5FEEB-7FCB-44A5-AAE8-4A1E0D17D3DB}"/>
              </a:ext>
            </a:extLst>
          </p:cNvPr>
          <p:cNvCxnSpPr>
            <a:cxnSpLocks/>
          </p:cNvCxnSpPr>
          <p:nvPr/>
        </p:nvCxnSpPr>
        <p:spPr>
          <a:xfrm flipV="1">
            <a:off x="5890225" y="4666666"/>
            <a:ext cx="0" cy="44091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كسهم مستقيم 51">
            <a:extLst>
              <a:ext uri="{FF2B5EF4-FFF2-40B4-BE49-F238E27FC236}">
                <a16:creationId xmlns:a16="http://schemas.microsoft.com/office/drawing/2014/main" id="{603D6F93-8FB3-4CCC-85DF-390C3940CD20}"/>
              </a:ext>
            </a:extLst>
          </p:cNvPr>
          <p:cNvCxnSpPr>
            <a:cxnSpLocks/>
          </p:cNvCxnSpPr>
          <p:nvPr/>
        </p:nvCxnSpPr>
        <p:spPr>
          <a:xfrm flipV="1">
            <a:off x="5493667" y="5353240"/>
            <a:ext cx="0" cy="36420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0FC5DEB5-84C8-4092-B7DC-8654EE9E70E1}"/>
              </a:ext>
            </a:extLst>
          </p:cNvPr>
          <p:cNvSpPr/>
          <p:nvPr/>
        </p:nvSpPr>
        <p:spPr>
          <a:xfrm>
            <a:off x="4959210" y="5564777"/>
            <a:ext cx="1084537" cy="518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Trough</a:t>
            </a: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9D2AD762-0F84-40A0-A856-DCEA19B71979}"/>
              </a:ext>
            </a:extLst>
          </p:cNvPr>
          <p:cNvSpPr/>
          <p:nvPr/>
        </p:nvSpPr>
        <p:spPr>
          <a:xfrm>
            <a:off x="5441481" y="5095042"/>
            <a:ext cx="897488" cy="374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Crest</a:t>
            </a:r>
          </a:p>
        </p:txBody>
      </p:sp>
      <p:sp>
        <p:nvSpPr>
          <p:cNvPr id="29" name="Freeform 34">
            <a:extLst>
              <a:ext uri="{FF2B5EF4-FFF2-40B4-BE49-F238E27FC236}">
                <a16:creationId xmlns:a16="http://schemas.microsoft.com/office/drawing/2014/main" id="{3B70B1F6-4862-40B5-8347-1BDAD3BAF6F4}"/>
              </a:ext>
            </a:extLst>
          </p:cNvPr>
          <p:cNvSpPr>
            <a:spLocks/>
          </p:cNvSpPr>
          <p:nvPr/>
        </p:nvSpPr>
        <p:spPr bwMode="auto">
          <a:xfrm>
            <a:off x="3445014" y="3400831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658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autoRev="1" fill="hold" grpId="0" nodeType="after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4.375E-6 3.7037E-6 L -0.03659 -0.0025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12799 2.59259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0069 L 0.13216 0.00602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25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14765 -0.00393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-20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-0.07778 L -0.00026 -0.1423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24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00274 -0.1372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43" grpId="0"/>
      <p:bldP spid="43" grpId="1"/>
      <p:bldP spid="21" grpId="0" animBg="1"/>
      <p:bldP spid="21" grpId="1" animBg="1"/>
      <p:bldP spid="45" grpId="0" animBg="1"/>
      <p:bldP spid="45" grpId="1" animBg="1"/>
      <p:bldP spid="46" grpId="0"/>
      <p:bldP spid="46" grpId="1"/>
      <p:bldP spid="53" grpId="0"/>
      <p:bldP spid="54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306828" y="3004773"/>
            <a:ext cx="858237" cy="1580352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11137 w 858237"/>
              <a:gd name="connsiteY0" fmla="*/ 51937 h 1580352"/>
              <a:gd name="connsiteX1" fmla="*/ 468338 w 858237"/>
              <a:gd name="connsiteY1" fmla="*/ 352382 h 1580352"/>
              <a:gd name="connsiteX2" fmla="*/ 807972 w 858237"/>
              <a:gd name="connsiteY2" fmla="*/ 535262 h 1580352"/>
              <a:gd name="connsiteX3" fmla="*/ 821035 w 858237"/>
              <a:gd name="connsiteY3" fmla="*/ 1044714 h 1580352"/>
              <a:gd name="connsiteX4" fmla="*/ 468338 w 858237"/>
              <a:gd name="connsiteY4" fmla="*/ 1227594 h 1580352"/>
              <a:gd name="connsiteX5" fmla="*/ 167893 w 858237"/>
              <a:gd name="connsiteY5" fmla="*/ 1528040 h 1580352"/>
              <a:gd name="connsiteX6" fmla="*/ 11137 w 858237"/>
              <a:gd name="connsiteY6" fmla="*/ 51937 h 158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237" h="1580352">
                <a:moveTo>
                  <a:pt x="11137" y="51937"/>
                </a:moveTo>
                <a:cubicBezTo>
                  <a:pt x="61211" y="-144006"/>
                  <a:pt x="335532" y="271828"/>
                  <a:pt x="468338" y="352382"/>
                </a:cubicBezTo>
                <a:cubicBezTo>
                  <a:pt x="601144" y="432936"/>
                  <a:pt x="749189" y="419873"/>
                  <a:pt x="807972" y="535262"/>
                </a:cubicBezTo>
                <a:cubicBezTo>
                  <a:pt x="866755" y="650651"/>
                  <a:pt x="877641" y="929325"/>
                  <a:pt x="821035" y="1044714"/>
                </a:cubicBezTo>
                <a:cubicBezTo>
                  <a:pt x="764429" y="1160103"/>
                  <a:pt x="572841" y="1142685"/>
                  <a:pt x="468338" y="1227594"/>
                </a:cubicBezTo>
                <a:cubicBezTo>
                  <a:pt x="363835" y="1312503"/>
                  <a:pt x="244093" y="1723983"/>
                  <a:pt x="167893" y="1528040"/>
                </a:cubicBezTo>
                <a:cubicBezTo>
                  <a:pt x="91693" y="1332097"/>
                  <a:pt x="-38937" y="247880"/>
                  <a:pt x="11137" y="51937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1" y="390844"/>
              <a:ext cx="1331904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DC4FA43-FE84-45BA-97D4-A7BAD1278E0E}"/>
              </a:ext>
            </a:extLst>
          </p:cNvPr>
          <p:cNvSpPr/>
          <p:nvPr/>
        </p:nvSpPr>
        <p:spPr>
          <a:xfrm>
            <a:off x="5513593" y="4613227"/>
            <a:ext cx="1844503" cy="462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Resting Pressure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F86AFD37-8485-4916-BE7D-6D78261E95F7}"/>
              </a:ext>
            </a:extLst>
          </p:cNvPr>
          <p:cNvSpPr/>
          <p:nvPr/>
        </p:nvSpPr>
        <p:spPr>
          <a:xfrm>
            <a:off x="4401845" y="2470358"/>
            <a:ext cx="2847703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Ca</a:t>
            </a:r>
            <a:r>
              <a:rPr lang="en-US" baseline="30000" dirty="0"/>
              <a:t>++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2" name="Freeform 34">
            <a:extLst>
              <a:ext uri="{FF2B5EF4-FFF2-40B4-BE49-F238E27FC236}">
                <a16:creationId xmlns:a16="http://schemas.microsoft.com/office/drawing/2014/main" id="{2555DCB8-9A6E-4D28-AAA7-370A4F2302BC}"/>
              </a:ext>
            </a:extLst>
          </p:cNvPr>
          <p:cNvSpPr>
            <a:spLocks/>
          </p:cNvSpPr>
          <p:nvPr/>
        </p:nvSpPr>
        <p:spPr bwMode="auto">
          <a:xfrm>
            <a:off x="3640962" y="3374705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15" name="سهم: مسنن إلى اليمين 14">
            <a:extLst>
              <a:ext uri="{FF2B5EF4-FFF2-40B4-BE49-F238E27FC236}">
                <a16:creationId xmlns:a16="http://schemas.microsoft.com/office/drawing/2014/main" id="{F87912DF-2A77-4147-B475-4CE00F6B1BF5}"/>
              </a:ext>
            </a:extLst>
          </p:cNvPr>
          <p:cNvSpPr/>
          <p:nvPr/>
        </p:nvSpPr>
        <p:spPr>
          <a:xfrm>
            <a:off x="6400457" y="3477779"/>
            <a:ext cx="576229" cy="573284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2744BC9A-E8A2-4841-AD16-FBAE3E7BD1D3}"/>
              </a:ext>
            </a:extLst>
          </p:cNvPr>
          <p:cNvSpPr/>
          <p:nvPr/>
        </p:nvSpPr>
        <p:spPr>
          <a:xfrm>
            <a:off x="5259719" y="2768601"/>
            <a:ext cx="2628939" cy="445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Standard Action Pressure Wave</a:t>
            </a:r>
          </a:p>
        </p:txBody>
      </p:sp>
      <p:sp>
        <p:nvSpPr>
          <p:cNvPr id="26" name="شكل حر 812">
            <a:extLst>
              <a:ext uri="{FF2B5EF4-FFF2-40B4-BE49-F238E27FC236}">
                <a16:creationId xmlns:a16="http://schemas.microsoft.com/office/drawing/2014/main" id="{AAD9204D-25E5-4D78-9706-224F79DA6BCD}"/>
              </a:ext>
            </a:extLst>
          </p:cNvPr>
          <p:cNvSpPr/>
          <p:nvPr/>
        </p:nvSpPr>
        <p:spPr>
          <a:xfrm rot="10800000">
            <a:off x="3775166" y="4317784"/>
            <a:ext cx="3741561" cy="497588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  <a:gd name="connsiteX0" fmla="*/ 0 w 1306781"/>
              <a:gd name="connsiteY0" fmla="*/ 118357 h 339166"/>
              <a:gd name="connsiteX1" fmla="*/ 527294 w 1306781"/>
              <a:gd name="connsiteY1" fmla="*/ 124034 h 339166"/>
              <a:gd name="connsiteX2" fmla="*/ 773208 w 1306781"/>
              <a:gd name="connsiteY2" fmla="*/ 337750 h 339166"/>
              <a:gd name="connsiteX3" fmla="*/ 1030784 w 1306781"/>
              <a:gd name="connsiteY3" fmla="*/ 4238 h 339166"/>
              <a:gd name="connsiteX4" fmla="*/ 1265508 w 1306781"/>
              <a:gd name="connsiteY4" fmla="*/ 158117 h 339166"/>
              <a:gd name="connsiteX5" fmla="*/ 1306781 w 1306781"/>
              <a:gd name="connsiteY5" fmla="*/ 174791 h 339166"/>
              <a:gd name="connsiteX0" fmla="*/ 0 w 3452057"/>
              <a:gd name="connsiteY0" fmla="*/ 118357 h 339166"/>
              <a:gd name="connsiteX1" fmla="*/ 527294 w 3452057"/>
              <a:gd name="connsiteY1" fmla="*/ 124034 h 339166"/>
              <a:gd name="connsiteX2" fmla="*/ 773208 w 3452057"/>
              <a:gd name="connsiteY2" fmla="*/ 337750 h 339166"/>
              <a:gd name="connsiteX3" fmla="*/ 1030784 w 3452057"/>
              <a:gd name="connsiteY3" fmla="*/ 4238 h 339166"/>
              <a:gd name="connsiteX4" fmla="*/ 1265508 w 3452057"/>
              <a:gd name="connsiteY4" fmla="*/ 158117 h 339166"/>
              <a:gd name="connsiteX5" fmla="*/ 3452057 w 3452057"/>
              <a:gd name="connsiteY5" fmla="*/ 165887 h 3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2057" h="339166">
                <a:moveTo>
                  <a:pt x="0" y="118357"/>
                </a:moveTo>
                <a:cubicBezTo>
                  <a:pt x="477708" y="118756"/>
                  <a:pt x="398426" y="87469"/>
                  <a:pt x="527294" y="124034"/>
                </a:cubicBezTo>
                <a:cubicBezTo>
                  <a:pt x="656162" y="160599"/>
                  <a:pt x="689293" y="357716"/>
                  <a:pt x="773208" y="337750"/>
                </a:cubicBezTo>
                <a:cubicBezTo>
                  <a:pt x="857123" y="317784"/>
                  <a:pt x="945805" y="38910"/>
                  <a:pt x="1030784" y="4238"/>
                </a:cubicBezTo>
                <a:cubicBezTo>
                  <a:pt x="1115763" y="-30434"/>
                  <a:pt x="1199918" y="159078"/>
                  <a:pt x="1265508" y="158117"/>
                </a:cubicBezTo>
                <a:cubicBezTo>
                  <a:pt x="1311507" y="186542"/>
                  <a:pt x="3443459" y="162413"/>
                  <a:pt x="3452057" y="165887"/>
                </a:cubicBezTo>
              </a:path>
            </a:pathLst>
          </a:custGeom>
          <a:noFill/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8BD55158-AF21-4A72-9276-E8C3F1F816CC}"/>
              </a:ext>
            </a:extLst>
          </p:cNvPr>
          <p:cNvSpPr/>
          <p:nvPr/>
        </p:nvSpPr>
        <p:spPr>
          <a:xfrm>
            <a:off x="8223973" y="4922768"/>
            <a:ext cx="897488" cy="374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Crest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A1C0AB8E-3DCF-41C6-8236-34CE87DEC2AE}"/>
              </a:ext>
            </a:extLst>
          </p:cNvPr>
          <p:cNvSpPr/>
          <p:nvPr/>
        </p:nvSpPr>
        <p:spPr>
          <a:xfrm>
            <a:off x="7783447" y="5250589"/>
            <a:ext cx="1084537" cy="518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Trough</a:t>
            </a:r>
          </a:p>
        </p:txBody>
      </p: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643C76FD-3C57-41E8-AFA8-95DCEDF43841}"/>
              </a:ext>
            </a:extLst>
          </p:cNvPr>
          <p:cNvCxnSpPr>
            <a:cxnSpLocks/>
          </p:cNvCxnSpPr>
          <p:nvPr/>
        </p:nvCxnSpPr>
        <p:spPr>
          <a:xfrm flipV="1">
            <a:off x="8654878" y="4584689"/>
            <a:ext cx="0" cy="36420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id="{CA7133E5-2040-4094-AC7D-D84F928004C2}"/>
              </a:ext>
            </a:extLst>
          </p:cNvPr>
          <p:cNvCxnSpPr>
            <a:cxnSpLocks/>
          </p:cNvCxnSpPr>
          <p:nvPr/>
        </p:nvCxnSpPr>
        <p:spPr>
          <a:xfrm flipV="1">
            <a:off x="8320700" y="4948894"/>
            <a:ext cx="0" cy="36420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2251A463-A65B-44CC-A750-536C31C53B6F}"/>
              </a:ext>
            </a:extLst>
          </p:cNvPr>
          <p:cNvCxnSpPr/>
          <p:nvPr/>
        </p:nvCxnSpPr>
        <p:spPr>
          <a:xfrm>
            <a:off x="8595213" y="3118807"/>
            <a:ext cx="0" cy="41707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62B4896A-26B7-40D8-B2A5-097AA849AC23}"/>
              </a:ext>
            </a:extLst>
          </p:cNvPr>
          <p:cNvSpPr/>
          <p:nvPr/>
        </p:nvSpPr>
        <p:spPr>
          <a:xfrm>
            <a:off x="9325705" y="3509185"/>
            <a:ext cx="2081129" cy="445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Postsynaptic Dendrite</a:t>
            </a:r>
          </a:p>
        </p:txBody>
      </p:sp>
    </p:spTree>
    <p:extLst>
      <p:ext uri="{BB962C8B-B14F-4D97-AF65-F5344CB8AC3E}">
        <p14:creationId xmlns:p14="http://schemas.microsoft.com/office/powerpoint/2010/main" val="111921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1625 0.0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6185 0.00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15886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 animBg="1"/>
      <p:bldP spid="25" grpId="0"/>
      <p:bldP spid="26" grpId="0" animBg="1"/>
      <p:bldP spid="27" grpId="0"/>
      <p:bldP spid="28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437165" y="3052612"/>
            <a:ext cx="727901" cy="152928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49980 h 1606146"/>
              <a:gd name="connsiteX1" fmla="*/ 530968 w 920867"/>
              <a:gd name="connsiteY1" fmla="*/ 376550 h 1606146"/>
              <a:gd name="connsiteX2" fmla="*/ 870602 w 920867"/>
              <a:gd name="connsiteY2" fmla="*/ 559430 h 1606146"/>
              <a:gd name="connsiteX3" fmla="*/ 883665 w 920867"/>
              <a:gd name="connsiteY3" fmla="*/ 1068882 h 1606146"/>
              <a:gd name="connsiteX4" fmla="*/ 530968 w 920867"/>
              <a:gd name="connsiteY4" fmla="*/ 1251762 h 1606146"/>
              <a:gd name="connsiteX5" fmla="*/ 230523 w 920867"/>
              <a:gd name="connsiteY5" fmla="*/ 1552208 h 1606146"/>
              <a:gd name="connsiteX6" fmla="*/ 8453 w 920867"/>
              <a:gd name="connsiteY6" fmla="*/ 49980 h 1606146"/>
              <a:gd name="connsiteX0" fmla="*/ 9886 w 883111"/>
              <a:gd name="connsiteY0" fmla="*/ 47305 h 1645114"/>
              <a:gd name="connsiteX1" fmla="*/ 493212 w 883111"/>
              <a:gd name="connsiteY1" fmla="*/ 413064 h 1645114"/>
              <a:gd name="connsiteX2" fmla="*/ 832846 w 883111"/>
              <a:gd name="connsiteY2" fmla="*/ 595944 h 1645114"/>
              <a:gd name="connsiteX3" fmla="*/ 845909 w 883111"/>
              <a:gd name="connsiteY3" fmla="*/ 1105396 h 1645114"/>
              <a:gd name="connsiteX4" fmla="*/ 493212 w 883111"/>
              <a:gd name="connsiteY4" fmla="*/ 1288276 h 1645114"/>
              <a:gd name="connsiteX5" fmla="*/ 192767 w 883111"/>
              <a:gd name="connsiteY5" fmla="*/ 1588722 h 1645114"/>
              <a:gd name="connsiteX6" fmla="*/ 9886 w 883111"/>
              <a:gd name="connsiteY6" fmla="*/ 47305 h 1645114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32362 w 735770"/>
              <a:gd name="connsiteY0" fmla="*/ 57572 h 1516643"/>
              <a:gd name="connsiteX1" fmla="*/ 345871 w 735770"/>
              <a:gd name="connsiteY1" fmla="*/ 292703 h 1516643"/>
              <a:gd name="connsiteX2" fmla="*/ 685505 w 735770"/>
              <a:gd name="connsiteY2" fmla="*/ 475583 h 1516643"/>
              <a:gd name="connsiteX3" fmla="*/ 698568 w 735770"/>
              <a:gd name="connsiteY3" fmla="*/ 985035 h 1516643"/>
              <a:gd name="connsiteX4" fmla="*/ 345871 w 735770"/>
              <a:gd name="connsiteY4" fmla="*/ 1167915 h 1516643"/>
              <a:gd name="connsiteX5" fmla="*/ 45426 w 735770"/>
              <a:gd name="connsiteY5" fmla="*/ 1468361 h 1516643"/>
              <a:gd name="connsiteX6" fmla="*/ 32362 w 735770"/>
              <a:gd name="connsiteY6" fmla="*/ 57572 h 1516643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37556 w 727901"/>
              <a:gd name="connsiteY0" fmla="*/ 56350 h 1529286"/>
              <a:gd name="connsiteX1" fmla="*/ 338002 w 727901"/>
              <a:gd name="connsiteY1" fmla="*/ 304544 h 1529286"/>
              <a:gd name="connsiteX2" fmla="*/ 677636 w 727901"/>
              <a:gd name="connsiteY2" fmla="*/ 487424 h 1529286"/>
              <a:gd name="connsiteX3" fmla="*/ 690699 w 727901"/>
              <a:gd name="connsiteY3" fmla="*/ 996876 h 1529286"/>
              <a:gd name="connsiteX4" fmla="*/ 338002 w 727901"/>
              <a:gd name="connsiteY4" fmla="*/ 1179756 h 1529286"/>
              <a:gd name="connsiteX5" fmla="*/ 37557 w 727901"/>
              <a:gd name="connsiteY5" fmla="*/ 1480202 h 1529286"/>
              <a:gd name="connsiteX6" fmla="*/ 37556 w 727901"/>
              <a:gd name="connsiteY6" fmla="*/ 56350 h 15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01" h="1529286">
                <a:moveTo>
                  <a:pt x="37556" y="56350"/>
                </a:moveTo>
                <a:cubicBezTo>
                  <a:pt x="87630" y="-139593"/>
                  <a:pt x="231322" y="232698"/>
                  <a:pt x="338002" y="304544"/>
                </a:cubicBezTo>
                <a:cubicBezTo>
                  <a:pt x="444682" y="376390"/>
                  <a:pt x="618853" y="372035"/>
                  <a:pt x="677636" y="487424"/>
                </a:cubicBezTo>
                <a:cubicBezTo>
                  <a:pt x="736419" y="602813"/>
                  <a:pt x="747305" y="881487"/>
                  <a:pt x="690699" y="996876"/>
                </a:cubicBezTo>
                <a:cubicBezTo>
                  <a:pt x="634093" y="1112265"/>
                  <a:pt x="442505" y="1094847"/>
                  <a:pt x="338002" y="1179756"/>
                </a:cubicBezTo>
                <a:cubicBezTo>
                  <a:pt x="233499" y="1264665"/>
                  <a:pt x="87631" y="1667436"/>
                  <a:pt x="37557" y="1480202"/>
                </a:cubicBezTo>
                <a:cubicBezTo>
                  <a:pt x="-12517" y="1292968"/>
                  <a:pt x="-12518" y="252293"/>
                  <a:pt x="37556" y="5635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7124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F86AFD37-8485-4916-BE7D-6D78261E95F7}"/>
              </a:ext>
            </a:extLst>
          </p:cNvPr>
          <p:cNvSpPr/>
          <p:nvPr/>
        </p:nvSpPr>
        <p:spPr>
          <a:xfrm>
            <a:off x="4401845" y="2470358"/>
            <a:ext cx="2847703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Ca</a:t>
            </a:r>
            <a:r>
              <a:rPr lang="en-US" baseline="30000" dirty="0"/>
              <a:t>++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B8E61C4A-A97F-4CCB-9510-F34AA9FF3164}"/>
              </a:ext>
            </a:extLst>
          </p:cNvPr>
          <p:cNvSpPr/>
          <p:nvPr/>
        </p:nvSpPr>
        <p:spPr>
          <a:xfrm>
            <a:off x="2082887" y="2352608"/>
            <a:ext cx="222069" cy="2093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2" name="سهم: مسنن إلى اليمين 21">
            <a:extLst>
              <a:ext uri="{FF2B5EF4-FFF2-40B4-BE49-F238E27FC236}">
                <a16:creationId xmlns:a16="http://schemas.microsoft.com/office/drawing/2014/main" id="{FC059B12-10EB-42EB-8482-C00D34C2C478}"/>
              </a:ext>
            </a:extLst>
          </p:cNvPr>
          <p:cNvSpPr/>
          <p:nvPr/>
        </p:nvSpPr>
        <p:spPr>
          <a:xfrm rot="5400000">
            <a:off x="6086678" y="3071346"/>
            <a:ext cx="271887" cy="381812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3D8425A1-725F-4587-8067-455FBF920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412" y="2768533"/>
            <a:ext cx="1694541" cy="32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Node of Ranvier</a:t>
            </a:r>
          </a:p>
        </p:txBody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DDBF114D-A969-48F6-9ACD-C664271C4FD7}"/>
              </a:ext>
            </a:extLst>
          </p:cNvPr>
          <p:cNvSpPr>
            <a:spLocks/>
          </p:cNvSpPr>
          <p:nvPr/>
        </p:nvSpPr>
        <p:spPr bwMode="auto">
          <a:xfrm>
            <a:off x="3445014" y="3400831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5" name="سهم: مسنن إلى اليمين 24">
            <a:extLst>
              <a:ext uri="{FF2B5EF4-FFF2-40B4-BE49-F238E27FC236}">
                <a16:creationId xmlns:a16="http://schemas.microsoft.com/office/drawing/2014/main" id="{527516D5-6923-4365-BDC8-DFE4131A417A}"/>
              </a:ext>
            </a:extLst>
          </p:cNvPr>
          <p:cNvSpPr/>
          <p:nvPr/>
        </p:nvSpPr>
        <p:spPr>
          <a:xfrm>
            <a:off x="3970766" y="3343370"/>
            <a:ext cx="610234" cy="902793"/>
          </a:xfrm>
          <a:prstGeom prst="notched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6" name="سهم: مسنن إلى اليمين 25">
            <a:extLst>
              <a:ext uri="{FF2B5EF4-FFF2-40B4-BE49-F238E27FC236}">
                <a16:creationId xmlns:a16="http://schemas.microsoft.com/office/drawing/2014/main" id="{1D3B9A78-955E-427F-847A-B9F71DA4BBC3}"/>
              </a:ext>
            </a:extLst>
          </p:cNvPr>
          <p:cNvSpPr/>
          <p:nvPr/>
        </p:nvSpPr>
        <p:spPr>
          <a:xfrm>
            <a:off x="5943260" y="3477779"/>
            <a:ext cx="576229" cy="573284"/>
          </a:xfrm>
          <a:prstGeom prst="notched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27" name="٨.">
            <a:hlinkClick r:id="" action="ppaction://media"/>
            <a:extLst>
              <a:ext uri="{FF2B5EF4-FFF2-40B4-BE49-F238E27FC236}">
                <a16:creationId xmlns:a16="http://schemas.microsoft.com/office/drawing/2014/main" id="{C28F5091-19B8-497C-955C-8B64D728E5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0857" y="515443"/>
            <a:ext cx="609600" cy="609600"/>
          </a:xfrm>
          <a:prstGeom prst="rect">
            <a:avLst/>
          </a:prstGeom>
        </p:spPr>
      </p:pic>
      <p:pic>
        <p:nvPicPr>
          <p:cNvPr id="28" name="٨..">
            <a:hlinkClick r:id="" action="ppaction://media"/>
            <a:extLst>
              <a:ext uri="{FF2B5EF4-FFF2-40B4-BE49-F238E27FC236}">
                <a16:creationId xmlns:a16="http://schemas.microsoft.com/office/drawing/2014/main" id="{C2F0177A-BF8C-4615-B47B-822F252534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0857" y="1125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0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3932 0.1923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03659 -0.0025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3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13659 0.0011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3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18854 -2.59259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81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468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218</Words>
  <Application>Microsoft Office PowerPoint</Application>
  <PresentationFormat>شاشة عريضة</PresentationFormat>
  <Paragraphs>44</Paragraphs>
  <Slides>11</Slides>
  <Notes>0</Notes>
  <HiddenSlides>0</HiddenSlides>
  <MMClips>9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نسق Office</vt:lpstr>
      <vt:lpstr>النَّقلُ العصبيُّ (1) موجاتُ الضَّغطِ العاملةُ "المفهومُ الحديثُ" Neural Conduction (1) Action Pressure Waves “Innovated Conception”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في السِّياق ذاتِه، أنصح بقراءة المقالات التَّاليَّة:</vt:lpstr>
      <vt:lpstr>شكراً لكم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النَّقلُ العصبيُّ في الأليافِ العصبيَّةِ موجاتُ الضَّغطِ العاملة "المفهومُ الحديثُ" Neural Conduction in Neural Fibers Action Pressures Waves “Innovated Conception”</dc:title>
  <dc:creator>Dr. Ammar  Yaseen Mansour</dc:creator>
  <cp:lastModifiedBy>DR.Ahmed Saker 2O14</cp:lastModifiedBy>
  <cp:revision>60</cp:revision>
  <dcterms:created xsi:type="dcterms:W3CDTF">2019-10-05T07:01:52Z</dcterms:created>
  <dcterms:modified xsi:type="dcterms:W3CDTF">2019-10-07T10:36:06Z</dcterms:modified>
</cp:coreProperties>
</file>