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p:sldMasterIdLst>
    <p:sldMasterId id="2147483678" r:id="rId1"/>
  </p:sldMasterIdLst>
  <p:sldIdLst>
    <p:sldId id="256" r:id="rId2"/>
    <p:sldId id="339" r:id="rId3"/>
    <p:sldId id="343" r:id="rId4"/>
    <p:sldId id="316" r:id="rId5"/>
    <p:sldId id="319" r:id="rId6"/>
    <p:sldId id="321" r:id="rId7"/>
    <p:sldId id="320" r:id="rId8"/>
    <p:sldId id="322" r:id="rId9"/>
    <p:sldId id="323" r:id="rId10"/>
    <p:sldId id="325" r:id="rId11"/>
    <p:sldId id="326" r:id="rId12"/>
    <p:sldId id="328" r:id="rId13"/>
    <p:sldId id="329" r:id="rId14"/>
    <p:sldId id="330" r:id="rId15"/>
    <p:sldId id="333" r:id="rId16"/>
    <p:sldId id="334" r:id="rId17"/>
    <p:sldId id="335" r:id="rId18"/>
    <p:sldId id="336" r:id="rId19"/>
    <p:sldId id="338" r:id="rId20"/>
    <p:sldId id="342" r:id="rId21"/>
    <p:sldId id="340" r:id="rId22"/>
    <p:sldId id="341" r:id="rId23"/>
    <p:sldId id="362" r:id="rId24"/>
    <p:sldId id="365" r:id="rId25"/>
    <p:sldId id="364" r:id="rId26"/>
    <p:sldId id="363" r:id="rId27"/>
    <p:sldId id="368" r:id="rId28"/>
    <p:sldId id="375" r:id="rId29"/>
    <p:sldId id="376" r:id="rId30"/>
    <p:sldId id="377" r:id="rId31"/>
    <p:sldId id="378" r:id="rId32"/>
    <p:sldId id="369" r:id="rId33"/>
    <p:sldId id="374" r:id="rId34"/>
    <p:sldId id="344" r:id="rId35"/>
    <p:sldId id="345" r:id="rId36"/>
    <p:sldId id="346" r:id="rId37"/>
    <p:sldId id="347" r:id="rId38"/>
    <p:sldId id="348" r:id="rId39"/>
    <p:sldId id="349" r:id="rId40"/>
    <p:sldId id="350" r:id="rId41"/>
    <p:sldId id="351" r:id="rId42"/>
    <p:sldId id="352" r:id="rId43"/>
    <p:sldId id="353" r:id="rId44"/>
    <p:sldId id="354" r:id="rId45"/>
    <p:sldId id="355" r:id="rId46"/>
    <p:sldId id="356" r:id="rId47"/>
    <p:sldId id="357" r:id="rId48"/>
    <p:sldId id="358" r:id="rId49"/>
    <p:sldId id="359" r:id="rId50"/>
    <p:sldId id="360" r:id="rId51"/>
    <p:sldId id="370" r:id="rId52"/>
    <p:sldId id="361" r:id="rId53"/>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F3E0"/>
    <a:srgbClr val="E5E3DB"/>
    <a:srgbClr val="FF0909"/>
    <a:srgbClr val="EDF2DD"/>
    <a:srgbClr val="FBFCF7"/>
    <a:srgbClr val="F4F7EA"/>
    <a:srgbClr val="ECF1DC"/>
    <a:srgbClr val="F5F7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5000" autoAdjust="0"/>
    <p:restoredTop sz="94660"/>
  </p:normalViewPr>
  <p:slideViewPr>
    <p:cSldViewPr snapToGrid="0">
      <p:cViewPr varScale="1">
        <p:scale>
          <a:sx n="73" d="100"/>
          <a:sy n="73" d="100"/>
        </p:scale>
        <p:origin x="618"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شريحة عنوان">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ar-SA"/>
              <a:t>انقر لتحرير نمط عنوان الشكل الرئيسي</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ar-SA"/>
              <a:t>انقر لتحرير نمط العنوان الفرعي للشكل الرئيسي</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14093351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العنوان والتسمية ال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حرر أنماط نص الشكل الرئيسي</a:t>
            </a:r>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40361822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اقتباس مع تسمية 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ar-SA"/>
              <a:t>انقر لتحرير نمط عنوان الشكل الرئيسي</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ar-SA"/>
              <a:t>حرر أنماط نص الشكل الرئيسي</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حرر أنماط نص الشكل الرئيسي</a:t>
            </a:r>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06A3E5D-52EE-44B7-9F5F-6E1C063999DE}" type="slidenum">
              <a:rPr lang="ar-SY" smtClean="0"/>
              <a:t>‹#›</a:t>
            </a:fld>
            <a:endParaRPr lang="ar-SY"/>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5745051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بطاقة اسم">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ar-SA"/>
              <a:t>انقر لتحرير نمط عنوان الشكل الرئيسي</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30/03/1440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31696821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بطاقة اسم ذات اقتباس">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ar-SA"/>
              <a:t>انقر لتحرير نمط عنوان الشكل الرئيسي</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ar-SA"/>
              <a:t>حرر أنماط نص الشكل الرئيسي</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30/03/1440</a:t>
            </a:fld>
            <a:endParaRPr lang="ar-SY"/>
          </a:p>
        </p:txBody>
      </p:sp>
      <p:sp>
        <p:nvSpPr>
          <p:cNvPr id="6" name="Footer Placeholder 5"/>
          <p:cNvSpPr>
            <a:spLocks noGrp="1"/>
          </p:cNvSpPr>
          <p:nvPr>
            <p:ph type="ftr" sz="quarter" idx="11"/>
          </p:nvPr>
        </p:nvSpPr>
        <p:spPr/>
        <p:txBody>
          <a:bodyPr/>
          <a:lstStyle/>
          <a:p>
            <a:endParaRPr lang="ar-SY"/>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14006761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صواب أو خطأ">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ar-SA"/>
              <a:t>انقر لتحرير نمط عنوان الشكل الرئيسي</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ar-SA"/>
              <a:t>حرر أنماط نص الشكل الرئيسي</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30/03/1440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36267211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a:t>انقر لتحرير نمط عنوان الشكل الرئيسي</a:t>
            </a:r>
            <a:endParaRPr lang="en-US" dirty="0"/>
          </a:p>
        </p:txBody>
      </p:sp>
      <p:sp>
        <p:nvSpPr>
          <p:cNvPr id="3" name="Vertical Text Placeholder 2"/>
          <p:cNvSpPr>
            <a:spLocks noGrp="1"/>
          </p:cNvSpPr>
          <p:nvPr>
            <p:ph type="body" orient="vert" idx="1"/>
          </p:nvPr>
        </p:nvSpPr>
        <p:spPr/>
        <p:txBody>
          <a:bodyPr vert="eaVert" anchor="t"/>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7727516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ar-SA"/>
              <a:t>انقر لتحرير نمط عنوان الشكل الرئيسي</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0219062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ar-SA"/>
              <a:t>انقر لتحرير نمط عنوان الشكل الرئيسي</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638611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عنوان المقطع">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حرر أنماط نص الشكل الرئيسي</a:t>
            </a:r>
          </a:p>
        </p:txBody>
      </p:sp>
      <p:sp>
        <p:nvSpPr>
          <p:cNvPr id="4" name="Date Placeholder 3"/>
          <p:cNvSpPr>
            <a:spLocks noGrp="1"/>
          </p:cNvSpPr>
          <p:nvPr>
            <p:ph type="dt" sz="half" idx="10"/>
          </p:nvPr>
        </p:nvSpPr>
        <p:spPr/>
        <p:txBody>
          <a:bodyPr/>
          <a:lstStyle/>
          <a:p>
            <a:fld id="{B522998B-4182-4F49-8D7F-0D8E1C99DCF9}" type="datetimeFigureOut">
              <a:rPr lang="ar-SY" smtClean="0"/>
              <a:t>30/03/1440</a:t>
            </a:fld>
            <a:endParaRPr lang="ar-SY"/>
          </a:p>
        </p:txBody>
      </p:sp>
      <p:sp>
        <p:nvSpPr>
          <p:cNvPr id="5" name="Footer Placeholder 4"/>
          <p:cNvSpPr>
            <a:spLocks noGrp="1"/>
          </p:cNvSpPr>
          <p:nvPr>
            <p:ph type="ftr" sz="quarter" idx="11"/>
          </p:nvPr>
        </p:nvSpPr>
        <p:spPr/>
        <p:txBody>
          <a:bodyPr/>
          <a:lstStyle/>
          <a:p>
            <a:endParaRPr lang="ar-SY"/>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7900931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محتويان">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ar-SA"/>
              <a:t>انقر لتحرير نمط عنوان الشكل الرئيسي</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5" name="Date Placeholder 4"/>
          <p:cNvSpPr>
            <a:spLocks noGrp="1"/>
          </p:cNvSpPr>
          <p:nvPr>
            <p:ph type="dt" sz="half" idx="10"/>
          </p:nvPr>
        </p:nvSpPr>
        <p:spPr/>
        <p:txBody>
          <a:bodyPr/>
          <a:lstStyle/>
          <a:p>
            <a:fld id="{B522998B-4182-4F49-8D7F-0D8E1C99DCF9}" type="datetimeFigureOut">
              <a:rPr lang="ar-SY" smtClean="0"/>
              <a:t>30/03/1440</a:t>
            </a:fld>
            <a:endParaRPr lang="ar-SY"/>
          </a:p>
        </p:txBody>
      </p:sp>
      <p:sp>
        <p:nvSpPr>
          <p:cNvPr id="6" name="Footer Placeholder 5"/>
          <p:cNvSpPr>
            <a:spLocks noGrp="1"/>
          </p:cNvSpPr>
          <p:nvPr>
            <p:ph type="ftr" sz="quarter" idx="11"/>
          </p:nvPr>
        </p:nvSpPr>
        <p:spPr/>
        <p:txBody>
          <a:bodyPr/>
          <a:lstStyle/>
          <a:p>
            <a:endParaRPr lang="ar-SY"/>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5664786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مقارنة">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حرر أنماط نص الشكل الرئيسي</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حرر أنماط نص الشكل الرئيسي</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7" name="Date Placeholder 6"/>
          <p:cNvSpPr>
            <a:spLocks noGrp="1"/>
          </p:cNvSpPr>
          <p:nvPr>
            <p:ph type="dt" sz="half" idx="10"/>
          </p:nvPr>
        </p:nvSpPr>
        <p:spPr/>
        <p:txBody>
          <a:bodyPr/>
          <a:lstStyle/>
          <a:p>
            <a:fld id="{B522998B-4182-4F49-8D7F-0D8E1C99DCF9}" type="datetimeFigureOut">
              <a:rPr lang="ar-SY" smtClean="0"/>
              <a:t>30/03/1440</a:t>
            </a:fld>
            <a:endParaRPr lang="ar-SY"/>
          </a:p>
        </p:txBody>
      </p:sp>
      <p:sp>
        <p:nvSpPr>
          <p:cNvPr id="8" name="Footer Placeholder 7"/>
          <p:cNvSpPr>
            <a:spLocks noGrp="1"/>
          </p:cNvSpPr>
          <p:nvPr>
            <p:ph type="ftr" sz="quarter" idx="11"/>
          </p:nvPr>
        </p:nvSpPr>
        <p:spPr/>
        <p:txBody>
          <a:bodyPr/>
          <a:lstStyle/>
          <a:p>
            <a:endParaRPr lang="ar-SY"/>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4171150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a:t>انقر لتحرير نمط عنوان الشكل الرئيسي</a:t>
            </a:r>
            <a:endParaRPr lang="en-US" dirty="0"/>
          </a:p>
        </p:txBody>
      </p:sp>
      <p:sp>
        <p:nvSpPr>
          <p:cNvPr id="3" name="Date Placeholder 2"/>
          <p:cNvSpPr>
            <a:spLocks noGrp="1"/>
          </p:cNvSpPr>
          <p:nvPr>
            <p:ph type="dt" sz="half" idx="10"/>
          </p:nvPr>
        </p:nvSpPr>
        <p:spPr/>
        <p:txBody>
          <a:bodyPr/>
          <a:lstStyle/>
          <a:p>
            <a:fld id="{B522998B-4182-4F49-8D7F-0D8E1C99DCF9}" type="datetimeFigureOut">
              <a:rPr lang="ar-SY" smtClean="0"/>
              <a:t>30/03/1440</a:t>
            </a:fld>
            <a:endParaRPr lang="ar-SY"/>
          </a:p>
        </p:txBody>
      </p:sp>
      <p:sp>
        <p:nvSpPr>
          <p:cNvPr id="4" name="Footer Placeholder 3"/>
          <p:cNvSpPr>
            <a:spLocks noGrp="1"/>
          </p:cNvSpPr>
          <p:nvPr>
            <p:ph type="ftr" sz="quarter" idx="11"/>
          </p:nvPr>
        </p:nvSpPr>
        <p:spPr/>
        <p:txBody>
          <a:bodyPr/>
          <a:lstStyle/>
          <a:p>
            <a:endParaRPr lang="ar-SY"/>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9054170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22998B-4182-4F49-8D7F-0D8E1C99DCF9}" type="datetimeFigureOut">
              <a:rPr lang="ar-SY" smtClean="0"/>
              <a:t>30/03/1440</a:t>
            </a:fld>
            <a:endParaRPr lang="ar-SY"/>
          </a:p>
        </p:txBody>
      </p:sp>
      <p:sp>
        <p:nvSpPr>
          <p:cNvPr id="3" name="Footer Placeholder 2"/>
          <p:cNvSpPr>
            <a:spLocks noGrp="1"/>
          </p:cNvSpPr>
          <p:nvPr>
            <p:ph type="ftr" sz="quarter" idx="11"/>
          </p:nvPr>
        </p:nvSpPr>
        <p:spPr/>
        <p:txBody>
          <a:bodyPr/>
          <a:lstStyle/>
          <a:p>
            <a:endParaRPr lang="ar-SY"/>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1866963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محتوى مع تسمية 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ar-SA"/>
              <a:t>انقر لتحرير نمط عنوان الشكل الرئيسي</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30/03/1440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2478074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صورة مع تسمية 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ar-SA"/>
              <a:t>انقر لتحرير نمط عنوان الشكل الرئيسي</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ar-SA"/>
              <a:t>انقر فوق الأيقونة لإضافة صورة</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30/03/1440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1056153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B522998B-4182-4F49-8D7F-0D8E1C99DCF9}" type="datetimeFigureOut">
              <a:rPr lang="ar-SY" smtClean="0"/>
              <a:t>30/03/1440</a:t>
            </a:fld>
            <a:endParaRPr lang="ar-SY"/>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ar-SY"/>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906A3E5D-52EE-44B7-9F5F-6E1C063999DE}" type="slidenum">
              <a:rPr lang="ar-SY" smtClean="0"/>
              <a:t>‹#›</a:t>
            </a:fld>
            <a:endParaRPr lang="ar-SY"/>
          </a:p>
        </p:txBody>
      </p:sp>
    </p:spTree>
    <p:extLst>
      <p:ext uri="{BB962C8B-B14F-4D97-AF65-F5344CB8AC3E}">
        <p14:creationId xmlns:p14="http://schemas.microsoft.com/office/powerpoint/2010/main" val="3637175319"/>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 id="2147483691" r:id="rId13"/>
    <p:sldLayoutId id="2147483692" r:id="rId14"/>
    <p:sldLayoutId id="2147483693" r:id="rId15"/>
    <p:sldLayoutId id="2147483694" r:id="rId16"/>
  </p:sldLayoutIdLst>
  <p:txStyles>
    <p:titleStyle>
      <a:lvl1pPr algn="l" defTabSz="457200" rtl="1" eaLnBrk="1" latinLnBrk="0" hangingPunct="1">
        <a:spcBef>
          <a:spcPct val="0"/>
        </a:spcBef>
        <a:buNone/>
        <a:defRPr sz="3600" kern="1200">
          <a:solidFill>
            <a:schemeClr val="tx1">
              <a:lumMod val="85000"/>
              <a:lumOff val="15000"/>
            </a:schemeClr>
          </a:solidFill>
          <a:latin typeface="+mj-lt"/>
          <a:ea typeface="+mj-ea"/>
          <a:cs typeface="+mj-cs"/>
        </a:defRPr>
      </a:lvl1pPr>
      <a:lvl2pPr rtl="1" eaLnBrk="1" hangingPunct="1">
        <a:defRPr>
          <a:solidFill>
            <a:schemeClr val="tx2"/>
          </a:solidFill>
        </a:defRPr>
      </a:lvl2pPr>
      <a:lvl3pPr rtl="1" eaLnBrk="1" hangingPunct="1">
        <a:defRPr>
          <a:solidFill>
            <a:schemeClr val="tx2"/>
          </a:solidFill>
        </a:defRPr>
      </a:lvl3pPr>
      <a:lvl4pPr rtl="1" eaLnBrk="1" hangingPunct="1">
        <a:defRPr>
          <a:solidFill>
            <a:schemeClr val="tx2"/>
          </a:solidFill>
        </a:defRPr>
      </a:lvl4pPr>
      <a:lvl5pPr rtl="1" eaLnBrk="1" hangingPunct="1">
        <a:defRPr>
          <a:solidFill>
            <a:schemeClr val="tx2"/>
          </a:solidFill>
        </a:defRPr>
      </a:lvl5pPr>
      <a:lvl6pPr rtl="1" eaLnBrk="1" hangingPunct="1">
        <a:defRPr>
          <a:solidFill>
            <a:schemeClr val="tx2"/>
          </a:solidFill>
        </a:defRPr>
      </a:lvl6pPr>
      <a:lvl7pPr rtl="1" eaLnBrk="1" hangingPunct="1">
        <a:defRPr>
          <a:solidFill>
            <a:schemeClr val="tx2"/>
          </a:solidFill>
        </a:defRPr>
      </a:lvl7pPr>
      <a:lvl8pPr rtl="1" eaLnBrk="1" hangingPunct="1">
        <a:defRPr>
          <a:solidFill>
            <a:schemeClr val="tx2"/>
          </a:solidFill>
        </a:defRPr>
      </a:lvl8pPr>
      <a:lvl9pPr rtl="1" eaLnBrk="1" hangingPunct="1">
        <a:defRPr>
          <a:solidFill>
            <a:schemeClr val="tx2"/>
          </a:solidFill>
        </a:defRPr>
      </a:lvl9pPr>
    </p:titleStyle>
    <p:bodyStyle>
      <a:lvl1pPr marL="342900" indent="-342900" algn="r" defTabSz="457200" rtl="1"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r" defTabSz="457200" rtl="1"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r" defTabSz="457200" rtl="1"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r" defTabSz="457200" rtl="1" eaLnBrk="1" latinLnBrk="0" hangingPunct="1">
        <a:defRPr sz="1800" kern="1200">
          <a:solidFill>
            <a:schemeClr val="tx1"/>
          </a:solidFill>
          <a:latin typeface="+mn-lt"/>
          <a:ea typeface="+mn-ea"/>
          <a:cs typeface="+mn-cs"/>
        </a:defRPr>
      </a:lvl1pPr>
      <a:lvl2pPr marL="457200" algn="r" defTabSz="457200" rtl="1" eaLnBrk="1" latinLnBrk="0" hangingPunct="1">
        <a:defRPr sz="1800" kern="1200">
          <a:solidFill>
            <a:schemeClr val="tx1"/>
          </a:solidFill>
          <a:latin typeface="+mn-lt"/>
          <a:ea typeface="+mn-ea"/>
          <a:cs typeface="+mn-cs"/>
        </a:defRPr>
      </a:lvl2pPr>
      <a:lvl3pPr marL="914400" algn="r" defTabSz="457200" rtl="1" eaLnBrk="1" latinLnBrk="0" hangingPunct="1">
        <a:defRPr sz="1800" kern="1200">
          <a:solidFill>
            <a:schemeClr val="tx1"/>
          </a:solidFill>
          <a:latin typeface="+mn-lt"/>
          <a:ea typeface="+mn-ea"/>
          <a:cs typeface="+mn-cs"/>
        </a:defRPr>
      </a:lvl3pPr>
      <a:lvl4pPr marL="1371600" algn="r" defTabSz="457200" rtl="1" eaLnBrk="1" latinLnBrk="0" hangingPunct="1">
        <a:defRPr sz="1800" kern="1200">
          <a:solidFill>
            <a:schemeClr val="tx1"/>
          </a:solidFill>
          <a:latin typeface="+mn-lt"/>
          <a:ea typeface="+mn-ea"/>
          <a:cs typeface="+mn-cs"/>
        </a:defRPr>
      </a:lvl4pPr>
      <a:lvl5pPr marL="1828800" algn="r" defTabSz="457200" rtl="1" eaLnBrk="1" latinLnBrk="0" hangingPunct="1">
        <a:defRPr sz="1800" kern="1200">
          <a:solidFill>
            <a:schemeClr val="tx1"/>
          </a:solidFill>
          <a:latin typeface="+mn-lt"/>
          <a:ea typeface="+mn-ea"/>
          <a:cs typeface="+mn-cs"/>
        </a:defRPr>
      </a:lvl5pPr>
      <a:lvl6pPr marL="2286000" algn="r" defTabSz="457200" rtl="1" eaLnBrk="1" latinLnBrk="0" hangingPunct="1">
        <a:defRPr sz="1800" kern="1200">
          <a:solidFill>
            <a:schemeClr val="tx1"/>
          </a:solidFill>
          <a:latin typeface="+mn-lt"/>
          <a:ea typeface="+mn-ea"/>
          <a:cs typeface="+mn-cs"/>
        </a:defRPr>
      </a:lvl6pPr>
      <a:lvl7pPr marL="2743200" algn="r" defTabSz="457200" rtl="1" eaLnBrk="1" latinLnBrk="0" hangingPunct="1">
        <a:defRPr sz="1800" kern="1200">
          <a:solidFill>
            <a:schemeClr val="tx1"/>
          </a:solidFill>
          <a:latin typeface="+mn-lt"/>
          <a:ea typeface="+mn-ea"/>
          <a:cs typeface="+mn-cs"/>
        </a:defRPr>
      </a:lvl7pPr>
      <a:lvl8pPr marL="3200400" algn="r" defTabSz="457200" rtl="1" eaLnBrk="1" latinLnBrk="0" hangingPunct="1">
        <a:defRPr sz="1800" kern="1200">
          <a:solidFill>
            <a:schemeClr val="tx1"/>
          </a:solidFill>
          <a:latin typeface="+mn-lt"/>
          <a:ea typeface="+mn-ea"/>
          <a:cs typeface="+mn-cs"/>
        </a:defRPr>
      </a:lvl8pPr>
      <a:lvl9pPr marL="3657600" algn="r" defTabSz="4572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8" Type="http://schemas.openxmlformats.org/officeDocument/2006/relationships/hyperlink" Target="https://drive.google.com/open?id=14e9lfZ7-rADn431pfIiT0rTeAaXHbo5I" TargetMode="External"/><Relationship Id="rId3" Type="http://schemas.openxmlformats.org/officeDocument/2006/relationships/hyperlink" Target="https://drive.google.com/file/d/1BlQEcFpUsf7AszpHwwimo17UnYHAazB6/view?usp=sharing" TargetMode="External"/><Relationship Id="rId7" Type="http://schemas.openxmlformats.org/officeDocument/2006/relationships/hyperlink" Target="https://drive.google.com/file/d/1JhYfNzcEBw01LyYpnZ4ley4KClGGJWij/view?usp=sharing" TargetMode="External"/><Relationship Id="rId12" Type="http://schemas.openxmlformats.org/officeDocument/2006/relationships/hyperlink" Target="https://drive.google.com/open?id=1dWXV8nGpgvG439SQODhG_CkB9QD73I5D" TargetMode="External"/><Relationship Id="rId2" Type="http://schemas.openxmlformats.org/officeDocument/2006/relationships/hyperlink" Target="https://drive.google.com/file/d/1VgBIzuENBBYXnteVsLOJv6eXY35aJg9p/view?usp=sharing" TargetMode="External"/><Relationship Id="rId1" Type="http://schemas.openxmlformats.org/officeDocument/2006/relationships/slideLayout" Target="../slideLayouts/slideLayout2.xml"/><Relationship Id="rId6" Type="http://schemas.openxmlformats.org/officeDocument/2006/relationships/hyperlink" Target="https://drive.google.com/file/d/1f9EbLfCNfkukkzY2d8e6oM7gXWAjsZ2A/view?usp=sharing" TargetMode="External"/><Relationship Id="rId11" Type="http://schemas.openxmlformats.org/officeDocument/2006/relationships/hyperlink" Target="https://drive.google.com/open?id=1PA6kEWftXOmAPD1TDw8dzrv9N7kMIXyt" TargetMode="External"/><Relationship Id="rId5" Type="http://schemas.openxmlformats.org/officeDocument/2006/relationships/hyperlink" Target="https://drive.google.com/file/d/15r_4YLwrJ6TYHDvElQbxGUWjp56txrIi/view?usp=sharing" TargetMode="External"/><Relationship Id="rId10" Type="http://schemas.openxmlformats.org/officeDocument/2006/relationships/hyperlink" Target="https://drive.google.com/open?id=1SAUpw8_cNcbxajdioju9oJPTUOugWInw" TargetMode="External"/><Relationship Id="rId4" Type="http://schemas.openxmlformats.org/officeDocument/2006/relationships/hyperlink" Target="https://drive.google.com/file/d/1YPj6KzgWMcU1CVcxzB4iIWdywE3tDRS8/view?usp=sharing" TargetMode="External"/><Relationship Id="rId9" Type="http://schemas.openxmlformats.org/officeDocument/2006/relationships/hyperlink" Target="https://drive.google.com/file/d/1JQlRyIS7i-z_w3O7cNKHhivXqm_o15BJ/view?usp=sharing"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06B6BE3B-7E6D-4CAE-9A35-2864E7D7DF1D}"/>
              </a:ext>
            </a:extLst>
          </p:cNvPr>
          <p:cNvSpPr>
            <a:spLocks noGrp="1"/>
          </p:cNvSpPr>
          <p:nvPr>
            <p:ph type="ctrTitle"/>
          </p:nvPr>
        </p:nvSpPr>
        <p:spPr>
          <a:xfrm>
            <a:off x="1638300" y="2700745"/>
            <a:ext cx="8915399" cy="1456509"/>
          </a:xfrm>
        </p:spPr>
        <p:txBody>
          <a:bodyPr>
            <a:normAutofit/>
          </a:bodyPr>
          <a:lstStyle/>
          <a:p>
            <a:pPr algn="ctr"/>
            <a:r>
              <a:rPr lang="ar-SY" sz="4000" b="1" dirty="0">
                <a:solidFill>
                  <a:srgbClr val="C00000"/>
                </a:solidFill>
              </a:rPr>
              <a:t>النقل العصبيّ في اللّيف العصبيّ</a:t>
            </a:r>
            <a:br>
              <a:rPr lang="ar-SY" sz="4000" b="1" dirty="0">
                <a:solidFill>
                  <a:srgbClr val="C00000"/>
                </a:solidFill>
              </a:rPr>
            </a:br>
            <a:r>
              <a:rPr lang="en-US" sz="2800" b="1" dirty="0">
                <a:solidFill>
                  <a:srgbClr val="00B0F0"/>
                </a:solidFill>
              </a:rPr>
              <a:t>The</a:t>
            </a:r>
            <a:r>
              <a:rPr lang="en-US" sz="4000" b="1" dirty="0">
                <a:solidFill>
                  <a:srgbClr val="C00000"/>
                </a:solidFill>
              </a:rPr>
              <a:t> </a:t>
            </a:r>
            <a:r>
              <a:rPr lang="en-US" sz="2800" b="1" dirty="0">
                <a:solidFill>
                  <a:srgbClr val="00B0F0"/>
                </a:solidFill>
              </a:rPr>
              <a:t>Neural Conduction in Neural Fiber</a:t>
            </a:r>
            <a:endParaRPr lang="ar-SY" sz="4000" b="1" dirty="0">
              <a:solidFill>
                <a:srgbClr val="C00000"/>
              </a:solidFill>
            </a:endParaRPr>
          </a:p>
        </p:txBody>
      </p:sp>
      <p:sp>
        <p:nvSpPr>
          <p:cNvPr id="3" name="عنوان فرعي 2">
            <a:extLst>
              <a:ext uri="{FF2B5EF4-FFF2-40B4-BE49-F238E27FC236}">
                <a16:creationId xmlns:a16="http://schemas.microsoft.com/office/drawing/2014/main" id="{686C852B-AA3F-43DD-BD21-1A3B04405208}"/>
              </a:ext>
            </a:extLst>
          </p:cNvPr>
          <p:cNvSpPr>
            <a:spLocks noGrp="1"/>
          </p:cNvSpPr>
          <p:nvPr>
            <p:ph type="subTitle" idx="1"/>
          </p:nvPr>
        </p:nvSpPr>
        <p:spPr>
          <a:xfrm>
            <a:off x="1638300" y="4516122"/>
            <a:ext cx="8915399" cy="1126283"/>
          </a:xfrm>
        </p:spPr>
        <p:txBody>
          <a:bodyPr/>
          <a:lstStyle/>
          <a:p>
            <a:pPr algn="ctr"/>
            <a:r>
              <a:rPr lang="ar-SY" b="1" dirty="0">
                <a:solidFill>
                  <a:srgbClr val="C00000"/>
                </a:solidFill>
              </a:rPr>
              <a:t>د. عمّـــار ياسين منصور</a:t>
            </a:r>
            <a:br>
              <a:rPr lang="ar-SY" b="1" dirty="0">
                <a:solidFill>
                  <a:srgbClr val="C00000"/>
                </a:solidFill>
              </a:rPr>
            </a:br>
            <a:r>
              <a:rPr lang="en-US" sz="1600" b="1" dirty="0">
                <a:solidFill>
                  <a:srgbClr val="00B0F0"/>
                </a:solidFill>
              </a:rPr>
              <a:t>AMMAR YASEEN MANSOUR</a:t>
            </a:r>
            <a:endParaRPr lang="ar-SY" b="1" dirty="0">
              <a:solidFill>
                <a:srgbClr val="C00000"/>
              </a:solidFill>
            </a:endParaRPr>
          </a:p>
        </p:txBody>
      </p:sp>
    </p:spTree>
    <p:extLst>
      <p:ext uri="{BB962C8B-B14F-4D97-AF65-F5344CB8AC3E}">
        <p14:creationId xmlns:p14="http://schemas.microsoft.com/office/powerpoint/2010/main" val="14931130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الأوليّة</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608200" y="3546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927761" y="37780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894541"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587302" y="3762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807424" y="37340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643462"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3535" y="391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5570680" y="5733368"/>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708434" y="35963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585513" y="39926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650426" y="37738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58384" y="3862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74651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644158" y="37166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780708" y="35513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711158" y="38093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747879" y="399965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830904" y="38090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781374" y="36937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862500" y="36324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866357" y="4017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833448" y="3965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728280" y="36271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87533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778900" y="38750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67718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520961" y="4794670"/>
            <a:ext cx="5013389"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935438"/>
              <a:gd name="connsiteY0" fmla="*/ 149937 h 348789"/>
              <a:gd name="connsiteX1" fmla="*/ 446318 w 3935438"/>
              <a:gd name="connsiteY1" fmla="*/ 176422 h 348789"/>
              <a:gd name="connsiteX2" fmla="*/ 689123 w 3935438"/>
              <a:gd name="connsiteY2" fmla="*/ 345416 h 348789"/>
              <a:gd name="connsiteX3" fmla="*/ 909186 w 3935438"/>
              <a:gd name="connsiteY3" fmla="*/ 3048 h 348789"/>
              <a:gd name="connsiteX4" fmla="*/ 1053739 w 3935438"/>
              <a:gd name="connsiteY4" fmla="*/ 178703 h 348789"/>
              <a:gd name="connsiteX5" fmla="*/ 1160426 w 3935438"/>
              <a:gd name="connsiteY5" fmla="*/ 178702 h 348789"/>
              <a:gd name="connsiteX6" fmla="*/ 3935438 w 3935438"/>
              <a:gd name="connsiteY6" fmla="*/ 173506 h 348789"/>
              <a:gd name="connsiteX0" fmla="*/ 0 w 3731272"/>
              <a:gd name="connsiteY0" fmla="*/ 149937 h 348789"/>
              <a:gd name="connsiteX1" fmla="*/ 446318 w 3731272"/>
              <a:gd name="connsiteY1" fmla="*/ 176422 h 348789"/>
              <a:gd name="connsiteX2" fmla="*/ 689123 w 3731272"/>
              <a:gd name="connsiteY2" fmla="*/ 345416 h 348789"/>
              <a:gd name="connsiteX3" fmla="*/ 909186 w 3731272"/>
              <a:gd name="connsiteY3" fmla="*/ 3048 h 348789"/>
              <a:gd name="connsiteX4" fmla="*/ 1053739 w 3731272"/>
              <a:gd name="connsiteY4" fmla="*/ 178703 h 348789"/>
              <a:gd name="connsiteX5" fmla="*/ 1160426 w 3731272"/>
              <a:gd name="connsiteY5" fmla="*/ 178702 h 348789"/>
              <a:gd name="connsiteX6" fmla="*/ 3731272 w 3731272"/>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272" h="348789">
                <a:moveTo>
                  <a:pt x="0" y="149937"/>
                </a:moveTo>
                <a:cubicBezTo>
                  <a:pt x="56562" y="169073"/>
                  <a:pt x="331464" y="143842"/>
                  <a:pt x="446318" y="176422"/>
                </a:cubicBezTo>
                <a:cubicBezTo>
                  <a:pt x="561172" y="209002"/>
                  <a:pt x="611978" y="374312"/>
                  <a:pt x="689123" y="345416"/>
                </a:cubicBezTo>
                <a:cubicBezTo>
                  <a:pt x="766268" y="316520"/>
                  <a:pt x="848417" y="30833"/>
                  <a:pt x="909186" y="3048"/>
                </a:cubicBezTo>
                <a:cubicBezTo>
                  <a:pt x="969955" y="-24737"/>
                  <a:pt x="1012514" y="145664"/>
                  <a:pt x="1053739" y="178703"/>
                </a:cubicBezTo>
                <a:cubicBezTo>
                  <a:pt x="1094964" y="211742"/>
                  <a:pt x="1069030" y="178702"/>
                  <a:pt x="1160426" y="178702"/>
                </a:cubicBezTo>
                <a:lnTo>
                  <a:pt x="3731272"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C9A31CCE-769B-4AA5-95A6-25DA32C40487}"/>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02C058EA-6D41-42EC-BB11-60C910D778DC}"/>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57268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الأوليّة</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313795" y="37556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311150" y="3952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123349" y="37629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6370481" y="37468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348798" y="35565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6225626" y="37095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269626"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96258" y="39874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6093184" y="5664374"/>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160565" y="38616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6225476" y="38619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295445" y="39991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401848" y="38723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420814" y="364400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387948" y="35678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223503" y="38090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345680" y="3802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297676" y="36521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355915" y="3665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238386" y="35885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462619" y="40113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85829" y="4794670"/>
            <a:ext cx="5183207"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61" h="348789">
                <a:moveTo>
                  <a:pt x="0" y="149937"/>
                </a:moveTo>
                <a:cubicBezTo>
                  <a:pt x="56562" y="169073"/>
                  <a:pt x="875906" y="143842"/>
                  <a:pt x="990760" y="176422"/>
                </a:cubicBezTo>
                <a:cubicBezTo>
                  <a:pt x="1105614" y="209002"/>
                  <a:pt x="1156420" y="374312"/>
                  <a:pt x="1233565" y="345416"/>
                </a:cubicBezTo>
                <a:cubicBezTo>
                  <a:pt x="1310710" y="316520"/>
                  <a:pt x="1392859" y="30833"/>
                  <a:pt x="1453628" y="3048"/>
                </a:cubicBezTo>
                <a:cubicBezTo>
                  <a:pt x="1514397" y="-24737"/>
                  <a:pt x="1556956" y="145664"/>
                  <a:pt x="1598181" y="178703"/>
                </a:cubicBezTo>
                <a:cubicBezTo>
                  <a:pt x="1639406" y="211742"/>
                  <a:pt x="1613472" y="178702"/>
                  <a:pt x="1704868" y="178702"/>
                </a:cubicBezTo>
                <a:lnTo>
                  <a:pt x="3857661"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53053151-A3A8-40EE-9C5F-54FCE4F4E354}"/>
              </a:ext>
            </a:extLst>
          </p:cNvPr>
          <p:cNvCxnSpPr>
            <a:cxnSpLocks/>
          </p:cNvCxnSpPr>
          <p:nvPr/>
        </p:nvCxnSpPr>
        <p:spPr>
          <a:xfrm flipV="1">
            <a:off x="6617874" y="354762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73830AFC-A1D2-471F-AE23-90ABFE93C8F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8" name="رابط مستقيم 167">
            <a:extLst>
              <a:ext uri="{FF2B5EF4-FFF2-40B4-BE49-F238E27FC236}">
                <a16:creationId xmlns:a16="http://schemas.microsoft.com/office/drawing/2014/main" id="{E51DCB70-3AD8-4EFF-9307-AAB38F3A854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29608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الأوليّة</a:t>
            </a:r>
            <a:br>
              <a:rPr lang="ar-SY" b="1" dirty="0">
                <a:solidFill>
                  <a:srgbClr val="C00000"/>
                </a:solidFill>
              </a:rPr>
            </a:br>
            <a:r>
              <a:rPr lang="ar-SY" sz="2400" b="1" dirty="0">
                <a:solidFill>
                  <a:srgbClr val="00B0F0"/>
                </a:solidFill>
              </a:rPr>
              <a:t>في مستوى عقدة رانفييه الأولى،</a:t>
            </a:r>
            <a:br>
              <a:rPr lang="ar-SY" sz="2400" b="1" dirty="0">
                <a:solidFill>
                  <a:srgbClr val="00B0F0"/>
                </a:solidFill>
              </a:rPr>
            </a:br>
            <a:r>
              <a:rPr lang="ar-SY" sz="2400" b="1" dirty="0">
                <a:solidFill>
                  <a:srgbClr val="00B0F0"/>
                </a:solidFill>
              </a:rPr>
              <a:t>تُولد موجة الضغط العاملة القياسيّة من رحم الأوليّة</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888185" y="36264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864504" y="37202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963761" y="370450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987826" y="3775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035501" y="38374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947558" y="385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779211" y="37144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962258" y="38855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888185" y="38902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722624" y="37405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739913" y="38839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6629038" y="5890219"/>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800275" y="3665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765276" y="37887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663094" y="36778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996165" y="365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793072" y="38553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894299" y="37887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663435" y="3809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747998" y="36287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800090" y="38920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685033" y="38148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72773" y="4794670"/>
            <a:ext cx="5261584"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4" h="348789">
                <a:moveTo>
                  <a:pt x="0" y="149937"/>
                </a:moveTo>
                <a:cubicBezTo>
                  <a:pt x="56562" y="169073"/>
                  <a:pt x="1313404" y="143842"/>
                  <a:pt x="1428258" y="176422"/>
                </a:cubicBezTo>
                <a:cubicBezTo>
                  <a:pt x="1543112" y="209002"/>
                  <a:pt x="1593918" y="374312"/>
                  <a:pt x="1671063" y="345416"/>
                </a:cubicBezTo>
                <a:cubicBezTo>
                  <a:pt x="1748208" y="316520"/>
                  <a:pt x="1830357" y="30833"/>
                  <a:pt x="1891126" y="3048"/>
                </a:cubicBezTo>
                <a:cubicBezTo>
                  <a:pt x="1951895" y="-24737"/>
                  <a:pt x="1994454" y="145664"/>
                  <a:pt x="2035679" y="178703"/>
                </a:cubicBezTo>
                <a:cubicBezTo>
                  <a:pt x="2076904" y="211742"/>
                  <a:pt x="2050970" y="178702"/>
                  <a:pt x="2142366" y="178702"/>
                </a:cubicBezTo>
                <a:lnTo>
                  <a:pt x="3915994"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5407582" y="2051651"/>
            <a:ext cx="2926508" cy="78690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عند وصول مقدمة موجة الضغط العاملة، يعمل الضغط المرتفع فيها على رفع مغاليق أقنية شاردة الصوديوم وقطع المرور عبر هذه الأخيرة</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610732"/>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Tree>
    <p:extLst>
      <p:ext uri="{BB962C8B-B14F-4D97-AF65-F5344CB8AC3E}">
        <p14:creationId xmlns:p14="http://schemas.microsoft.com/office/powerpoint/2010/main" val="38902890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ولادة موجة الضغط العاملة القياسيّة</a:t>
            </a:r>
            <a:br>
              <a:rPr lang="ar-SY" b="1" dirty="0">
                <a:solidFill>
                  <a:srgbClr val="C00000"/>
                </a:solidFill>
              </a:rPr>
            </a:br>
            <a:r>
              <a:rPr lang="ar-SY" sz="2400" b="1" dirty="0">
                <a:solidFill>
                  <a:srgbClr val="00B0F0"/>
                </a:solidFill>
              </a:rPr>
              <a:t>في مستوى عقدة رانفييه الأولى</a:t>
            </a:r>
            <a:br>
              <a:rPr lang="ar-SY" sz="2400" b="1" dirty="0">
                <a:solidFill>
                  <a:srgbClr val="00B0F0"/>
                </a:solidFill>
              </a:rPr>
            </a:br>
            <a:r>
              <a:rPr lang="ar-SY" sz="2400" b="1" dirty="0">
                <a:solidFill>
                  <a:srgbClr val="00B0F0"/>
                </a:solidFill>
              </a:rPr>
              <a:t>تكتسب الموجة مناسيبَ  جديدة</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7359662" y="367839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420654"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318051" y="3776158"/>
            <a:ext cx="105046"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69855" y="37671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7125432" y="5890219"/>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496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275722" y="37508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20521" y="4974259"/>
            <a:ext cx="5313838" cy="69201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75260">
                <a:moveTo>
                  <a:pt x="0" y="83699"/>
                </a:moveTo>
                <a:cubicBezTo>
                  <a:pt x="56562" y="102835"/>
                  <a:pt x="1721736" y="72408"/>
                  <a:pt x="1836590" y="104988"/>
                </a:cubicBezTo>
                <a:cubicBezTo>
                  <a:pt x="1951444" y="137568"/>
                  <a:pt x="2002250" y="290754"/>
                  <a:pt x="2079395" y="273982"/>
                </a:cubicBezTo>
                <a:cubicBezTo>
                  <a:pt x="2156540" y="257210"/>
                  <a:pt x="2238689" y="32142"/>
                  <a:pt x="2299458" y="4357"/>
                </a:cubicBezTo>
                <a:cubicBezTo>
                  <a:pt x="2360227" y="-23428"/>
                  <a:pt x="2402138" y="90117"/>
                  <a:pt x="2444011" y="107269"/>
                </a:cubicBezTo>
                <a:cubicBezTo>
                  <a:pt x="2485884" y="124421"/>
                  <a:pt x="2459302" y="107268"/>
                  <a:pt x="2550698" y="107268"/>
                </a:cubicBezTo>
                <a:lnTo>
                  <a:pt x="3954884" y="102072"/>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0396" y="3561640"/>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940" y="401446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5253537" y="2051651"/>
            <a:ext cx="3233585" cy="78690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عند وصول ذيل موجة الضغط العاملة، يعمل الضغط المنخفض على فتح بوابات أقنية شاردة الصوديوم</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(أوّلاً)</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610732"/>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68" name="شكل بيضاوي 167">
            <a:extLst>
              <a:ext uri="{FF2B5EF4-FFF2-40B4-BE49-F238E27FC236}">
                <a16:creationId xmlns:a16="http://schemas.microsoft.com/office/drawing/2014/main" id="{39ED118B-9A16-4006-84E6-1602EC40BFF3}"/>
              </a:ext>
            </a:extLst>
          </p:cNvPr>
          <p:cNvSpPr/>
          <p:nvPr/>
        </p:nvSpPr>
        <p:spPr>
          <a:xfrm>
            <a:off x="7172111" y="37258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4" name="شكل بيضاوي 183">
            <a:extLst>
              <a:ext uri="{FF2B5EF4-FFF2-40B4-BE49-F238E27FC236}">
                <a16:creationId xmlns:a16="http://schemas.microsoft.com/office/drawing/2014/main" id="{B725A11D-9D49-44FF-9C3A-B3FB72CB57E0}"/>
              </a:ext>
            </a:extLst>
          </p:cNvPr>
          <p:cNvSpPr/>
          <p:nvPr/>
        </p:nvSpPr>
        <p:spPr>
          <a:xfrm>
            <a:off x="7324784"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4" name="رابط مستقيم 13">
            <a:extLst>
              <a:ext uri="{FF2B5EF4-FFF2-40B4-BE49-F238E27FC236}">
                <a16:creationId xmlns:a16="http://schemas.microsoft.com/office/drawing/2014/main" id="{AE1DEA9D-002E-4BF4-B5AE-556EB253AAD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DDFB4B9F-D364-4B2B-8768-445BF6C8BF1A}"/>
              </a:ext>
            </a:extLst>
          </p:cNvPr>
          <p:cNvCxnSpPr>
            <a:cxnSpLocks/>
          </p:cNvCxnSpPr>
          <p:nvPr/>
        </p:nvCxnSpPr>
        <p:spPr>
          <a:xfrm flipV="1">
            <a:off x="7341572"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90" name="رابط كسهم مستقيم 189">
            <a:extLst>
              <a:ext uri="{FF2B5EF4-FFF2-40B4-BE49-F238E27FC236}">
                <a16:creationId xmlns:a16="http://schemas.microsoft.com/office/drawing/2014/main" id="{E0340627-C111-4559-A119-2EADD890E0B0}"/>
              </a:ext>
            </a:extLst>
          </p:cNvPr>
          <p:cNvCxnSpPr>
            <a:cxnSpLocks/>
          </p:cNvCxnSpPr>
          <p:nvPr/>
        </p:nvCxnSpPr>
        <p:spPr>
          <a:xfrm>
            <a:off x="7344548" y="473842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345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ولادة موجة الضغط العاملة القياسيّة</a:t>
            </a:r>
            <a:br>
              <a:rPr lang="ar-SY" b="1" dirty="0">
                <a:solidFill>
                  <a:srgbClr val="C00000"/>
                </a:solidFill>
              </a:rPr>
            </a:br>
            <a:r>
              <a:rPr lang="ar-SY" sz="2400" b="1" dirty="0">
                <a:solidFill>
                  <a:srgbClr val="00B0F0"/>
                </a:solidFill>
              </a:rPr>
              <a:t>في مستوى عقدة رانفييه الأولى</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7125432" y="5890219"/>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5205895" y="1816517"/>
            <a:ext cx="3307354" cy="10436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عند وصول ذيل موجة الضغط العاملة، يعمل الضغط المنخفض على فتح بوابات الأقنية، وعلى دخول شوارد الصوديوم إلى داخل الليف العصبيّ</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(ثانياً)</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610732"/>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68" name="شكل حر 785">
            <a:extLst>
              <a:ext uri="{FF2B5EF4-FFF2-40B4-BE49-F238E27FC236}">
                <a16:creationId xmlns:a16="http://schemas.microsoft.com/office/drawing/2014/main" id="{A155E777-1E3D-47B9-9376-17FC4DB6D3DD}"/>
              </a:ext>
            </a:extLst>
          </p:cNvPr>
          <p:cNvSpPr/>
          <p:nvPr/>
        </p:nvSpPr>
        <p:spPr>
          <a:xfrm>
            <a:off x="4220521" y="4982450"/>
            <a:ext cx="5158015" cy="301288"/>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4805 h 339850"/>
              <a:gd name="connsiteX1" fmla="*/ 1836590 w 3954884"/>
              <a:gd name="connsiteY1" fmla="*/ 176094 h 339850"/>
              <a:gd name="connsiteX2" fmla="*/ 2079395 w 3954884"/>
              <a:gd name="connsiteY2" fmla="*/ 336310 h 339850"/>
              <a:gd name="connsiteX3" fmla="*/ 2270292 w 3954884"/>
              <a:gd name="connsiteY3" fmla="*/ 2720 h 339850"/>
              <a:gd name="connsiteX4" fmla="*/ 2444011 w 3954884"/>
              <a:gd name="connsiteY4" fmla="*/ 178375 h 339850"/>
              <a:gd name="connsiteX5" fmla="*/ 2550698 w 3954884"/>
              <a:gd name="connsiteY5" fmla="*/ 178374 h 339850"/>
              <a:gd name="connsiteX6" fmla="*/ 3954884 w 3954884"/>
              <a:gd name="connsiteY6" fmla="*/ 173178 h 339850"/>
              <a:gd name="connsiteX0" fmla="*/ 0 w 3954884"/>
              <a:gd name="connsiteY0" fmla="*/ 153821 h 304625"/>
              <a:gd name="connsiteX1" fmla="*/ 1836590 w 3954884"/>
              <a:gd name="connsiteY1" fmla="*/ 175110 h 304625"/>
              <a:gd name="connsiteX2" fmla="*/ 2069379 w 3954884"/>
              <a:gd name="connsiteY2" fmla="*/ 300217 h 304625"/>
              <a:gd name="connsiteX3" fmla="*/ 2270292 w 3954884"/>
              <a:gd name="connsiteY3" fmla="*/ 1736 h 304625"/>
              <a:gd name="connsiteX4" fmla="*/ 2444011 w 3954884"/>
              <a:gd name="connsiteY4" fmla="*/ 177391 h 304625"/>
              <a:gd name="connsiteX5" fmla="*/ 2550698 w 3954884"/>
              <a:gd name="connsiteY5" fmla="*/ 177390 h 304625"/>
              <a:gd name="connsiteX6" fmla="*/ 3954884 w 3954884"/>
              <a:gd name="connsiteY6" fmla="*/ 172194 h 304625"/>
              <a:gd name="connsiteX0" fmla="*/ 0 w 3954884"/>
              <a:gd name="connsiteY0" fmla="*/ 153396 h 287255"/>
              <a:gd name="connsiteX1" fmla="*/ 1836590 w 3954884"/>
              <a:gd name="connsiteY1" fmla="*/ 174685 h 287255"/>
              <a:gd name="connsiteX2" fmla="*/ 2069379 w 3954884"/>
              <a:gd name="connsiteY2" fmla="*/ 282237 h 287255"/>
              <a:gd name="connsiteX3" fmla="*/ 2270292 w 3954884"/>
              <a:gd name="connsiteY3" fmla="*/ 1311 h 287255"/>
              <a:gd name="connsiteX4" fmla="*/ 2444011 w 3954884"/>
              <a:gd name="connsiteY4" fmla="*/ 176966 h 287255"/>
              <a:gd name="connsiteX5" fmla="*/ 2550698 w 3954884"/>
              <a:gd name="connsiteY5" fmla="*/ 176965 h 287255"/>
              <a:gd name="connsiteX6" fmla="*/ 3954884 w 3954884"/>
              <a:gd name="connsiteY6" fmla="*/ 171769 h 287255"/>
              <a:gd name="connsiteX0" fmla="*/ 0 w 3954884"/>
              <a:gd name="connsiteY0" fmla="*/ 152096 h 202446"/>
              <a:gd name="connsiteX1" fmla="*/ 1836590 w 3954884"/>
              <a:gd name="connsiteY1" fmla="*/ 173385 h 202446"/>
              <a:gd name="connsiteX2" fmla="*/ 2039332 w 3954884"/>
              <a:gd name="connsiteY2" fmla="*/ 184386 h 202446"/>
              <a:gd name="connsiteX3" fmla="*/ 2270292 w 3954884"/>
              <a:gd name="connsiteY3" fmla="*/ 11 h 202446"/>
              <a:gd name="connsiteX4" fmla="*/ 2444011 w 3954884"/>
              <a:gd name="connsiteY4" fmla="*/ 175666 h 202446"/>
              <a:gd name="connsiteX5" fmla="*/ 2550698 w 3954884"/>
              <a:gd name="connsiteY5" fmla="*/ 175665 h 202446"/>
              <a:gd name="connsiteX6" fmla="*/ 3954884 w 3954884"/>
              <a:gd name="connsiteY6" fmla="*/ 170469 h 2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02446">
                <a:moveTo>
                  <a:pt x="0" y="152096"/>
                </a:moveTo>
                <a:cubicBezTo>
                  <a:pt x="56562" y="171232"/>
                  <a:pt x="1721736" y="140805"/>
                  <a:pt x="1836590" y="173385"/>
                </a:cubicBezTo>
                <a:cubicBezTo>
                  <a:pt x="1951444" y="205965"/>
                  <a:pt x="1967048" y="213282"/>
                  <a:pt x="2039332" y="184386"/>
                </a:cubicBezTo>
                <a:cubicBezTo>
                  <a:pt x="2111616" y="155490"/>
                  <a:pt x="2202846" y="1464"/>
                  <a:pt x="2270292" y="11"/>
                </a:cubicBezTo>
                <a:cubicBezTo>
                  <a:pt x="2337738" y="-1442"/>
                  <a:pt x="2397277" y="146390"/>
                  <a:pt x="2444011" y="175666"/>
                </a:cubicBezTo>
                <a:cubicBezTo>
                  <a:pt x="2490745" y="204942"/>
                  <a:pt x="2459302" y="175665"/>
                  <a:pt x="2550698" y="175665"/>
                </a:cubicBezTo>
                <a:lnTo>
                  <a:pt x="3954884" y="17046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90" name="رابط كسهم مستقيم 189">
            <a:extLst>
              <a:ext uri="{FF2B5EF4-FFF2-40B4-BE49-F238E27FC236}">
                <a16:creationId xmlns:a16="http://schemas.microsoft.com/office/drawing/2014/main" id="{044B05EE-D3DB-401B-8EA6-B446F8AC63BD}"/>
              </a:ext>
            </a:extLst>
          </p:cNvPr>
          <p:cNvCxnSpPr>
            <a:cxnSpLocks/>
          </p:cNvCxnSpPr>
          <p:nvPr/>
        </p:nvCxnSpPr>
        <p:spPr>
          <a:xfrm>
            <a:off x="7200855" y="473842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234041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القياسيّة</a:t>
            </a:r>
            <a:br>
              <a:rPr lang="ar-SY" b="1" dirty="0">
                <a:solidFill>
                  <a:srgbClr val="C00000"/>
                </a:solidFill>
              </a:rPr>
            </a:b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491653" y="37854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564357"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55273"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8514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450390"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901158" y="37483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645690" y="37725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8038149" y="5028567"/>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861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390119" y="37936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520289" y="37502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390546" y="36297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499206" y="36525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531270" y="3720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611000" y="38798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5414903" y="2354723"/>
            <a:ext cx="2897455" cy="50547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ما إن تجتاز الموجة عقدة رانفييه حتى تُطرد شاردة الصوديوم خارج الليف العصبيّ</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610732"/>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81333" y="4978012"/>
            <a:ext cx="5327831"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5090" h="348733">
                <a:moveTo>
                  <a:pt x="0" y="155077"/>
                </a:moveTo>
                <a:cubicBezTo>
                  <a:pt x="56562" y="174213"/>
                  <a:pt x="2082308" y="143786"/>
                  <a:pt x="2197162" y="176366"/>
                </a:cubicBezTo>
                <a:cubicBezTo>
                  <a:pt x="2312016" y="208946"/>
                  <a:pt x="2367683" y="374256"/>
                  <a:pt x="2439967" y="345360"/>
                </a:cubicBezTo>
                <a:cubicBezTo>
                  <a:pt x="2512251" y="316464"/>
                  <a:pt x="2570095" y="30777"/>
                  <a:pt x="2630864" y="2992"/>
                </a:cubicBezTo>
                <a:cubicBezTo>
                  <a:pt x="2691633" y="-24793"/>
                  <a:pt x="2757849" y="149371"/>
                  <a:pt x="2804583" y="178647"/>
                </a:cubicBezTo>
                <a:cubicBezTo>
                  <a:pt x="2851317" y="207923"/>
                  <a:pt x="2819874" y="178646"/>
                  <a:pt x="2911270" y="178646"/>
                </a:cubicBezTo>
                <a:lnTo>
                  <a:pt x="4085090" y="19100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68" name="Rectangle 44">
            <a:extLst>
              <a:ext uri="{FF2B5EF4-FFF2-40B4-BE49-F238E27FC236}">
                <a16:creationId xmlns:a16="http://schemas.microsoft.com/office/drawing/2014/main" id="{BF4BC37F-E448-436D-8BCB-AA35C204A160}"/>
              </a:ext>
            </a:extLst>
          </p:cNvPr>
          <p:cNvSpPr>
            <a:spLocks noChangeArrowheads="1"/>
          </p:cNvSpPr>
          <p:nvPr/>
        </p:nvSpPr>
        <p:spPr bwMode="auto">
          <a:xfrm>
            <a:off x="5958689" y="5738893"/>
            <a:ext cx="2993004" cy="883243"/>
          </a:xfrm>
          <a:prstGeom prst="rect">
            <a:avLst/>
          </a:prstGeom>
          <a:solidFill>
            <a:srgbClr val="EDF2DD"/>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بعد مرورها عبر عقدة رانفييه الأولى، تكتسب موجة الضغط العاملة مناسيب قياسيّة جديدة </a:t>
            </a: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Standard Wave Parameters)</a:t>
            </a: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3" name="رابط كسهم مستقيم 22">
            <a:extLst>
              <a:ext uri="{FF2B5EF4-FFF2-40B4-BE49-F238E27FC236}">
                <a16:creationId xmlns:a16="http://schemas.microsoft.com/office/drawing/2014/main" id="{E459B529-D34E-410D-855A-A988CFCF4937}"/>
              </a:ext>
            </a:extLst>
          </p:cNvPr>
          <p:cNvCxnSpPr>
            <a:cxnSpLocks/>
          </p:cNvCxnSpPr>
          <p:nvPr/>
        </p:nvCxnSpPr>
        <p:spPr>
          <a:xfrm>
            <a:off x="7631934" y="473842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1" name="رابط كسهم مستقيم 190">
            <a:extLst>
              <a:ext uri="{FF2B5EF4-FFF2-40B4-BE49-F238E27FC236}">
                <a16:creationId xmlns:a16="http://schemas.microsoft.com/office/drawing/2014/main" id="{5557A2E6-AC97-4204-9CE4-DD3BEA920C37}"/>
              </a:ext>
            </a:extLst>
          </p:cNvPr>
          <p:cNvCxnSpPr>
            <a:cxnSpLocks/>
          </p:cNvCxnSpPr>
          <p:nvPr/>
        </p:nvCxnSpPr>
        <p:spPr>
          <a:xfrm>
            <a:off x="7327067" y="545810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23709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القياسيّة</a:t>
            </a:r>
            <a:br>
              <a:rPr lang="ar-SY" b="1" dirty="0">
                <a:solidFill>
                  <a:srgbClr val="C00000"/>
                </a:solidFill>
              </a:rPr>
            </a:br>
            <a:r>
              <a:rPr lang="ar-SY" sz="2400" b="1" dirty="0">
                <a:solidFill>
                  <a:srgbClr val="00B0F0"/>
                </a:solidFill>
              </a:rPr>
              <a:t>عقدة رانفييه ضابطة الإيقاع</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62254"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026602" y="37857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890586"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8046291" y="36982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934828" y="37578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879868" y="37885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026602"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906875" y="38393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916394" y="37015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841711" y="3862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7791251"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950403"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963563" y="36588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916394" y="37643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820494" y="3619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865257" y="37566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923369" y="37325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860076" y="3880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756475" y="2209613"/>
            <a:ext cx="4622061" cy="78231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تحافظ التاليات من عقد رانفييه المنتشرة على طول الليف العصبيّ النخاعينيّ على المناسيب القياسيّة الجديدة لموجة الضغط العاملة، كما تعمل على تصحيح الانحرافات في حال حصولها فيما يخصّ مسار الموجة أم قيم مناسيبها.</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42140" y="4978012"/>
            <a:ext cx="5340894"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106" h="348733">
                <a:moveTo>
                  <a:pt x="0" y="155077"/>
                </a:moveTo>
                <a:cubicBezTo>
                  <a:pt x="56562" y="174213"/>
                  <a:pt x="2372769" y="143786"/>
                  <a:pt x="2487623" y="176366"/>
                </a:cubicBezTo>
                <a:cubicBezTo>
                  <a:pt x="2602477" y="208946"/>
                  <a:pt x="2658144" y="374256"/>
                  <a:pt x="2730428" y="345360"/>
                </a:cubicBezTo>
                <a:cubicBezTo>
                  <a:pt x="2802712" y="316464"/>
                  <a:pt x="2860556" y="30777"/>
                  <a:pt x="2921325" y="2992"/>
                </a:cubicBezTo>
                <a:cubicBezTo>
                  <a:pt x="2982094" y="-24793"/>
                  <a:pt x="3048310" y="149371"/>
                  <a:pt x="3095044" y="178647"/>
                </a:cubicBezTo>
                <a:cubicBezTo>
                  <a:pt x="3141778" y="207923"/>
                  <a:pt x="3110335" y="178646"/>
                  <a:pt x="3201731" y="178646"/>
                </a:cubicBezTo>
                <a:lnTo>
                  <a:pt x="4095106"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2373558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القياسيّة</a:t>
            </a:r>
            <a:br>
              <a:rPr lang="ar-SY" b="1" dirty="0">
                <a:solidFill>
                  <a:srgbClr val="C00000"/>
                </a:solidFill>
              </a:rPr>
            </a:b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935017" y="39630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954887" y="37735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8896191" y="38229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835123" y="38744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004941" y="38477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8964592" y="386526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921787" y="3818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895378" y="38705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900729" y="38457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8912606" y="36687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8885668" y="37151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8769516" y="38105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8575031"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8916365" y="3769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8845534"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883144" y="36919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8811377" y="3722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929208" y="37250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756475" y="2209613"/>
            <a:ext cx="4622061" cy="78231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تحافظ التاليات من عقد رانفييه المنتشرة على طول الليف العصبيّ النخاعينيّ على المناسيب القياسيّة الجديدة لموجة الضغط العاملة، كما تعمل على تصحيح الانحرافات في حال حصولها فيما يخصّ مسار الموجة أم قيم مناسيبها.</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429529" y="4978013"/>
            <a:ext cx="5171076"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899" h="347462">
                <a:moveTo>
                  <a:pt x="0" y="137522"/>
                </a:moveTo>
                <a:lnTo>
                  <a:pt x="2953754" y="148500"/>
                </a:lnTo>
                <a:cubicBezTo>
                  <a:pt x="2994222" y="176666"/>
                  <a:pt x="3069696" y="369611"/>
                  <a:pt x="3131064" y="345360"/>
                </a:cubicBezTo>
                <a:cubicBezTo>
                  <a:pt x="3192432" y="321109"/>
                  <a:pt x="3261192" y="30777"/>
                  <a:pt x="3321961" y="2992"/>
                </a:cubicBezTo>
                <a:cubicBezTo>
                  <a:pt x="3382730" y="-24793"/>
                  <a:pt x="3448946" y="149371"/>
                  <a:pt x="3495680" y="178647"/>
                </a:cubicBezTo>
                <a:cubicBezTo>
                  <a:pt x="3542414" y="207923"/>
                  <a:pt x="3510971" y="178646"/>
                  <a:pt x="3602367" y="178646"/>
                </a:cubicBezTo>
                <a:lnTo>
                  <a:pt x="3964899"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18058213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القياسيّة</a:t>
            </a:r>
            <a:br>
              <a:rPr lang="ar-SY" b="1" dirty="0">
                <a:solidFill>
                  <a:srgbClr val="C00000"/>
                </a:solidFill>
              </a:rPr>
            </a:b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9144941" y="37272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230024" y="391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169785" y="38104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266479" y="38756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279580" y="3717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317763" y="37602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314592" y="38964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208865" y="36865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143685" y="38324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227103" y="38330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177354" y="37962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307060" y="3642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369762" y="38261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238284" y="3728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213761" y="39158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9097551"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307855" y="36644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224882" y="37502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244693" y="3762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756475" y="2209613"/>
            <a:ext cx="4622061" cy="78231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تحافظ التاليات من عقد رانفييه المنتشرة على طول الليف العصبيّ النخاعينيّ على المناسيب القياسيّة الجديدة لموجة الضغط العاملة، كما تعمل على تصحيح الانحرافات في حال حصولها فيما يخصّ مسار الموجة أم قيم مناسيبها.</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98906" y="4978013"/>
            <a:ext cx="5351399"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3161" h="347462">
                <a:moveTo>
                  <a:pt x="0" y="137522"/>
                </a:moveTo>
                <a:lnTo>
                  <a:pt x="3454548" y="148500"/>
                </a:lnTo>
                <a:cubicBezTo>
                  <a:pt x="3495016" y="176666"/>
                  <a:pt x="3570490" y="369611"/>
                  <a:pt x="3631858" y="345360"/>
                </a:cubicBezTo>
                <a:cubicBezTo>
                  <a:pt x="3693226" y="321109"/>
                  <a:pt x="3761986" y="30777"/>
                  <a:pt x="3822755" y="2992"/>
                </a:cubicBezTo>
                <a:cubicBezTo>
                  <a:pt x="3883524" y="-24793"/>
                  <a:pt x="3949740" y="149371"/>
                  <a:pt x="3996474" y="178647"/>
                </a:cubicBezTo>
                <a:cubicBezTo>
                  <a:pt x="4043208" y="207923"/>
                  <a:pt x="4011765" y="178646"/>
                  <a:pt x="4103161" y="178646"/>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3136667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القياسيّة</a:t>
            </a:r>
            <a:br>
              <a:rPr lang="ar-SY" b="1" dirty="0">
                <a:solidFill>
                  <a:srgbClr val="C00000"/>
                </a:solidFill>
              </a:rPr>
            </a:br>
            <a:r>
              <a:rPr lang="ar-SY" sz="2400" b="1" dirty="0">
                <a:solidFill>
                  <a:srgbClr val="00B0F0"/>
                </a:solidFill>
              </a:rPr>
              <a:t>وصولاً إلى الانتفاخ ما قبل المشبك العصبيّ</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833061" y="3637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581620" y="38393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535598" y="3836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580099" y="3875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658849" y="36246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657329" y="3903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641249" y="3844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690317" y="371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576369" y="36075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778265" y="3924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632136" y="36009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500737" y="3719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543266" y="37312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599486" y="380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554994" y="379992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551933" y="35774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643371" y="384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630746"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9319622"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593351" y="37566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565446" y="38284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570223" y="36698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887105" y="2209613"/>
            <a:ext cx="4204642" cy="56095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النقل عبر المشبك العصبيّ سيُخصّص له مقال خاصّ به</a:t>
            </a:r>
            <a:endParaRPr lang="en-US" b="1" dirty="0">
              <a:solidFill>
                <a:srgbClr val="0070C0"/>
              </a:solidFill>
              <a:effectLst/>
              <a:latin typeface="Times New Roman" panose="02020603050405020304" pitchFamily="18" charset="0"/>
              <a:ea typeface="Times New Roman" panose="02020603050405020304" pitchFamily="18" charset="0"/>
            </a:endParaRP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07467" y="4978013"/>
            <a:ext cx="5538828"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3996474"/>
              <a:gd name="connsiteY0" fmla="*/ 137522 h 347462"/>
              <a:gd name="connsiteX1" fmla="*/ 3454548 w 3996474"/>
              <a:gd name="connsiteY1" fmla="*/ 148500 h 347462"/>
              <a:gd name="connsiteX2" fmla="*/ 3631858 w 3996474"/>
              <a:gd name="connsiteY2" fmla="*/ 345360 h 347462"/>
              <a:gd name="connsiteX3" fmla="*/ 3822755 w 3996474"/>
              <a:gd name="connsiteY3" fmla="*/ 2992 h 347462"/>
              <a:gd name="connsiteX4" fmla="*/ 3996474 w 3996474"/>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246872"/>
              <a:gd name="connsiteY0" fmla="*/ 137523 h 347462"/>
              <a:gd name="connsiteX1" fmla="*/ 3704946 w 4246872"/>
              <a:gd name="connsiteY1" fmla="*/ 148500 h 347462"/>
              <a:gd name="connsiteX2" fmla="*/ 3882256 w 4246872"/>
              <a:gd name="connsiteY2" fmla="*/ 345360 h 347462"/>
              <a:gd name="connsiteX3" fmla="*/ 4073153 w 4246872"/>
              <a:gd name="connsiteY3" fmla="*/ 2992 h 347462"/>
              <a:gd name="connsiteX4" fmla="*/ 4246872 w 4246872"/>
              <a:gd name="connsiteY4" fmla="*/ 178647 h 347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6872" h="347462">
                <a:moveTo>
                  <a:pt x="0" y="137523"/>
                </a:moveTo>
                <a:lnTo>
                  <a:pt x="3704946" y="148500"/>
                </a:lnTo>
                <a:cubicBezTo>
                  <a:pt x="3745414" y="176666"/>
                  <a:pt x="3820888" y="369611"/>
                  <a:pt x="3882256" y="345360"/>
                </a:cubicBezTo>
                <a:cubicBezTo>
                  <a:pt x="3943624" y="321109"/>
                  <a:pt x="4012384" y="30777"/>
                  <a:pt x="4073153" y="2992"/>
                </a:cubicBezTo>
                <a:cubicBezTo>
                  <a:pt x="4133922" y="-24793"/>
                  <a:pt x="4200138" y="149371"/>
                  <a:pt x="4246872" y="17864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28224960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0E1A4E1-AAE6-4E3B-BE3D-7B6376DF20BE}"/>
              </a:ext>
            </a:extLst>
          </p:cNvPr>
          <p:cNvSpPr>
            <a:spLocks noGrp="1"/>
          </p:cNvSpPr>
          <p:nvPr>
            <p:ph type="title"/>
          </p:nvPr>
        </p:nvSpPr>
        <p:spPr/>
        <p:txBody>
          <a:bodyPr/>
          <a:lstStyle/>
          <a:p>
            <a:pPr algn="ctr"/>
            <a:r>
              <a:rPr lang="ar-SY" b="1" dirty="0">
                <a:solidFill>
                  <a:srgbClr val="C00000"/>
                </a:solidFill>
              </a:rPr>
              <a:t>النقل العصبيّ</a:t>
            </a:r>
            <a:br>
              <a:rPr lang="ar-SY" b="1" dirty="0">
                <a:solidFill>
                  <a:srgbClr val="C00000"/>
                </a:solidFill>
              </a:rPr>
            </a:br>
            <a:r>
              <a:rPr lang="ar-SY" sz="2400" b="1" dirty="0">
                <a:solidFill>
                  <a:srgbClr val="00B0F0"/>
                </a:solidFill>
              </a:rPr>
              <a:t>رؤية جديدة</a:t>
            </a:r>
            <a:endParaRPr lang="ar-SY" b="1" dirty="0">
              <a:solidFill>
                <a:srgbClr val="C00000"/>
              </a:solidFill>
            </a:endParaRPr>
          </a:p>
        </p:txBody>
      </p:sp>
      <p:sp>
        <p:nvSpPr>
          <p:cNvPr id="3" name="عنصر نائب للمحتوى 2">
            <a:extLst>
              <a:ext uri="{FF2B5EF4-FFF2-40B4-BE49-F238E27FC236}">
                <a16:creationId xmlns:a16="http://schemas.microsoft.com/office/drawing/2014/main" id="{754E968E-C300-4633-9CE9-CFA695FD6581}"/>
              </a:ext>
            </a:extLst>
          </p:cNvPr>
          <p:cNvSpPr>
            <a:spLocks noGrp="1"/>
          </p:cNvSpPr>
          <p:nvPr>
            <p:ph idx="1"/>
          </p:nvPr>
        </p:nvSpPr>
        <p:spPr>
          <a:xfrm>
            <a:off x="4283113" y="2090904"/>
            <a:ext cx="5512524" cy="1406434"/>
          </a:xfrm>
          <a:solidFill>
            <a:schemeClr val="bg2">
              <a:lumMod val="75000"/>
            </a:schemeClr>
          </a:solidFill>
        </p:spPr>
        <p:txBody>
          <a:bodyPr/>
          <a:lstStyle/>
          <a:p>
            <a:pPr marL="0" indent="0">
              <a:buNone/>
            </a:pPr>
            <a:r>
              <a:rPr lang="ar-SY" dirty="0">
                <a:solidFill>
                  <a:srgbClr val="0070C0"/>
                </a:solidFill>
              </a:rPr>
              <a:t>ضمن مفهوم النقل العصبيّ، مايزت بين مصطلحين:</a:t>
            </a:r>
          </a:p>
          <a:p>
            <a:r>
              <a:rPr lang="ar-SY" b="1" dirty="0">
                <a:solidFill>
                  <a:srgbClr val="00B0F0"/>
                </a:solidFill>
              </a:rPr>
              <a:t>موجة الضغط العاملة الـ </a:t>
            </a:r>
            <a:r>
              <a:rPr lang="en-US" b="1" dirty="0">
                <a:solidFill>
                  <a:srgbClr val="00B0F0"/>
                </a:solidFill>
              </a:rPr>
              <a:t>Action Pressure Wave</a:t>
            </a:r>
            <a:r>
              <a:rPr lang="ar-SY" b="1" dirty="0">
                <a:solidFill>
                  <a:srgbClr val="00B0F0"/>
                </a:solidFill>
              </a:rPr>
              <a:t>:</a:t>
            </a:r>
          </a:p>
          <a:p>
            <a:r>
              <a:rPr lang="ar-SY" sz="1200" dirty="0">
                <a:solidFill>
                  <a:srgbClr val="0070C0"/>
                </a:solidFill>
              </a:rPr>
              <a:t>تيّار النقل الكهربائيّ الـ </a:t>
            </a:r>
            <a:r>
              <a:rPr lang="en-US" sz="1200" dirty="0">
                <a:solidFill>
                  <a:srgbClr val="0070C0"/>
                </a:solidFill>
              </a:rPr>
              <a:t>Electrical Neural Current</a:t>
            </a:r>
            <a:r>
              <a:rPr lang="ar-SY" sz="1200" dirty="0">
                <a:solidFill>
                  <a:srgbClr val="0070C0"/>
                </a:solidFill>
              </a:rPr>
              <a:t>.</a:t>
            </a:r>
          </a:p>
        </p:txBody>
      </p:sp>
      <p:sp>
        <p:nvSpPr>
          <p:cNvPr id="5" name="مستطيل 4">
            <a:extLst>
              <a:ext uri="{FF2B5EF4-FFF2-40B4-BE49-F238E27FC236}">
                <a16:creationId xmlns:a16="http://schemas.microsoft.com/office/drawing/2014/main" id="{D4AAE3C9-2E22-488E-B5BA-98D03176D2BD}"/>
              </a:ext>
            </a:extLst>
          </p:cNvPr>
          <p:cNvSpPr/>
          <p:nvPr/>
        </p:nvSpPr>
        <p:spPr>
          <a:xfrm>
            <a:off x="2992751" y="3642602"/>
            <a:ext cx="8112034" cy="1961606"/>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Y" b="1" dirty="0">
                <a:solidFill>
                  <a:srgbClr val="C00000"/>
                </a:solidFill>
              </a:rPr>
              <a:t>فيها، نتحدّث تباعاً عن عناصر ثلاثة:</a:t>
            </a:r>
          </a:p>
          <a:p>
            <a:pPr marL="285750" indent="-285750" algn="r" rtl="1">
              <a:buFont typeface="Wingdings" panose="05000000000000000000" pitchFamily="2" charset="2"/>
              <a:buChar char="Ø"/>
            </a:pPr>
            <a:r>
              <a:rPr lang="ar-SY" dirty="0">
                <a:solidFill>
                  <a:srgbClr val="002060"/>
                </a:solidFill>
              </a:rPr>
              <a:t>بدايةً، ولادة موجة الضغط المركزيّة الـ </a:t>
            </a:r>
            <a:r>
              <a:rPr lang="en-US" dirty="0">
                <a:solidFill>
                  <a:srgbClr val="002060"/>
                </a:solidFill>
              </a:rPr>
              <a:t>Central Pressure Wave</a:t>
            </a:r>
            <a:r>
              <a:rPr lang="ar-SY" dirty="0">
                <a:solidFill>
                  <a:srgbClr val="002060"/>
                </a:solidFill>
              </a:rPr>
              <a:t>.</a:t>
            </a:r>
          </a:p>
          <a:p>
            <a:pPr marL="285750" indent="-285750" algn="r" rtl="1">
              <a:buFont typeface="Wingdings" panose="05000000000000000000" pitchFamily="2" charset="2"/>
              <a:buChar char="Ø"/>
            </a:pPr>
            <a:r>
              <a:rPr lang="ar-SY" dirty="0">
                <a:solidFill>
                  <a:srgbClr val="002060"/>
                </a:solidFill>
              </a:rPr>
              <a:t>تالياً، ولادة موجة الضغط العاملة الأوليّة الـ </a:t>
            </a:r>
            <a:r>
              <a:rPr lang="en-US" dirty="0">
                <a:solidFill>
                  <a:srgbClr val="002060"/>
                </a:solidFill>
              </a:rPr>
              <a:t>Preliminary Action Pressure Wave</a:t>
            </a:r>
            <a:r>
              <a:rPr lang="ar-SY" dirty="0">
                <a:solidFill>
                  <a:srgbClr val="002060"/>
                </a:solidFill>
              </a:rPr>
              <a:t>.</a:t>
            </a:r>
          </a:p>
          <a:p>
            <a:pPr marL="285750" indent="-285750" algn="r" rtl="1">
              <a:buFont typeface="Wingdings" panose="05000000000000000000" pitchFamily="2" charset="2"/>
              <a:buChar char="Ø"/>
            </a:pPr>
            <a:r>
              <a:rPr lang="ar-SY" dirty="0">
                <a:solidFill>
                  <a:srgbClr val="002060"/>
                </a:solidFill>
              </a:rPr>
              <a:t>أخيراً، ولادة موجة ضغط العمل القياسيّة الـ </a:t>
            </a:r>
            <a:r>
              <a:rPr lang="en-US" dirty="0">
                <a:solidFill>
                  <a:srgbClr val="002060"/>
                </a:solidFill>
              </a:rPr>
              <a:t>Standard Action Pressure Wave</a:t>
            </a:r>
            <a:r>
              <a:rPr lang="ar-SY" dirty="0">
                <a:solidFill>
                  <a:srgbClr val="002060"/>
                </a:solidFill>
              </a:rPr>
              <a:t>.</a:t>
            </a:r>
          </a:p>
          <a:p>
            <a:pPr algn="r" rtl="1"/>
            <a:endParaRPr lang="ar-SY" dirty="0">
              <a:solidFill>
                <a:srgbClr val="002060"/>
              </a:solidFill>
            </a:endParaRPr>
          </a:p>
        </p:txBody>
      </p:sp>
      <p:sp>
        <p:nvSpPr>
          <p:cNvPr id="4" name="سهم: لأسفل 3">
            <a:extLst>
              <a:ext uri="{FF2B5EF4-FFF2-40B4-BE49-F238E27FC236}">
                <a16:creationId xmlns:a16="http://schemas.microsoft.com/office/drawing/2014/main" id="{46E96542-FF0A-40C3-B995-E889957AAFA6}"/>
              </a:ext>
            </a:extLst>
          </p:cNvPr>
          <p:cNvSpPr/>
          <p:nvPr/>
        </p:nvSpPr>
        <p:spPr>
          <a:xfrm>
            <a:off x="5106915" y="3235415"/>
            <a:ext cx="431075" cy="523845"/>
          </a:xfrm>
          <a:prstGeom prst="downArrow">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Tree>
    <p:extLst>
      <p:ext uri="{BB962C8B-B14F-4D97-AF65-F5344CB8AC3E}">
        <p14:creationId xmlns:p14="http://schemas.microsoft.com/office/powerpoint/2010/main" val="1040255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sz="2400" b="1" dirty="0">
                <a:solidFill>
                  <a:srgbClr val="00B0F0"/>
                </a:solidFill>
              </a:rPr>
              <a:t>الولادة الأولى،</a:t>
            </a:r>
            <a:br>
              <a:rPr lang="ar-SY" sz="2400" b="1" dirty="0">
                <a:solidFill>
                  <a:srgbClr val="00B0F0"/>
                </a:solidFill>
              </a:rPr>
            </a:br>
            <a:r>
              <a:rPr lang="ar-SY" sz="2400" b="1" dirty="0">
                <a:solidFill>
                  <a:srgbClr val="00B0F0"/>
                </a:solidFill>
              </a:rPr>
              <a:t>في منطقة الـ </a:t>
            </a:r>
            <a:r>
              <a:rPr lang="en-US" sz="2400" b="1" dirty="0">
                <a:solidFill>
                  <a:srgbClr val="00B0F0"/>
                </a:solidFill>
              </a:rPr>
              <a:t>Axon Hillock</a:t>
            </a:r>
            <a:r>
              <a:rPr lang="ar-SY" sz="2400" b="1" dirty="0">
                <a:solidFill>
                  <a:srgbClr val="00B0F0"/>
                </a:solidFill>
              </a:rPr>
              <a:t> وبعد بلوغ عتبة التنبيه</a:t>
            </a: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670670"/>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571258" y="4048628"/>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04762" y="342238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3700023"/>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37857" y="3700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5286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404176" y="35970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39460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383648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0939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400004" y="410064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083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36666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20622" y="38820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354470" y="35102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371174" y="39718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39546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06059" y="400239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43470" y="3614469"/>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277336" y="36912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0025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64117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51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19749" y="4037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AA50A46B-4C22-43C2-BF55-D34155BC8BB8}"/>
              </a:ext>
            </a:extLst>
          </p:cNvPr>
          <p:cNvSpPr/>
          <p:nvPr/>
        </p:nvSpPr>
        <p:spPr>
          <a:xfrm>
            <a:off x="6971230" y="33320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9" name="شكل بيضاوي 148">
            <a:extLst>
              <a:ext uri="{FF2B5EF4-FFF2-40B4-BE49-F238E27FC236}">
                <a16:creationId xmlns:a16="http://schemas.microsoft.com/office/drawing/2014/main" id="{76B02C23-78B6-4DA9-924E-F0E7AADE26A2}"/>
              </a:ext>
            </a:extLst>
          </p:cNvPr>
          <p:cNvSpPr/>
          <p:nvPr/>
        </p:nvSpPr>
        <p:spPr>
          <a:xfrm>
            <a:off x="4500089" y="41096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0" name="شكل بيضاوي 149">
            <a:extLst>
              <a:ext uri="{FF2B5EF4-FFF2-40B4-BE49-F238E27FC236}">
                <a16:creationId xmlns:a16="http://schemas.microsoft.com/office/drawing/2014/main" id="{3118DE1E-0C20-4556-8523-F75BEA8A35F7}"/>
              </a:ext>
            </a:extLst>
          </p:cNvPr>
          <p:cNvSpPr/>
          <p:nvPr/>
        </p:nvSpPr>
        <p:spPr>
          <a:xfrm>
            <a:off x="4559900" y="36370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6" name="شكل بيضاوي 155">
            <a:extLst>
              <a:ext uri="{FF2B5EF4-FFF2-40B4-BE49-F238E27FC236}">
                <a16:creationId xmlns:a16="http://schemas.microsoft.com/office/drawing/2014/main" id="{B017375F-9109-4EC9-8318-9181797A2365}"/>
              </a:ext>
            </a:extLst>
          </p:cNvPr>
          <p:cNvSpPr/>
          <p:nvPr/>
        </p:nvSpPr>
        <p:spPr>
          <a:xfrm>
            <a:off x="4570154" y="3768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7" name="مستطيل 156">
            <a:extLst>
              <a:ext uri="{FF2B5EF4-FFF2-40B4-BE49-F238E27FC236}">
                <a16:creationId xmlns:a16="http://schemas.microsoft.com/office/drawing/2014/main" id="{1A6001A7-193F-4502-92E7-7D08A8E8E213}"/>
              </a:ext>
            </a:extLst>
          </p:cNvPr>
          <p:cNvSpPr/>
          <p:nvPr/>
        </p:nvSpPr>
        <p:spPr>
          <a:xfrm>
            <a:off x="5316253" y="2105160"/>
            <a:ext cx="2787097"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يعمل الضغط المنخفض الوليد على شفط شاردة الصوديوم إلى داخل منطقة  </a:t>
            </a:r>
            <a:r>
              <a:rPr lang="en-US" sz="1100" b="1" dirty="0">
                <a:solidFill>
                  <a:srgbClr val="C00000"/>
                </a:solidFill>
              </a:rPr>
              <a:t>Axon Hillock</a:t>
            </a:r>
            <a:endParaRPr lang="ar-SY" sz="1100" b="1" dirty="0">
              <a:solidFill>
                <a:srgbClr val="C00000"/>
              </a:solidFill>
            </a:endParaRPr>
          </a:p>
          <a:p>
            <a:pPr algn="ctr"/>
            <a:r>
              <a:rPr lang="ar-SY" sz="1400" b="1" dirty="0">
                <a:solidFill>
                  <a:srgbClr val="C00000"/>
                </a:solidFill>
              </a:rPr>
              <a:t>(ثالثاً)</a:t>
            </a:r>
          </a:p>
          <a:p>
            <a:pPr algn="ctr"/>
            <a:endParaRPr lang="en-US" sz="1100" b="1" dirty="0">
              <a:solidFill>
                <a:srgbClr val="C00000"/>
              </a:solidFill>
            </a:endParaRPr>
          </a:p>
        </p:txBody>
      </p:sp>
      <p:cxnSp>
        <p:nvCxnSpPr>
          <p:cNvPr id="11" name="موصل: على شكل مرفق 10">
            <a:extLst>
              <a:ext uri="{FF2B5EF4-FFF2-40B4-BE49-F238E27FC236}">
                <a16:creationId xmlns:a16="http://schemas.microsoft.com/office/drawing/2014/main" id="{BC3DBF34-ED6F-4E58-B2DA-EB6E97EE3F47}"/>
              </a:ext>
            </a:extLst>
          </p:cNvPr>
          <p:cNvCxnSpPr>
            <a:cxnSpLocks/>
          </p:cNvCxnSpPr>
          <p:nvPr/>
        </p:nvCxnSpPr>
        <p:spPr>
          <a:xfrm rot="10800000" flipV="1">
            <a:off x="4545386" y="2938950"/>
            <a:ext cx="2409783" cy="483414"/>
          </a:xfrm>
          <a:prstGeom prst="bentConnector3">
            <a:avLst>
              <a:gd name="adj1" fmla="val 9987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52" name="رابط مستقيم 151">
            <a:extLst>
              <a:ext uri="{FF2B5EF4-FFF2-40B4-BE49-F238E27FC236}">
                <a16:creationId xmlns:a16="http://schemas.microsoft.com/office/drawing/2014/main" id="{ED4DEE05-4634-465F-A007-16A23841F6C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3" name="رابط مستقيم 152">
            <a:extLst>
              <a:ext uri="{FF2B5EF4-FFF2-40B4-BE49-F238E27FC236}">
                <a16:creationId xmlns:a16="http://schemas.microsoft.com/office/drawing/2014/main" id="{32AF3B09-6758-4FCA-A7B4-921DECB00E0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58" name="مستطيل 157">
            <a:extLst>
              <a:ext uri="{FF2B5EF4-FFF2-40B4-BE49-F238E27FC236}">
                <a16:creationId xmlns:a16="http://schemas.microsoft.com/office/drawing/2014/main" id="{645DF2C9-513E-4B52-B584-651D90129D83}"/>
              </a:ext>
            </a:extLst>
          </p:cNvPr>
          <p:cNvSpPr/>
          <p:nvPr/>
        </p:nvSpPr>
        <p:spPr>
          <a:xfrm>
            <a:off x="720241" y="1770549"/>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تتقلّص كتلة الأنابيب المجهريّة وتتراجع داخل جسم الخليّة العصبيّة</a:t>
            </a:r>
          </a:p>
          <a:p>
            <a:pPr algn="ctr"/>
            <a:r>
              <a:rPr lang="ar-SY" sz="1400" b="1" dirty="0">
                <a:solidFill>
                  <a:srgbClr val="C00000"/>
                </a:solidFill>
              </a:rPr>
              <a:t>(أوّلاً)</a:t>
            </a:r>
          </a:p>
          <a:p>
            <a:pPr algn="ctr"/>
            <a:endParaRPr lang="en-US" sz="1100" b="1" dirty="0">
              <a:solidFill>
                <a:srgbClr val="C00000"/>
              </a:solidFill>
            </a:endParaRPr>
          </a:p>
        </p:txBody>
      </p:sp>
      <p:cxnSp>
        <p:nvCxnSpPr>
          <p:cNvPr id="159" name="موصل: على شكل مرفق 158">
            <a:extLst>
              <a:ext uri="{FF2B5EF4-FFF2-40B4-BE49-F238E27FC236}">
                <a16:creationId xmlns:a16="http://schemas.microsoft.com/office/drawing/2014/main" id="{F297F914-D267-4D40-BA4B-FEBF4386B968}"/>
              </a:ext>
            </a:extLst>
          </p:cNvPr>
          <p:cNvCxnSpPr/>
          <p:nvPr/>
        </p:nvCxnSpPr>
        <p:spPr>
          <a:xfrm>
            <a:off x="2468881" y="2303725"/>
            <a:ext cx="1226568" cy="1054421"/>
          </a:xfrm>
          <a:prstGeom prst="bentConnector3">
            <a:avLst>
              <a:gd name="adj1" fmla="val 100055"/>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60" name="مستطيل 159">
            <a:extLst>
              <a:ext uri="{FF2B5EF4-FFF2-40B4-BE49-F238E27FC236}">
                <a16:creationId xmlns:a16="http://schemas.microsoft.com/office/drawing/2014/main" id="{BFECC090-4ECD-49F5-A5D7-2CB06D1E07F9}"/>
              </a:ext>
            </a:extLst>
          </p:cNvPr>
          <p:cNvSpPr/>
          <p:nvPr/>
        </p:nvSpPr>
        <p:spPr>
          <a:xfrm>
            <a:off x="686415" y="2966235"/>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تنشأ موجة ضغط مركزيّة تجتاح جسم الخليّة العصبيّة وصولاً إلى غشائها الخلويّ</a:t>
            </a:r>
          </a:p>
          <a:p>
            <a:pPr algn="ctr"/>
            <a:r>
              <a:rPr lang="ar-SY" sz="1400" b="1" dirty="0">
                <a:solidFill>
                  <a:srgbClr val="C00000"/>
                </a:solidFill>
              </a:rPr>
              <a:t>(ثانياً)</a:t>
            </a:r>
          </a:p>
          <a:p>
            <a:pPr algn="ctr"/>
            <a:endParaRPr lang="en-US" sz="1100" b="1" dirty="0">
              <a:solidFill>
                <a:srgbClr val="C00000"/>
              </a:solidFill>
            </a:endParaRPr>
          </a:p>
        </p:txBody>
      </p:sp>
      <p:cxnSp>
        <p:nvCxnSpPr>
          <p:cNvPr id="161" name="موصل: على شكل مرفق 160">
            <a:extLst>
              <a:ext uri="{FF2B5EF4-FFF2-40B4-BE49-F238E27FC236}">
                <a16:creationId xmlns:a16="http://schemas.microsoft.com/office/drawing/2014/main" id="{A96A3886-0765-4C2D-9565-A9AFE7D21B09}"/>
              </a:ext>
            </a:extLst>
          </p:cNvPr>
          <p:cNvCxnSpPr>
            <a:cxnSpLocks/>
          </p:cNvCxnSpPr>
          <p:nvPr/>
        </p:nvCxnSpPr>
        <p:spPr>
          <a:xfrm>
            <a:off x="1261975" y="3649196"/>
            <a:ext cx="1767569" cy="272487"/>
          </a:xfrm>
          <a:prstGeom prst="bentConnector3">
            <a:avLst>
              <a:gd name="adj1" fmla="val 485"/>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 name="مستطيل 4">
            <a:extLst>
              <a:ext uri="{FF2B5EF4-FFF2-40B4-BE49-F238E27FC236}">
                <a16:creationId xmlns:a16="http://schemas.microsoft.com/office/drawing/2014/main" id="{46F251E2-8CFE-437A-AD89-FFF0D474EF29}"/>
              </a:ext>
            </a:extLst>
          </p:cNvPr>
          <p:cNvSpPr/>
          <p:nvPr/>
        </p:nvSpPr>
        <p:spPr>
          <a:xfrm>
            <a:off x="5116271" y="3692955"/>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2" name="مستطيل 161">
            <a:extLst>
              <a:ext uri="{FF2B5EF4-FFF2-40B4-BE49-F238E27FC236}">
                <a16:creationId xmlns:a16="http://schemas.microsoft.com/office/drawing/2014/main" id="{FAA99CAE-9ACB-4A1B-8ACD-E77C30E0790E}"/>
              </a:ext>
            </a:extLst>
          </p:cNvPr>
          <p:cNvSpPr/>
          <p:nvPr/>
        </p:nvSpPr>
        <p:spPr>
          <a:xfrm>
            <a:off x="7815785" y="3691007"/>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3" name="مستطيل 162">
            <a:extLst>
              <a:ext uri="{FF2B5EF4-FFF2-40B4-BE49-F238E27FC236}">
                <a16:creationId xmlns:a16="http://schemas.microsoft.com/office/drawing/2014/main" id="{975F0216-DAF4-4141-B743-DA25E3AA7571}"/>
              </a:ext>
            </a:extLst>
          </p:cNvPr>
          <p:cNvSpPr/>
          <p:nvPr/>
        </p:nvSpPr>
        <p:spPr>
          <a:xfrm>
            <a:off x="8935212" y="369743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4" name="مستطيل 163">
            <a:extLst>
              <a:ext uri="{FF2B5EF4-FFF2-40B4-BE49-F238E27FC236}">
                <a16:creationId xmlns:a16="http://schemas.microsoft.com/office/drawing/2014/main" id="{6122CB79-593E-483E-8F03-D58E3A0C5DB4}"/>
              </a:ext>
            </a:extLst>
          </p:cNvPr>
          <p:cNvSpPr/>
          <p:nvPr/>
        </p:nvSpPr>
        <p:spPr>
          <a:xfrm>
            <a:off x="6866691" y="3680200"/>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5" name="مستطيل 164">
            <a:extLst>
              <a:ext uri="{FF2B5EF4-FFF2-40B4-BE49-F238E27FC236}">
                <a16:creationId xmlns:a16="http://schemas.microsoft.com/office/drawing/2014/main" id="{588F1DEC-FE03-488E-8228-EA4385708343}"/>
              </a:ext>
            </a:extLst>
          </p:cNvPr>
          <p:cNvSpPr/>
          <p:nvPr/>
        </p:nvSpPr>
        <p:spPr>
          <a:xfrm>
            <a:off x="5921657" y="368937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7" name="مستطيل 166">
            <a:extLst>
              <a:ext uri="{FF2B5EF4-FFF2-40B4-BE49-F238E27FC236}">
                <a16:creationId xmlns:a16="http://schemas.microsoft.com/office/drawing/2014/main" id="{55486B3E-C650-4F23-AF43-37352368ACA9}"/>
              </a:ext>
            </a:extLst>
          </p:cNvPr>
          <p:cNvSpPr/>
          <p:nvPr/>
        </p:nvSpPr>
        <p:spPr>
          <a:xfrm>
            <a:off x="5144024" y="4537355"/>
            <a:ext cx="3022186" cy="11327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تراكم شاردة الصوديوم موجبة الشحنة يجعل داخل منطقة الـ </a:t>
            </a:r>
          </a:p>
          <a:p>
            <a:pPr algn="ctr"/>
            <a:r>
              <a:rPr lang="en-US" sz="1100" b="1" dirty="0">
                <a:solidFill>
                  <a:srgbClr val="C00000"/>
                </a:solidFill>
              </a:rPr>
              <a:t>Axon Hillock</a:t>
            </a:r>
            <a:endParaRPr lang="ar-SY" sz="1100" b="1" dirty="0">
              <a:solidFill>
                <a:srgbClr val="C00000"/>
              </a:solidFill>
            </a:endParaRPr>
          </a:p>
          <a:p>
            <a:pPr algn="ctr"/>
            <a:r>
              <a:rPr lang="ar-SY" sz="1100" b="1" dirty="0">
                <a:solidFill>
                  <a:srgbClr val="C00000"/>
                </a:solidFill>
              </a:rPr>
              <a:t>موجب الشحنة ويكون بذلك مصعد (منطلق) تيّار النقل العصبيّ الكهربائيّ </a:t>
            </a:r>
            <a:r>
              <a:rPr lang="ar-SY" sz="1400" b="1" dirty="0">
                <a:solidFill>
                  <a:srgbClr val="C00000"/>
                </a:solidFill>
              </a:rPr>
              <a:t>(رابعاً) </a:t>
            </a:r>
          </a:p>
          <a:p>
            <a:pPr algn="ctr"/>
            <a:endParaRPr lang="en-US" sz="1100" b="1" dirty="0">
              <a:solidFill>
                <a:srgbClr val="C00000"/>
              </a:solidFill>
            </a:endParaRPr>
          </a:p>
        </p:txBody>
      </p:sp>
      <p:sp>
        <p:nvSpPr>
          <p:cNvPr id="14" name="شكل بيضاوي 13">
            <a:extLst>
              <a:ext uri="{FF2B5EF4-FFF2-40B4-BE49-F238E27FC236}">
                <a16:creationId xmlns:a16="http://schemas.microsoft.com/office/drawing/2014/main" id="{36FAF018-7F3D-4FEE-AF45-AD6C69686A53}"/>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cxnSp>
        <p:nvCxnSpPr>
          <p:cNvPr id="17" name="موصل: على شكل مرفق 16">
            <a:extLst>
              <a:ext uri="{FF2B5EF4-FFF2-40B4-BE49-F238E27FC236}">
                <a16:creationId xmlns:a16="http://schemas.microsoft.com/office/drawing/2014/main" id="{814DDE29-3E89-4E29-9B16-7D6DFA6BE370}"/>
              </a:ext>
            </a:extLst>
          </p:cNvPr>
          <p:cNvCxnSpPr>
            <a:cxnSpLocks/>
          </p:cNvCxnSpPr>
          <p:nvPr/>
        </p:nvCxnSpPr>
        <p:spPr>
          <a:xfrm rot="10800000">
            <a:off x="4527570" y="4219114"/>
            <a:ext cx="616455" cy="923808"/>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59748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sz="2400" b="1" dirty="0">
                <a:solidFill>
                  <a:srgbClr val="00B0F0"/>
                </a:solidFill>
              </a:rPr>
              <a:t>الولادة الأولى</a:t>
            </a: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442140" y="3474728"/>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تسترخي كتلة الأنابيب المجهريّة وتندفع عائدة إلى مكانها من حيث انطلقت</a:t>
            </a:r>
          </a:p>
          <a:p>
            <a:pPr algn="ctr"/>
            <a:r>
              <a:rPr lang="ar-SY" sz="1400" b="1" dirty="0">
                <a:solidFill>
                  <a:srgbClr val="C00000"/>
                </a:solidFill>
              </a:rPr>
              <a:t>(ثانياً)</a:t>
            </a:r>
            <a:endParaRPr lang="en-US" sz="14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62569" y="3670612"/>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68571" y="3538747"/>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59732" y="34760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360" y="4014062"/>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738842" y="37258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551887" y="35802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68077" y="3571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737765" y="38271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94765" y="38221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441091" y="412000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36079" y="39329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798482" y="39680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735293" y="36387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11535" y="39339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6416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03199" y="352602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720225" y="40198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762" y="4016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784331" y="387596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719862" y="36802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0554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68076" y="35627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596998" y="35590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69418" y="405156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solidFill>
                <a:srgbClr val="0070C0"/>
              </a:solidFill>
            </a:endParaRPr>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45" name="سهم: لليسار 144">
            <a:extLst>
              <a:ext uri="{FF2B5EF4-FFF2-40B4-BE49-F238E27FC236}">
                <a16:creationId xmlns:a16="http://schemas.microsoft.com/office/drawing/2014/main" id="{85576D6B-CCE7-4697-A9BA-8657937AEE85}"/>
              </a:ext>
            </a:extLst>
          </p:cNvPr>
          <p:cNvSpPr/>
          <p:nvPr/>
        </p:nvSpPr>
        <p:spPr>
          <a:xfrm rot="10800000">
            <a:off x="3699155"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8" name="مستطيل 147">
            <a:extLst>
              <a:ext uri="{FF2B5EF4-FFF2-40B4-BE49-F238E27FC236}">
                <a16:creationId xmlns:a16="http://schemas.microsoft.com/office/drawing/2014/main" id="{7005506C-6418-41FF-B497-DA89E235F51D}"/>
              </a:ext>
            </a:extLst>
          </p:cNvPr>
          <p:cNvSpPr/>
          <p:nvPr/>
        </p:nvSpPr>
        <p:spPr>
          <a:xfrm>
            <a:off x="362257" y="2378265"/>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ترتدّ موجة الضغط المركزيّة عن غشاء جسم الخليّة العصبيّة</a:t>
            </a:r>
          </a:p>
          <a:p>
            <a:pPr algn="ctr"/>
            <a:r>
              <a:rPr lang="ar-SY" sz="1400" b="1" dirty="0">
                <a:solidFill>
                  <a:srgbClr val="C00000"/>
                </a:solidFill>
              </a:rPr>
              <a:t>(أولاً)</a:t>
            </a:r>
            <a:endParaRPr lang="en-US" sz="1400" b="1" dirty="0">
              <a:solidFill>
                <a:srgbClr val="C00000"/>
              </a:solidFill>
            </a:endParaRPr>
          </a:p>
          <a:p>
            <a:pPr algn="ctr"/>
            <a:endParaRPr lang="ar-SY" sz="1100" b="1" dirty="0">
              <a:solidFill>
                <a:srgbClr val="C00000"/>
              </a:solidFill>
            </a:endParaRPr>
          </a:p>
        </p:txBody>
      </p:sp>
      <p:cxnSp>
        <p:nvCxnSpPr>
          <p:cNvPr id="23" name="موصل: على شكل مرفق 22">
            <a:extLst>
              <a:ext uri="{FF2B5EF4-FFF2-40B4-BE49-F238E27FC236}">
                <a16:creationId xmlns:a16="http://schemas.microsoft.com/office/drawing/2014/main" id="{AECA88EF-D9A5-4116-8C8C-D9FB9606977D}"/>
              </a:ext>
            </a:extLst>
          </p:cNvPr>
          <p:cNvCxnSpPr>
            <a:cxnSpLocks/>
          </p:cNvCxnSpPr>
          <p:nvPr/>
        </p:nvCxnSpPr>
        <p:spPr>
          <a:xfrm>
            <a:off x="1933763" y="2895929"/>
            <a:ext cx="1826511" cy="749599"/>
          </a:xfrm>
          <a:prstGeom prst="bentConnector3">
            <a:avLst>
              <a:gd name="adj1" fmla="val 100063"/>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67" name="مستطيل 166">
            <a:extLst>
              <a:ext uri="{FF2B5EF4-FFF2-40B4-BE49-F238E27FC236}">
                <a16:creationId xmlns:a16="http://schemas.microsoft.com/office/drawing/2014/main" id="{1EBFB8D0-67E5-4EAC-9BED-88670A3F8B16}"/>
              </a:ext>
            </a:extLst>
          </p:cNvPr>
          <p:cNvSpPr/>
          <p:nvPr/>
        </p:nvSpPr>
        <p:spPr>
          <a:xfrm>
            <a:off x="526730" y="4661779"/>
            <a:ext cx="2542164" cy="99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ترتفع قيمة الضغط داخل منطقة </a:t>
            </a:r>
            <a:r>
              <a:rPr lang="en-US" sz="1100" b="1" dirty="0">
                <a:solidFill>
                  <a:srgbClr val="C00000"/>
                </a:solidFill>
              </a:rPr>
              <a:t>Axon Hillock</a:t>
            </a:r>
          </a:p>
          <a:p>
            <a:pPr algn="ctr"/>
            <a:r>
              <a:rPr lang="ar-SY" sz="1100" b="1" dirty="0">
                <a:solidFill>
                  <a:srgbClr val="C00000"/>
                </a:solidFill>
              </a:rPr>
              <a:t>معلنةً ولادة موجة ضغط العمل الأوليّة</a:t>
            </a:r>
          </a:p>
          <a:p>
            <a:pPr algn="ctr"/>
            <a:r>
              <a:rPr lang="ar-SY" sz="1400" b="1" dirty="0">
                <a:solidFill>
                  <a:srgbClr val="C00000"/>
                </a:solidFill>
              </a:rPr>
              <a:t>(ثالثاً)</a:t>
            </a:r>
            <a:endParaRPr lang="en-US" sz="1400" b="1" dirty="0">
              <a:solidFill>
                <a:srgbClr val="C00000"/>
              </a:solidFill>
            </a:endParaRPr>
          </a:p>
          <a:p>
            <a:pPr algn="ctr"/>
            <a:endParaRPr lang="ar-SY" sz="1100" b="1" dirty="0">
              <a:solidFill>
                <a:srgbClr val="C00000"/>
              </a:solidFill>
            </a:endParaRPr>
          </a:p>
        </p:txBody>
      </p:sp>
      <p:cxnSp>
        <p:nvCxnSpPr>
          <p:cNvPr id="184" name="موصل: على شكل مرفق 183">
            <a:extLst>
              <a:ext uri="{FF2B5EF4-FFF2-40B4-BE49-F238E27FC236}">
                <a16:creationId xmlns:a16="http://schemas.microsoft.com/office/drawing/2014/main" id="{6029F3B1-DE63-4654-AB7B-821B8ACB913A}"/>
              </a:ext>
            </a:extLst>
          </p:cNvPr>
          <p:cNvCxnSpPr>
            <a:cxnSpLocks/>
            <a:endCxn id="144" idx="2"/>
          </p:cNvCxnSpPr>
          <p:nvPr/>
        </p:nvCxnSpPr>
        <p:spPr>
          <a:xfrm flipV="1">
            <a:off x="1755814" y="4317759"/>
            <a:ext cx="2383311" cy="149738"/>
          </a:xfrm>
          <a:prstGeom prst="bentConnector3">
            <a:avLst>
              <a:gd name="adj1" fmla="val 100356"/>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88" name="رابط كسهم مستقيم 187">
            <a:extLst>
              <a:ext uri="{FF2B5EF4-FFF2-40B4-BE49-F238E27FC236}">
                <a16:creationId xmlns:a16="http://schemas.microsoft.com/office/drawing/2014/main" id="{0BA3320E-32F5-4891-936B-09A31CC89E98}"/>
              </a:ext>
            </a:extLst>
          </p:cNvPr>
          <p:cNvCxnSpPr>
            <a:cxnSpLocks/>
          </p:cNvCxnSpPr>
          <p:nvPr/>
        </p:nvCxnSpPr>
        <p:spPr>
          <a:xfrm>
            <a:off x="2847018" y="4890974"/>
            <a:ext cx="1063161"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50" name="رابط مستقيم 149">
            <a:extLst>
              <a:ext uri="{FF2B5EF4-FFF2-40B4-BE49-F238E27FC236}">
                <a16:creationId xmlns:a16="http://schemas.microsoft.com/office/drawing/2014/main" id="{1B02005F-D2B7-415C-9F59-C3B895C54B21}"/>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1" name="رابط مستقيم 150">
            <a:extLst>
              <a:ext uri="{FF2B5EF4-FFF2-40B4-BE49-F238E27FC236}">
                <a16:creationId xmlns:a16="http://schemas.microsoft.com/office/drawing/2014/main" id="{2297672D-9675-43D5-9E52-43471488B038}"/>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52" name="مستطيل 151">
            <a:extLst>
              <a:ext uri="{FF2B5EF4-FFF2-40B4-BE49-F238E27FC236}">
                <a16:creationId xmlns:a16="http://schemas.microsoft.com/office/drawing/2014/main" id="{E243C952-5E26-4250-B827-660182012D14}"/>
              </a:ext>
            </a:extLst>
          </p:cNvPr>
          <p:cNvSpPr/>
          <p:nvPr/>
        </p:nvSpPr>
        <p:spPr>
          <a:xfrm>
            <a:off x="8935212" y="369743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6" name="مستطيل 155">
            <a:extLst>
              <a:ext uri="{FF2B5EF4-FFF2-40B4-BE49-F238E27FC236}">
                <a16:creationId xmlns:a16="http://schemas.microsoft.com/office/drawing/2014/main" id="{F3677D38-2613-419E-828D-4F927BB55D6A}"/>
              </a:ext>
            </a:extLst>
          </p:cNvPr>
          <p:cNvSpPr/>
          <p:nvPr/>
        </p:nvSpPr>
        <p:spPr>
          <a:xfrm>
            <a:off x="8142310"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7" name="مستطيل 156">
            <a:extLst>
              <a:ext uri="{FF2B5EF4-FFF2-40B4-BE49-F238E27FC236}">
                <a16:creationId xmlns:a16="http://schemas.microsoft.com/office/drawing/2014/main" id="{519B68F8-B8AC-4237-A81E-94D0F440AA35}"/>
              </a:ext>
            </a:extLst>
          </p:cNvPr>
          <p:cNvSpPr/>
          <p:nvPr/>
        </p:nvSpPr>
        <p:spPr>
          <a:xfrm>
            <a:off x="7262963" y="369743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8" name="مستطيل 157">
            <a:extLst>
              <a:ext uri="{FF2B5EF4-FFF2-40B4-BE49-F238E27FC236}">
                <a16:creationId xmlns:a16="http://schemas.microsoft.com/office/drawing/2014/main" id="{46869A03-D10A-4AFD-9CC2-12C3363AB379}"/>
              </a:ext>
            </a:extLst>
          </p:cNvPr>
          <p:cNvSpPr/>
          <p:nvPr/>
        </p:nvSpPr>
        <p:spPr>
          <a:xfrm>
            <a:off x="6397614" y="368045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9" name="مستطيل 158">
            <a:extLst>
              <a:ext uri="{FF2B5EF4-FFF2-40B4-BE49-F238E27FC236}">
                <a16:creationId xmlns:a16="http://schemas.microsoft.com/office/drawing/2014/main" id="{F01348A0-9CA9-4DBC-87BA-15CDBA443372}"/>
              </a:ext>
            </a:extLst>
          </p:cNvPr>
          <p:cNvSpPr/>
          <p:nvPr/>
        </p:nvSpPr>
        <p:spPr>
          <a:xfrm>
            <a:off x="5555318"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0" name="شكل بيضاوي 159">
            <a:extLst>
              <a:ext uri="{FF2B5EF4-FFF2-40B4-BE49-F238E27FC236}">
                <a16:creationId xmlns:a16="http://schemas.microsoft.com/office/drawing/2014/main" id="{C5AB7024-A9D3-425F-98CB-F4D2EECC6A73}"/>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cxnSp>
        <p:nvCxnSpPr>
          <p:cNvPr id="161" name="موصل: على شكل مرفق 160">
            <a:extLst>
              <a:ext uri="{FF2B5EF4-FFF2-40B4-BE49-F238E27FC236}">
                <a16:creationId xmlns:a16="http://schemas.microsoft.com/office/drawing/2014/main" id="{D2A5ED4A-F1D8-4A8C-BC79-E80A74F499AF}"/>
              </a:ext>
            </a:extLst>
          </p:cNvPr>
          <p:cNvCxnSpPr>
            <a:cxnSpLocks/>
          </p:cNvCxnSpPr>
          <p:nvPr/>
        </p:nvCxnSpPr>
        <p:spPr>
          <a:xfrm rot="10800000">
            <a:off x="4527570" y="4219114"/>
            <a:ext cx="616455" cy="923808"/>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62" name="مستطيل 161">
            <a:extLst>
              <a:ext uri="{FF2B5EF4-FFF2-40B4-BE49-F238E27FC236}">
                <a16:creationId xmlns:a16="http://schemas.microsoft.com/office/drawing/2014/main" id="{916B32EB-A8A2-4AEE-9CBD-1E809F073E91}"/>
              </a:ext>
            </a:extLst>
          </p:cNvPr>
          <p:cNvSpPr/>
          <p:nvPr/>
        </p:nvSpPr>
        <p:spPr>
          <a:xfrm>
            <a:off x="5144024" y="4537355"/>
            <a:ext cx="3118784" cy="144629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7030A0"/>
                </a:solidFill>
              </a:rPr>
              <a:t>بين قطب موجب ممثلاً بتراكم شوارد الصوديوم موجبة الشّحنة داخل منطقة الـ </a:t>
            </a:r>
          </a:p>
          <a:p>
            <a:pPr algn="ctr"/>
            <a:r>
              <a:rPr lang="en-US" sz="1100" b="1" dirty="0">
                <a:solidFill>
                  <a:srgbClr val="7030A0"/>
                </a:solidFill>
              </a:rPr>
              <a:t>Axon Hillock</a:t>
            </a:r>
            <a:endParaRPr lang="ar-SY" sz="1100" b="1" dirty="0">
              <a:solidFill>
                <a:srgbClr val="7030A0"/>
              </a:solidFill>
            </a:endParaRPr>
          </a:p>
          <a:p>
            <a:pPr algn="ctr"/>
            <a:r>
              <a:rPr lang="ar-SY" sz="1100" b="1" dirty="0">
                <a:solidFill>
                  <a:srgbClr val="7030A0"/>
                </a:solidFill>
              </a:rPr>
              <a:t>وقطب سالب ممثلاً بالعناصر داخل الخلويّة سالبة الشحنة (البروتينات اساساً) ينطلق تيّار النقل العصبيّ الكهربائيّ الأوليّ</a:t>
            </a:r>
            <a:br>
              <a:rPr lang="ar-SY" sz="1100" b="1" dirty="0">
                <a:solidFill>
                  <a:srgbClr val="7030A0"/>
                </a:solidFill>
              </a:rPr>
            </a:br>
            <a:r>
              <a:rPr lang="ar-SY" sz="1400" b="1" dirty="0">
                <a:solidFill>
                  <a:srgbClr val="7030A0"/>
                </a:solidFill>
              </a:rPr>
              <a:t>(رابعاً) </a:t>
            </a:r>
          </a:p>
          <a:p>
            <a:pPr algn="ctr"/>
            <a:endParaRPr lang="en-US" sz="1100" b="1" dirty="0">
              <a:solidFill>
                <a:srgbClr val="7030A0"/>
              </a:solidFill>
            </a:endParaRPr>
          </a:p>
        </p:txBody>
      </p:sp>
    </p:spTree>
    <p:extLst>
      <p:ext uri="{BB962C8B-B14F-4D97-AF65-F5344CB8AC3E}">
        <p14:creationId xmlns:p14="http://schemas.microsoft.com/office/powerpoint/2010/main" val="11943324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sz="2400" b="1" dirty="0">
                <a:solidFill>
                  <a:srgbClr val="00B0F0"/>
                </a:solidFill>
              </a:rPr>
              <a:t>الولادة الجديدة،</a:t>
            </a:r>
            <a:br>
              <a:rPr lang="ar-SY" sz="2400" b="1" dirty="0">
                <a:solidFill>
                  <a:srgbClr val="00B0F0"/>
                </a:solidFill>
              </a:rPr>
            </a:br>
            <a:r>
              <a:rPr lang="ar-SY" sz="2400" b="1" dirty="0">
                <a:solidFill>
                  <a:srgbClr val="00B0F0"/>
                </a:solidFill>
              </a:rPr>
              <a:t>عند كلّ عقدة من عقد رانفييه تكون هناك ولادة  جديدة</a:t>
            </a: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5213708" y="4378631"/>
            <a:ext cx="3307354" cy="84461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عند وصول ذيل موجة الضغط العاملة، يعمل الضغط المنخفض على فتح بوابات الأقنية، وعلى دخول شوارد الصوديوم إلى داخل الليف العصبيّ</a:t>
            </a: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610732"/>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130919"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8142310"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190753" y="2560575"/>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عقدة رانفييه</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201" name="مستطيل 200">
            <a:extLst>
              <a:ext uri="{FF2B5EF4-FFF2-40B4-BE49-F238E27FC236}">
                <a16:creationId xmlns:a16="http://schemas.microsoft.com/office/drawing/2014/main" id="{FD938576-EF26-4CF0-8C7E-5FB5F70799FC}"/>
              </a:ext>
            </a:extLst>
          </p:cNvPr>
          <p:cNvSpPr/>
          <p:nvPr/>
        </p:nvSpPr>
        <p:spPr>
          <a:xfrm>
            <a:off x="4208804" y="5297398"/>
            <a:ext cx="5034477" cy="10018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7030A0"/>
                </a:solidFill>
              </a:rPr>
              <a:t>مرّة ثانية، بين قطب موجب ممثلاً بتراكم شوارد الصوديوم موجبة الشّحنة داخل عقدة رانفييه، وقطب سالب ممثلاً بالعناصر داخل الخلويّة سالبة الشحنة (البروتينات اساساً) ينطلق تيّار نقل جديد يختلف عن سابقه في الشدّة، نسميه من الآن فصاعداً،  تيّار النقل العصبيّ الكهربائيّ القياسيّ </a:t>
            </a:r>
            <a:br>
              <a:rPr lang="ar-SY" sz="1100" b="1" dirty="0">
                <a:solidFill>
                  <a:srgbClr val="7030A0"/>
                </a:solidFill>
              </a:rPr>
            </a:br>
            <a:r>
              <a:rPr lang="en-US" sz="1100" b="1" dirty="0">
                <a:solidFill>
                  <a:srgbClr val="7030A0"/>
                </a:solidFill>
              </a:rPr>
              <a:t>Standard Electrical Neural Current</a:t>
            </a:r>
            <a:br>
              <a:rPr lang="ar-SY" sz="1100" b="1" dirty="0">
                <a:solidFill>
                  <a:srgbClr val="7030A0"/>
                </a:solidFill>
              </a:rPr>
            </a:br>
            <a:endParaRPr lang="en-US" sz="1100" b="1" dirty="0">
              <a:solidFill>
                <a:srgbClr val="7030A0"/>
              </a:solidFill>
            </a:endParaRPr>
          </a:p>
        </p:txBody>
      </p:sp>
      <p:sp>
        <p:nvSpPr>
          <p:cNvPr id="168" name="AutoShape 43">
            <a:extLst>
              <a:ext uri="{FF2B5EF4-FFF2-40B4-BE49-F238E27FC236}">
                <a16:creationId xmlns:a16="http://schemas.microsoft.com/office/drawing/2014/main" id="{2EC047EA-3330-4331-8BC1-EC3F1260389E}"/>
              </a:ext>
            </a:extLst>
          </p:cNvPr>
          <p:cNvSpPr>
            <a:spLocks/>
          </p:cNvSpPr>
          <p:nvPr/>
        </p:nvSpPr>
        <p:spPr bwMode="auto">
          <a:xfrm rot="5400000">
            <a:off x="6761008" y="3931022"/>
            <a:ext cx="151713" cy="598160"/>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solidFill>
                <a:srgbClr val="0070C0"/>
              </a:solidFill>
            </a:endParaRPr>
          </a:p>
        </p:txBody>
      </p:sp>
    </p:spTree>
    <p:extLst>
      <p:ext uri="{BB962C8B-B14F-4D97-AF65-F5344CB8AC3E}">
        <p14:creationId xmlns:p14="http://schemas.microsoft.com/office/powerpoint/2010/main" val="31258016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400" b="1" dirty="0">
                <a:solidFill>
                  <a:srgbClr val="00B0F0"/>
                </a:solidFill>
              </a:rPr>
              <a:t>هو ليس بتيّار واحد،</a:t>
            </a:r>
            <a:br>
              <a:rPr lang="ar-SY" sz="2400" b="1" dirty="0">
                <a:solidFill>
                  <a:srgbClr val="00B0F0"/>
                </a:solidFill>
              </a:rPr>
            </a:br>
            <a:r>
              <a:rPr lang="ar-SY" sz="2400" b="1" dirty="0">
                <a:solidFill>
                  <a:srgbClr val="00B0F0"/>
                </a:solidFill>
              </a:rPr>
              <a:t>بل هو تيّارات عديدة متلاحقة</a:t>
            </a:r>
            <a:br>
              <a:rPr lang="ar-SY" sz="2400" b="1" dirty="0">
                <a:solidFill>
                  <a:srgbClr val="00B0F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150124" y="4429546"/>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6" name="Rectangle 44">
            <a:extLst>
              <a:ext uri="{FF2B5EF4-FFF2-40B4-BE49-F238E27FC236}">
                <a16:creationId xmlns:a16="http://schemas.microsoft.com/office/drawing/2014/main" id="{E92602D9-06E6-427A-A089-71F16518BF19}"/>
              </a:ext>
            </a:extLst>
          </p:cNvPr>
          <p:cNvSpPr>
            <a:spLocks noChangeArrowheads="1"/>
          </p:cNvSpPr>
          <p:nvPr/>
        </p:nvSpPr>
        <p:spPr bwMode="auto">
          <a:xfrm>
            <a:off x="8626614" y="4458708"/>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1" name="رابط مستقيم 260">
            <a:extLst>
              <a:ext uri="{FF2B5EF4-FFF2-40B4-BE49-F238E27FC236}">
                <a16:creationId xmlns:a16="http://schemas.microsoft.com/office/drawing/2014/main" id="{EA340D29-36B9-4858-98B8-224B8F71C558}"/>
              </a:ext>
            </a:extLst>
          </p:cNvPr>
          <p:cNvCxnSpPr>
            <a:cxnSpLocks/>
          </p:cNvCxnSpPr>
          <p:nvPr/>
        </p:nvCxnSpPr>
        <p:spPr>
          <a:xfrm>
            <a:off x="4150053" y="5623559"/>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2" name="رابط مستقيم 261">
            <a:extLst>
              <a:ext uri="{FF2B5EF4-FFF2-40B4-BE49-F238E27FC236}">
                <a16:creationId xmlns:a16="http://schemas.microsoft.com/office/drawing/2014/main" id="{693D60C0-649C-483B-8A8C-A2398241507B}"/>
              </a:ext>
            </a:extLst>
          </p:cNvPr>
          <p:cNvCxnSpPr>
            <a:cxnSpLocks/>
          </p:cNvCxnSpPr>
          <p:nvPr/>
        </p:nvCxnSpPr>
        <p:spPr>
          <a:xfrm>
            <a:off x="4158760" y="4704793"/>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3" name="رابط مستقيم 262">
            <a:extLst>
              <a:ext uri="{FF2B5EF4-FFF2-40B4-BE49-F238E27FC236}">
                <a16:creationId xmlns:a16="http://schemas.microsoft.com/office/drawing/2014/main" id="{6F60C979-ED35-4F00-B18B-418B09A1CF4D}"/>
              </a:ext>
            </a:extLst>
          </p:cNvPr>
          <p:cNvCxnSpPr>
            <a:cxnSpLocks/>
          </p:cNvCxnSpPr>
          <p:nvPr/>
        </p:nvCxnSpPr>
        <p:spPr>
          <a:xfrm>
            <a:off x="4134655" y="4918110"/>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64" name="رابط مستقيم 263">
            <a:extLst>
              <a:ext uri="{FF2B5EF4-FFF2-40B4-BE49-F238E27FC236}">
                <a16:creationId xmlns:a16="http://schemas.microsoft.com/office/drawing/2014/main" id="{7CCD45D2-B0FB-4463-965A-B96983C3B75B}"/>
              </a:ext>
            </a:extLst>
          </p:cNvPr>
          <p:cNvCxnSpPr>
            <a:cxnSpLocks/>
          </p:cNvCxnSpPr>
          <p:nvPr/>
        </p:nvCxnSpPr>
        <p:spPr>
          <a:xfrm>
            <a:off x="4117236" y="5488526"/>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2" name="رابط كسهم مستقيم 21">
            <a:extLst>
              <a:ext uri="{FF2B5EF4-FFF2-40B4-BE49-F238E27FC236}">
                <a16:creationId xmlns:a16="http://schemas.microsoft.com/office/drawing/2014/main" id="{A3B2282E-8C33-414E-B4D6-B221F4B7C49B}"/>
              </a:ext>
            </a:extLst>
          </p:cNvPr>
          <p:cNvCxnSpPr>
            <a:cxnSpLocks/>
          </p:cNvCxnSpPr>
          <p:nvPr/>
        </p:nvCxnSpPr>
        <p:spPr>
          <a:xfrm>
            <a:off x="10281142" y="4878921"/>
            <a:ext cx="0" cy="641286"/>
          </a:xfrm>
          <a:prstGeom prst="straightConnector1">
            <a:avLst/>
          </a:prstGeom>
          <a:ln w="19050">
            <a:solidFill>
              <a:srgbClr val="7030A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5" name="Rectangle 44">
            <a:extLst>
              <a:ext uri="{FF2B5EF4-FFF2-40B4-BE49-F238E27FC236}">
                <a16:creationId xmlns:a16="http://schemas.microsoft.com/office/drawing/2014/main" id="{D7574950-60C4-44D3-BA42-94F608D4924D}"/>
              </a:ext>
            </a:extLst>
          </p:cNvPr>
          <p:cNvSpPr>
            <a:spLocks noChangeArrowheads="1"/>
          </p:cNvSpPr>
          <p:nvPr/>
        </p:nvSpPr>
        <p:spPr bwMode="auto">
          <a:xfrm>
            <a:off x="9478769" y="5796420"/>
            <a:ext cx="2690969" cy="522104"/>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موجة الضغط العاملة القياسيّة</a:t>
            </a: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Standard Action Pressure Wave</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cxnSp>
        <p:nvCxnSpPr>
          <p:cNvPr id="30" name="رابط كسهم مستقيم 29">
            <a:extLst>
              <a:ext uri="{FF2B5EF4-FFF2-40B4-BE49-F238E27FC236}">
                <a16:creationId xmlns:a16="http://schemas.microsoft.com/office/drawing/2014/main" id="{D92D7134-92FF-4822-9FB2-3BE3E13EAB2D}"/>
              </a:ext>
            </a:extLst>
          </p:cNvPr>
          <p:cNvCxnSpPr>
            <a:cxnSpLocks/>
          </p:cNvCxnSpPr>
          <p:nvPr/>
        </p:nvCxnSpPr>
        <p:spPr>
          <a:xfrm>
            <a:off x="5455922" y="4684127"/>
            <a:ext cx="3931" cy="939432"/>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Rectangle 44">
            <a:extLst>
              <a:ext uri="{FF2B5EF4-FFF2-40B4-BE49-F238E27FC236}">
                <a16:creationId xmlns:a16="http://schemas.microsoft.com/office/drawing/2014/main" id="{78C9CF3D-E9C7-4243-94C0-FA85116B380C}"/>
              </a:ext>
            </a:extLst>
          </p:cNvPr>
          <p:cNvSpPr>
            <a:spLocks noChangeArrowheads="1"/>
          </p:cNvSpPr>
          <p:nvPr/>
        </p:nvSpPr>
        <p:spPr bwMode="auto">
          <a:xfrm>
            <a:off x="2323434" y="5928449"/>
            <a:ext cx="3203450" cy="664683"/>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موجة الضغط العاملة الأوليّة</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Preliminary Action Pressure Wave</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4" name="Rectangle 44">
            <a:extLst>
              <a:ext uri="{FF2B5EF4-FFF2-40B4-BE49-F238E27FC236}">
                <a16:creationId xmlns:a16="http://schemas.microsoft.com/office/drawing/2014/main" id="{209CDF2F-5E23-48B4-846B-C7C6B634127B}"/>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5" name="Rectangle 44">
            <a:extLst>
              <a:ext uri="{FF2B5EF4-FFF2-40B4-BE49-F238E27FC236}">
                <a16:creationId xmlns:a16="http://schemas.microsoft.com/office/drawing/2014/main" id="{567FCA96-9131-447A-83E4-70129793A52D}"/>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a:t>
            </a:r>
            <a:b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الكهربائيّ الأوليّ</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7" name="Rectangle 44">
            <a:extLst>
              <a:ext uri="{FF2B5EF4-FFF2-40B4-BE49-F238E27FC236}">
                <a16:creationId xmlns:a16="http://schemas.microsoft.com/office/drawing/2014/main" id="{EBFCFE89-5F93-41BF-A4A1-71B6C50D5782}"/>
              </a:ext>
            </a:extLst>
          </p:cNvPr>
          <p:cNvSpPr>
            <a:spLocks noChangeArrowheads="1"/>
          </p:cNvSpPr>
          <p:nvPr/>
        </p:nvSpPr>
        <p:spPr bwMode="auto">
          <a:xfrm>
            <a:off x="9152302" y="2467347"/>
            <a:ext cx="1905990"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6804472" y="930505"/>
            <a:ext cx="4342574" cy="1118614"/>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موجة الضغط العاملة القياسيّة ذات مناسيب الـ </a:t>
            </a: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Parameters</a:t>
            </a: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 أصغر من تلك للموجة العاملة الأوليّة. في الحقيقة، مرور موجة الضغط العاملة الاوليّة عبر عقدة رانفييه الأولى هو العامل الحاسم في تبدّل تللك المعايير. تحافظ عقد رانفييه التالية على المعايير القياسيّة لموجة الضغط </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cxnSp>
        <p:nvCxnSpPr>
          <p:cNvPr id="280" name="موصل: على شكل مرفق 279">
            <a:extLst>
              <a:ext uri="{FF2B5EF4-FFF2-40B4-BE49-F238E27FC236}">
                <a16:creationId xmlns:a16="http://schemas.microsoft.com/office/drawing/2014/main" id="{80AD6C9D-C93B-4F27-A6C0-6050C018F3F4}"/>
              </a:ext>
            </a:extLst>
          </p:cNvPr>
          <p:cNvCxnSpPr>
            <a:cxnSpLocks/>
          </p:cNvCxnSpPr>
          <p:nvPr/>
        </p:nvCxnSpPr>
        <p:spPr>
          <a:xfrm rot="16200000" flipV="1">
            <a:off x="10283777" y="5269005"/>
            <a:ext cx="634144" cy="446814"/>
          </a:xfrm>
          <a:prstGeom prst="bentConnector3">
            <a:avLst>
              <a:gd name="adj1" fmla="val 97378"/>
            </a:avLst>
          </a:prstGeom>
          <a:ln w="28575">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283" name="موصل: على شكل مرفق 282">
            <a:extLst>
              <a:ext uri="{FF2B5EF4-FFF2-40B4-BE49-F238E27FC236}">
                <a16:creationId xmlns:a16="http://schemas.microsoft.com/office/drawing/2014/main" id="{DBAF0795-4D08-450B-8901-2784E3CD6E19}"/>
              </a:ext>
            </a:extLst>
          </p:cNvPr>
          <p:cNvCxnSpPr>
            <a:stCxn id="266" idx="0"/>
          </p:cNvCxnSpPr>
          <p:nvPr/>
        </p:nvCxnSpPr>
        <p:spPr>
          <a:xfrm rot="5400000" flipH="1" flipV="1">
            <a:off x="4381667" y="4899809"/>
            <a:ext cx="572132" cy="1485148"/>
          </a:xfrm>
          <a:prstGeom prst="bentConnector2">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49397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400" b="1" dirty="0">
                <a:solidFill>
                  <a:srgbClr val="00B0F0"/>
                </a:solidFill>
              </a:rPr>
              <a:t>هو ليس بتيّار واحد،</a:t>
            </a:r>
            <a:br>
              <a:rPr lang="ar-SY" sz="2400" b="1" dirty="0">
                <a:solidFill>
                  <a:srgbClr val="00B0F0"/>
                </a:solidFill>
              </a:rPr>
            </a:br>
            <a:r>
              <a:rPr lang="ar-SY" sz="2400" b="1" dirty="0">
                <a:solidFill>
                  <a:srgbClr val="00B0F0"/>
                </a:solidFill>
              </a:rPr>
              <a:t>بل هو تيّارات عديدة متلاحقة</a:t>
            </a:r>
            <a:br>
              <a:rPr lang="ar-SY" sz="2400" b="1" dirty="0">
                <a:solidFill>
                  <a:srgbClr val="00B0F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150124" y="4429546"/>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6" name="Rectangle 44">
            <a:extLst>
              <a:ext uri="{FF2B5EF4-FFF2-40B4-BE49-F238E27FC236}">
                <a16:creationId xmlns:a16="http://schemas.microsoft.com/office/drawing/2014/main" id="{E92602D9-06E6-427A-A089-71F16518BF19}"/>
              </a:ext>
            </a:extLst>
          </p:cNvPr>
          <p:cNvSpPr>
            <a:spLocks noChangeArrowheads="1"/>
          </p:cNvSpPr>
          <p:nvPr/>
        </p:nvSpPr>
        <p:spPr bwMode="auto">
          <a:xfrm>
            <a:off x="8626614" y="4458708"/>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1" name="رابط مستقيم 260">
            <a:extLst>
              <a:ext uri="{FF2B5EF4-FFF2-40B4-BE49-F238E27FC236}">
                <a16:creationId xmlns:a16="http://schemas.microsoft.com/office/drawing/2014/main" id="{EA340D29-36B9-4858-98B8-224B8F71C558}"/>
              </a:ext>
            </a:extLst>
          </p:cNvPr>
          <p:cNvCxnSpPr>
            <a:cxnSpLocks/>
          </p:cNvCxnSpPr>
          <p:nvPr/>
        </p:nvCxnSpPr>
        <p:spPr>
          <a:xfrm>
            <a:off x="4150053" y="5623559"/>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2" name="رابط مستقيم 261">
            <a:extLst>
              <a:ext uri="{FF2B5EF4-FFF2-40B4-BE49-F238E27FC236}">
                <a16:creationId xmlns:a16="http://schemas.microsoft.com/office/drawing/2014/main" id="{693D60C0-649C-483B-8A8C-A2398241507B}"/>
              </a:ext>
            </a:extLst>
          </p:cNvPr>
          <p:cNvCxnSpPr>
            <a:cxnSpLocks/>
          </p:cNvCxnSpPr>
          <p:nvPr/>
        </p:nvCxnSpPr>
        <p:spPr>
          <a:xfrm>
            <a:off x="4158760" y="4704793"/>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3" name="رابط مستقيم 262">
            <a:extLst>
              <a:ext uri="{FF2B5EF4-FFF2-40B4-BE49-F238E27FC236}">
                <a16:creationId xmlns:a16="http://schemas.microsoft.com/office/drawing/2014/main" id="{6F60C979-ED35-4F00-B18B-418B09A1CF4D}"/>
              </a:ext>
            </a:extLst>
          </p:cNvPr>
          <p:cNvCxnSpPr>
            <a:cxnSpLocks/>
          </p:cNvCxnSpPr>
          <p:nvPr/>
        </p:nvCxnSpPr>
        <p:spPr>
          <a:xfrm>
            <a:off x="4134655" y="4918110"/>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64" name="رابط مستقيم 263">
            <a:extLst>
              <a:ext uri="{FF2B5EF4-FFF2-40B4-BE49-F238E27FC236}">
                <a16:creationId xmlns:a16="http://schemas.microsoft.com/office/drawing/2014/main" id="{7CCD45D2-B0FB-4463-965A-B96983C3B75B}"/>
              </a:ext>
            </a:extLst>
          </p:cNvPr>
          <p:cNvCxnSpPr>
            <a:cxnSpLocks/>
          </p:cNvCxnSpPr>
          <p:nvPr/>
        </p:nvCxnSpPr>
        <p:spPr>
          <a:xfrm>
            <a:off x="4117236" y="5488526"/>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2" name="رابط كسهم مستقيم 21">
            <a:extLst>
              <a:ext uri="{FF2B5EF4-FFF2-40B4-BE49-F238E27FC236}">
                <a16:creationId xmlns:a16="http://schemas.microsoft.com/office/drawing/2014/main" id="{A3B2282E-8C33-414E-B4D6-B221F4B7C49B}"/>
              </a:ext>
            </a:extLst>
          </p:cNvPr>
          <p:cNvCxnSpPr>
            <a:cxnSpLocks/>
          </p:cNvCxnSpPr>
          <p:nvPr/>
        </p:nvCxnSpPr>
        <p:spPr>
          <a:xfrm>
            <a:off x="10098260" y="4878921"/>
            <a:ext cx="0" cy="641286"/>
          </a:xfrm>
          <a:prstGeom prst="straightConnector1">
            <a:avLst/>
          </a:prstGeom>
          <a:ln w="19050">
            <a:solidFill>
              <a:srgbClr val="7030A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5" name="Rectangle 44">
            <a:extLst>
              <a:ext uri="{FF2B5EF4-FFF2-40B4-BE49-F238E27FC236}">
                <a16:creationId xmlns:a16="http://schemas.microsoft.com/office/drawing/2014/main" id="{D7574950-60C4-44D3-BA42-94F608D4924D}"/>
              </a:ext>
            </a:extLst>
          </p:cNvPr>
          <p:cNvSpPr>
            <a:spLocks noChangeArrowheads="1"/>
          </p:cNvSpPr>
          <p:nvPr/>
        </p:nvSpPr>
        <p:spPr bwMode="auto">
          <a:xfrm>
            <a:off x="8761820" y="5810443"/>
            <a:ext cx="2690969" cy="522104"/>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موجة الضغط العاملة القياسيّة</a:t>
            </a: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Standard Action Pressure Wave</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cxnSp>
        <p:nvCxnSpPr>
          <p:cNvPr id="30" name="رابط كسهم مستقيم 29">
            <a:extLst>
              <a:ext uri="{FF2B5EF4-FFF2-40B4-BE49-F238E27FC236}">
                <a16:creationId xmlns:a16="http://schemas.microsoft.com/office/drawing/2014/main" id="{D92D7134-92FF-4822-9FB2-3BE3E13EAB2D}"/>
              </a:ext>
            </a:extLst>
          </p:cNvPr>
          <p:cNvCxnSpPr>
            <a:cxnSpLocks/>
          </p:cNvCxnSpPr>
          <p:nvPr/>
        </p:nvCxnSpPr>
        <p:spPr>
          <a:xfrm>
            <a:off x="5455922" y="4684127"/>
            <a:ext cx="3931" cy="939432"/>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Rectangle 44">
            <a:extLst>
              <a:ext uri="{FF2B5EF4-FFF2-40B4-BE49-F238E27FC236}">
                <a16:creationId xmlns:a16="http://schemas.microsoft.com/office/drawing/2014/main" id="{78C9CF3D-E9C7-4243-94C0-FA85116B380C}"/>
              </a:ext>
            </a:extLst>
          </p:cNvPr>
          <p:cNvSpPr>
            <a:spLocks noChangeArrowheads="1"/>
          </p:cNvSpPr>
          <p:nvPr/>
        </p:nvSpPr>
        <p:spPr bwMode="auto">
          <a:xfrm>
            <a:off x="3791219" y="5837237"/>
            <a:ext cx="3203450" cy="664683"/>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موجة الضغط العاملة الأوليّة</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Preliminary Action Pressure Wave</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4" name="Rectangle 44">
            <a:extLst>
              <a:ext uri="{FF2B5EF4-FFF2-40B4-BE49-F238E27FC236}">
                <a16:creationId xmlns:a16="http://schemas.microsoft.com/office/drawing/2014/main" id="{209CDF2F-5E23-48B4-846B-C7C6B634127B}"/>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5" name="Rectangle 44">
            <a:extLst>
              <a:ext uri="{FF2B5EF4-FFF2-40B4-BE49-F238E27FC236}">
                <a16:creationId xmlns:a16="http://schemas.microsoft.com/office/drawing/2014/main" id="{567FCA96-9131-447A-83E4-70129793A52D}"/>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a:t>
            </a:r>
            <a:b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الكهربائيّ الأوليّ</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7" name="Rectangle 44">
            <a:extLst>
              <a:ext uri="{FF2B5EF4-FFF2-40B4-BE49-F238E27FC236}">
                <a16:creationId xmlns:a16="http://schemas.microsoft.com/office/drawing/2014/main" id="{EBFCFE89-5F93-41BF-A4A1-71B6C50D5782}"/>
              </a:ext>
            </a:extLst>
          </p:cNvPr>
          <p:cNvSpPr>
            <a:spLocks noChangeArrowheads="1"/>
          </p:cNvSpPr>
          <p:nvPr/>
        </p:nvSpPr>
        <p:spPr bwMode="auto">
          <a:xfrm>
            <a:off x="9152302" y="2467347"/>
            <a:ext cx="1905990"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6869856" y="1069560"/>
            <a:ext cx="4198571" cy="1280890"/>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لا يوجد تيّار نقل عصبيّ كهربائيّ واحد ينتشر على طول الليف العصبيّ، بل نجد تيّارات عديدة متلاحقة. في كل عقدة من عقد رانفييه يتلاشى تيّار كهربائيّ، ويُولد آخر مكافئ له في الشدّة والجهة والمسار. وكأنّ سابقاً يسلّم المشعل للاحق، ومن ثمّ يختفي</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344254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400" b="1" dirty="0">
                <a:solidFill>
                  <a:srgbClr val="00B0F0"/>
                </a:solidFill>
              </a:rPr>
              <a:t>هو ليس بتيّار واحد،</a:t>
            </a:r>
            <a:br>
              <a:rPr lang="ar-SY" sz="2400" b="1" dirty="0">
                <a:solidFill>
                  <a:srgbClr val="00B0F0"/>
                </a:solidFill>
              </a:rPr>
            </a:br>
            <a:r>
              <a:rPr lang="ar-SY" sz="2400" b="1" dirty="0">
                <a:solidFill>
                  <a:srgbClr val="00B0F0"/>
                </a:solidFill>
              </a:rPr>
              <a:t>بل هو تيّارات عديدة متلاحقة</a:t>
            </a:r>
            <a:br>
              <a:rPr lang="ar-SY" sz="2400" b="1" dirty="0">
                <a:solidFill>
                  <a:srgbClr val="00B0F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150124" y="4429546"/>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6" name="Rectangle 44">
            <a:extLst>
              <a:ext uri="{FF2B5EF4-FFF2-40B4-BE49-F238E27FC236}">
                <a16:creationId xmlns:a16="http://schemas.microsoft.com/office/drawing/2014/main" id="{E92602D9-06E6-427A-A089-71F16518BF19}"/>
              </a:ext>
            </a:extLst>
          </p:cNvPr>
          <p:cNvSpPr>
            <a:spLocks noChangeArrowheads="1"/>
          </p:cNvSpPr>
          <p:nvPr/>
        </p:nvSpPr>
        <p:spPr bwMode="auto">
          <a:xfrm>
            <a:off x="8626614" y="4458708"/>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1" name="رابط مستقيم 260">
            <a:extLst>
              <a:ext uri="{FF2B5EF4-FFF2-40B4-BE49-F238E27FC236}">
                <a16:creationId xmlns:a16="http://schemas.microsoft.com/office/drawing/2014/main" id="{EA340D29-36B9-4858-98B8-224B8F71C558}"/>
              </a:ext>
            </a:extLst>
          </p:cNvPr>
          <p:cNvCxnSpPr>
            <a:cxnSpLocks/>
          </p:cNvCxnSpPr>
          <p:nvPr/>
        </p:nvCxnSpPr>
        <p:spPr>
          <a:xfrm>
            <a:off x="4150053" y="5623559"/>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2" name="رابط مستقيم 261">
            <a:extLst>
              <a:ext uri="{FF2B5EF4-FFF2-40B4-BE49-F238E27FC236}">
                <a16:creationId xmlns:a16="http://schemas.microsoft.com/office/drawing/2014/main" id="{693D60C0-649C-483B-8A8C-A2398241507B}"/>
              </a:ext>
            </a:extLst>
          </p:cNvPr>
          <p:cNvCxnSpPr>
            <a:cxnSpLocks/>
          </p:cNvCxnSpPr>
          <p:nvPr/>
        </p:nvCxnSpPr>
        <p:spPr>
          <a:xfrm>
            <a:off x="4158760" y="4704793"/>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3" name="رابط مستقيم 262">
            <a:extLst>
              <a:ext uri="{FF2B5EF4-FFF2-40B4-BE49-F238E27FC236}">
                <a16:creationId xmlns:a16="http://schemas.microsoft.com/office/drawing/2014/main" id="{6F60C979-ED35-4F00-B18B-418B09A1CF4D}"/>
              </a:ext>
            </a:extLst>
          </p:cNvPr>
          <p:cNvCxnSpPr>
            <a:cxnSpLocks/>
          </p:cNvCxnSpPr>
          <p:nvPr/>
        </p:nvCxnSpPr>
        <p:spPr>
          <a:xfrm>
            <a:off x="4134655" y="4918110"/>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64" name="رابط مستقيم 263">
            <a:extLst>
              <a:ext uri="{FF2B5EF4-FFF2-40B4-BE49-F238E27FC236}">
                <a16:creationId xmlns:a16="http://schemas.microsoft.com/office/drawing/2014/main" id="{7CCD45D2-B0FB-4463-965A-B96983C3B75B}"/>
              </a:ext>
            </a:extLst>
          </p:cNvPr>
          <p:cNvCxnSpPr>
            <a:cxnSpLocks/>
          </p:cNvCxnSpPr>
          <p:nvPr/>
        </p:nvCxnSpPr>
        <p:spPr>
          <a:xfrm>
            <a:off x="4117236" y="5488526"/>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2" name="رابط كسهم مستقيم 21">
            <a:extLst>
              <a:ext uri="{FF2B5EF4-FFF2-40B4-BE49-F238E27FC236}">
                <a16:creationId xmlns:a16="http://schemas.microsoft.com/office/drawing/2014/main" id="{A3B2282E-8C33-414E-B4D6-B221F4B7C49B}"/>
              </a:ext>
            </a:extLst>
          </p:cNvPr>
          <p:cNvCxnSpPr>
            <a:cxnSpLocks/>
          </p:cNvCxnSpPr>
          <p:nvPr/>
        </p:nvCxnSpPr>
        <p:spPr>
          <a:xfrm>
            <a:off x="10098260" y="4878921"/>
            <a:ext cx="0" cy="641286"/>
          </a:xfrm>
          <a:prstGeom prst="straightConnector1">
            <a:avLst/>
          </a:prstGeom>
          <a:ln w="19050">
            <a:solidFill>
              <a:srgbClr val="7030A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5" name="Rectangle 44">
            <a:extLst>
              <a:ext uri="{FF2B5EF4-FFF2-40B4-BE49-F238E27FC236}">
                <a16:creationId xmlns:a16="http://schemas.microsoft.com/office/drawing/2014/main" id="{D7574950-60C4-44D3-BA42-94F608D4924D}"/>
              </a:ext>
            </a:extLst>
          </p:cNvPr>
          <p:cNvSpPr>
            <a:spLocks noChangeArrowheads="1"/>
          </p:cNvSpPr>
          <p:nvPr/>
        </p:nvSpPr>
        <p:spPr bwMode="auto">
          <a:xfrm>
            <a:off x="8761820" y="5810443"/>
            <a:ext cx="2690969" cy="522104"/>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موجة الضغط العاملة القياسيّة</a:t>
            </a: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Standard Action Pressure Wave</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cxnSp>
        <p:nvCxnSpPr>
          <p:cNvPr id="30" name="رابط كسهم مستقيم 29">
            <a:extLst>
              <a:ext uri="{FF2B5EF4-FFF2-40B4-BE49-F238E27FC236}">
                <a16:creationId xmlns:a16="http://schemas.microsoft.com/office/drawing/2014/main" id="{D92D7134-92FF-4822-9FB2-3BE3E13EAB2D}"/>
              </a:ext>
            </a:extLst>
          </p:cNvPr>
          <p:cNvCxnSpPr>
            <a:cxnSpLocks/>
          </p:cNvCxnSpPr>
          <p:nvPr/>
        </p:nvCxnSpPr>
        <p:spPr>
          <a:xfrm>
            <a:off x="5455922" y="4684127"/>
            <a:ext cx="3931" cy="939432"/>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Rectangle 44">
            <a:extLst>
              <a:ext uri="{FF2B5EF4-FFF2-40B4-BE49-F238E27FC236}">
                <a16:creationId xmlns:a16="http://schemas.microsoft.com/office/drawing/2014/main" id="{78C9CF3D-E9C7-4243-94C0-FA85116B380C}"/>
              </a:ext>
            </a:extLst>
          </p:cNvPr>
          <p:cNvSpPr>
            <a:spLocks noChangeArrowheads="1"/>
          </p:cNvSpPr>
          <p:nvPr/>
        </p:nvSpPr>
        <p:spPr bwMode="auto">
          <a:xfrm>
            <a:off x="3791219" y="5837237"/>
            <a:ext cx="3203450" cy="664683"/>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موجة الضغط العاملة الأوليّة</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Preliminary Action Pressure Wave</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4" name="Rectangle 44">
            <a:extLst>
              <a:ext uri="{FF2B5EF4-FFF2-40B4-BE49-F238E27FC236}">
                <a16:creationId xmlns:a16="http://schemas.microsoft.com/office/drawing/2014/main" id="{209CDF2F-5E23-48B4-846B-C7C6B634127B}"/>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5" name="Rectangle 44">
            <a:extLst>
              <a:ext uri="{FF2B5EF4-FFF2-40B4-BE49-F238E27FC236}">
                <a16:creationId xmlns:a16="http://schemas.microsoft.com/office/drawing/2014/main" id="{567FCA96-9131-447A-83E4-70129793A52D}"/>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a:t>
            </a:r>
            <a:b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الكهربائيّ الأوليّ</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7" name="Rectangle 44">
            <a:extLst>
              <a:ext uri="{FF2B5EF4-FFF2-40B4-BE49-F238E27FC236}">
                <a16:creationId xmlns:a16="http://schemas.microsoft.com/office/drawing/2014/main" id="{EBFCFE89-5F93-41BF-A4A1-71B6C50D5782}"/>
              </a:ext>
            </a:extLst>
          </p:cNvPr>
          <p:cNvSpPr>
            <a:spLocks noChangeArrowheads="1"/>
          </p:cNvSpPr>
          <p:nvPr/>
        </p:nvSpPr>
        <p:spPr bwMode="auto">
          <a:xfrm>
            <a:off x="9152302" y="2467347"/>
            <a:ext cx="1905990"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6869856" y="1460187"/>
            <a:ext cx="4327807" cy="890263"/>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يكون تيّار النقل العصبيّ الكهربائيّ الأوّلي الـ </a:t>
            </a: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Preliminary Electrical Neural Current</a:t>
            </a: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 أكبر شدّة من التيّارات القياسيّة. اعتباراً من عقدة رانفييه الأولى، يأخذ التيّار الكهربائيّ قيماً قياسيّة جديدة.</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3199331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400" b="1" dirty="0">
                <a:solidFill>
                  <a:srgbClr val="00B0F0"/>
                </a:solidFill>
              </a:rPr>
              <a:t>هو ليس بتيّار واحد،</a:t>
            </a:r>
            <a:br>
              <a:rPr lang="ar-SY" sz="2400" b="1" dirty="0">
                <a:solidFill>
                  <a:srgbClr val="00B0F0"/>
                </a:solidFill>
              </a:rPr>
            </a:br>
            <a:r>
              <a:rPr lang="ar-SY" sz="2400" b="1" dirty="0">
                <a:solidFill>
                  <a:srgbClr val="00B0F0"/>
                </a:solidFill>
              </a:rPr>
              <a:t>بل هو تيّارات عديدة متلاحقة</a:t>
            </a:r>
            <a:br>
              <a:rPr lang="ar-SY" sz="2400" b="1" dirty="0">
                <a:solidFill>
                  <a:srgbClr val="00B0F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150124" y="4429546"/>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6" name="Rectangle 44">
            <a:extLst>
              <a:ext uri="{FF2B5EF4-FFF2-40B4-BE49-F238E27FC236}">
                <a16:creationId xmlns:a16="http://schemas.microsoft.com/office/drawing/2014/main" id="{E92602D9-06E6-427A-A089-71F16518BF19}"/>
              </a:ext>
            </a:extLst>
          </p:cNvPr>
          <p:cNvSpPr>
            <a:spLocks noChangeArrowheads="1"/>
          </p:cNvSpPr>
          <p:nvPr/>
        </p:nvSpPr>
        <p:spPr bwMode="auto">
          <a:xfrm>
            <a:off x="8626614" y="4458708"/>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عقدة رانفييه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1" name="رابط مستقيم 260">
            <a:extLst>
              <a:ext uri="{FF2B5EF4-FFF2-40B4-BE49-F238E27FC236}">
                <a16:creationId xmlns:a16="http://schemas.microsoft.com/office/drawing/2014/main" id="{EA340D29-36B9-4858-98B8-224B8F71C558}"/>
              </a:ext>
            </a:extLst>
          </p:cNvPr>
          <p:cNvCxnSpPr>
            <a:cxnSpLocks/>
          </p:cNvCxnSpPr>
          <p:nvPr/>
        </p:nvCxnSpPr>
        <p:spPr>
          <a:xfrm>
            <a:off x="4150053" y="5623559"/>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2" name="رابط مستقيم 261">
            <a:extLst>
              <a:ext uri="{FF2B5EF4-FFF2-40B4-BE49-F238E27FC236}">
                <a16:creationId xmlns:a16="http://schemas.microsoft.com/office/drawing/2014/main" id="{693D60C0-649C-483B-8A8C-A2398241507B}"/>
              </a:ext>
            </a:extLst>
          </p:cNvPr>
          <p:cNvCxnSpPr>
            <a:cxnSpLocks/>
          </p:cNvCxnSpPr>
          <p:nvPr/>
        </p:nvCxnSpPr>
        <p:spPr>
          <a:xfrm>
            <a:off x="4158760" y="4704793"/>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3" name="رابط مستقيم 262">
            <a:extLst>
              <a:ext uri="{FF2B5EF4-FFF2-40B4-BE49-F238E27FC236}">
                <a16:creationId xmlns:a16="http://schemas.microsoft.com/office/drawing/2014/main" id="{6F60C979-ED35-4F00-B18B-418B09A1CF4D}"/>
              </a:ext>
            </a:extLst>
          </p:cNvPr>
          <p:cNvCxnSpPr>
            <a:cxnSpLocks/>
          </p:cNvCxnSpPr>
          <p:nvPr/>
        </p:nvCxnSpPr>
        <p:spPr>
          <a:xfrm>
            <a:off x="4134655" y="4918110"/>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64" name="رابط مستقيم 263">
            <a:extLst>
              <a:ext uri="{FF2B5EF4-FFF2-40B4-BE49-F238E27FC236}">
                <a16:creationId xmlns:a16="http://schemas.microsoft.com/office/drawing/2014/main" id="{7CCD45D2-B0FB-4463-965A-B96983C3B75B}"/>
              </a:ext>
            </a:extLst>
          </p:cNvPr>
          <p:cNvCxnSpPr>
            <a:cxnSpLocks/>
          </p:cNvCxnSpPr>
          <p:nvPr/>
        </p:nvCxnSpPr>
        <p:spPr>
          <a:xfrm>
            <a:off x="4117236" y="5488526"/>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2" name="رابط كسهم مستقيم 21">
            <a:extLst>
              <a:ext uri="{FF2B5EF4-FFF2-40B4-BE49-F238E27FC236}">
                <a16:creationId xmlns:a16="http://schemas.microsoft.com/office/drawing/2014/main" id="{A3B2282E-8C33-414E-B4D6-B221F4B7C49B}"/>
              </a:ext>
            </a:extLst>
          </p:cNvPr>
          <p:cNvCxnSpPr>
            <a:cxnSpLocks/>
          </p:cNvCxnSpPr>
          <p:nvPr/>
        </p:nvCxnSpPr>
        <p:spPr>
          <a:xfrm>
            <a:off x="10098260" y="4878921"/>
            <a:ext cx="0" cy="641286"/>
          </a:xfrm>
          <a:prstGeom prst="straightConnector1">
            <a:avLst/>
          </a:prstGeom>
          <a:ln w="19050">
            <a:solidFill>
              <a:srgbClr val="7030A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5" name="Rectangle 44">
            <a:extLst>
              <a:ext uri="{FF2B5EF4-FFF2-40B4-BE49-F238E27FC236}">
                <a16:creationId xmlns:a16="http://schemas.microsoft.com/office/drawing/2014/main" id="{D7574950-60C4-44D3-BA42-94F608D4924D}"/>
              </a:ext>
            </a:extLst>
          </p:cNvPr>
          <p:cNvSpPr>
            <a:spLocks noChangeArrowheads="1"/>
          </p:cNvSpPr>
          <p:nvPr/>
        </p:nvSpPr>
        <p:spPr bwMode="auto">
          <a:xfrm>
            <a:off x="8761820" y="5810443"/>
            <a:ext cx="2690969" cy="522104"/>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موجة الضغط العاملة القياسيّة</a:t>
            </a: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Standard Action Pressure Wave</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cxnSp>
        <p:nvCxnSpPr>
          <p:cNvPr id="30" name="رابط كسهم مستقيم 29">
            <a:extLst>
              <a:ext uri="{FF2B5EF4-FFF2-40B4-BE49-F238E27FC236}">
                <a16:creationId xmlns:a16="http://schemas.microsoft.com/office/drawing/2014/main" id="{D92D7134-92FF-4822-9FB2-3BE3E13EAB2D}"/>
              </a:ext>
            </a:extLst>
          </p:cNvPr>
          <p:cNvCxnSpPr>
            <a:cxnSpLocks/>
          </p:cNvCxnSpPr>
          <p:nvPr/>
        </p:nvCxnSpPr>
        <p:spPr>
          <a:xfrm>
            <a:off x="5455922" y="4684127"/>
            <a:ext cx="3931" cy="939432"/>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Rectangle 44">
            <a:extLst>
              <a:ext uri="{FF2B5EF4-FFF2-40B4-BE49-F238E27FC236}">
                <a16:creationId xmlns:a16="http://schemas.microsoft.com/office/drawing/2014/main" id="{78C9CF3D-E9C7-4243-94C0-FA85116B380C}"/>
              </a:ext>
            </a:extLst>
          </p:cNvPr>
          <p:cNvSpPr>
            <a:spLocks noChangeArrowheads="1"/>
          </p:cNvSpPr>
          <p:nvPr/>
        </p:nvSpPr>
        <p:spPr bwMode="auto">
          <a:xfrm>
            <a:off x="3791219" y="5837237"/>
            <a:ext cx="3203450" cy="664683"/>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موجة الضغط العاملة الأوليّة</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Preliminary Action Pressure Wave</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4" name="Rectangle 44">
            <a:extLst>
              <a:ext uri="{FF2B5EF4-FFF2-40B4-BE49-F238E27FC236}">
                <a16:creationId xmlns:a16="http://schemas.microsoft.com/office/drawing/2014/main" id="{209CDF2F-5E23-48B4-846B-C7C6B634127B}"/>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5" name="Rectangle 44">
            <a:extLst>
              <a:ext uri="{FF2B5EF4-FFF2-40B4-BE49-F238E27FC236}">
                <a16:creationId xmlns:a16="http://schemas.microsoft.com/office/drawing/2014/main" id="{567FCA96-9131-447A-83E4-70129793A52D}"/>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a:t>
            </a:r>
            <a:b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الكهربائيّ الأوليّ</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7" name="Rectangle 44">
            <a:extLst>
              <a:ext uri="{FF2B5EF4-FFF2-40B4-BE49-F238E27FC236}">
                <a16:creationId xmlns:a16="http://schemas.microsoft.com/office/drawing/2014/main" id="{EBFCFE89-5F93-41BF-A4A1-71B6C50D5782}"/>
              </a:ext>
            </a:extLst>
          </p:cNvPr>
          <p:cNvSpPr>
            <a:spLocks noChangeArrowheads="1"/>
          </p:cNvSpPr>
          <p:nvPr/>
        </p:nvSpPr>
        <p:spPr bwMode="auto">
          <a:xfrm>
            <a:off x="9152302" y="2467347"/>
            <a:ext cx="1905990"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6838758" y="1460186"/>
            <a:ext cx="4229669" cy="890264"/>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تيّار النقل العصبيّ الكهربائيّ القياسيّ (1) يكافئ التيّار (2)، يكافئ التيّار( ...)، و يكافئ تيّار النقل العصبيّ  الكهربائيّ القياسيّ (ن).</a:t>
            </a:r>
            <a:b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 حيث (ن) عقدة رانفييه الأخيرة، أي ما قبل المشبك العصبيّ.</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32305792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p:txBody>
          <a:bodyPr>
            <a:normAutofit fontScale="90000"/>
          </a:bodyPr>
          <a:lstStyle/>
          <a:p>
            <a:r>
              <a:rPr lang="ar-SY" sz="4000"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700" b="1" dirty="0">
                <a:solidFill>
                  <a:srgbClr val="00B0F0"/>
                </a:solidFill>
              </a:rPr>
              <a:t>وظيفة تيّارات النقل الكهربائيّة</a:t>
            </a:r>
            <a:br>
              <a:rPr lang="ar-SY" b="1" dirty="0">
                <a:solidFill>
                  <a:srgbClr val="00B0F0"/>
                </a:solidFill>
              </a:rPr>
            </a:br>
            <a:br>
              <a:rPr lang="ar-SY" b="1" dirty="0">
                <a:solidFill>
                  <a:srgbClr val="00B0F0"/>
                </a:solidFill>
              </a:rPr>
            </a:br>
            <a:endParaRPr lang="ar-SY" dirty="0"/>
          </a:p>
        </p:txBody>
      </p:sp>
      <p:sp>
        <p:nvSpPr>
          <p:cNvPr id="4" name="مستطيل 3">
            <a:extLst>
              <a:ext uri="{FF2B5EF4-FFF2-40B4-BE49-F238E27FC236}">
                <a16:creationId xmlns:a16="http://schemas.microsoft.com/office/drawing/2014/main" id="{924143AE-36B2-4B5A-AD8B-6BEF7C2F026D}"/>
              </a:ext>
            </a:extLst>
          </p:cNvPr>
          <p:cNvSpPr/>
          <p:nvPr/>
        </p:nvSpPr>
        <p:spPr>
          <a:xfrm>
            <a:off x="4572001" y="1922418"/>
            <a:ext cx="6348548" cy="304364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285750" indent="-285750" algn="r" rtl="1">
              <a:buFont typeface="Wingdings" panose="05000000000000000000" pitchFamily="2" charset="2"/>
              <a:buChar char="Ø"/>
            </a:pPr>
            <a:r>
              <a:rPr lang="ar-SY" dirty="0">
                <a:solidFill>
                  <a:srgbClr val="0070C0"/>
                </a:solidFill>
              </a:rPr>
              <a:t>يُولد تيّار النقل العصبيّ الكهربائيّ من رحم موجة الضغط العاملة.</a:t>
            </a:r>
          </a:p>
          <a:p>
            <a:pPr marL="285750" indent="-285750" algn="r" rtl="1">
              <a:buFont typeface="Wingdings" panose="05000000000000000000" pitchFamily="2" charset="2"/>
              <a:buChar char="Ø"/>
            </a:pPr>
            <a:r>
              <a:rPr lang="ar-SY" dirty="0">
                <a:solidFill>
                  <a:srgbClr val="0070C0"/>
                </a:solidFill>
              </a:rPr>
              <a:t>بين قطب موجب مُحدث خلف  موجة الضغط العاملة، وقطب سالب غريزيّ أمامها، ينطلق تيّار النقل الكهربائيّ.</a:t>
            </a:r>
          </a:p>
          <a:p>
            <a:pPr marL="285750" indent="-285750" algn="r" rtl="1">
              <a:buFont typeface="Wingdings" panose="05000000000000000000" pitchFamily="2" charset="2"/>
              <a:buChar char="Ø"/>
            </a:pPr>
            <a:r>
              <a:rPr lang="ar-SY" dirty="0">
                <a:solidFill>
                  <a:srgbClr val="0070C0"/>
                </a:solidFill>
              </a:rPr>
              <a:t>يتقدّم تيّار النقل الكهربائيّ موجة الضغط العاملة، فسرعة انتشار الكهرباء أكبر من سرعة انتشار موجات الضغط.</a:t>
            </a:r>
          </a:p>
          <a:p>
            <a:pPr marL="285750" indent="-285750" algn="r" rtl="1">
              <a:buFont typeface="Wingdings" panose="05000000000000000000" pitchFamily="2" charset="2"/>
              <a:buChar char="Ø"/>
            </a:pPr>
            <a:r>
              <a:rPr lang="ar-SY" dirty="0">
                <a:solidFill>
                  <a:srgbClr val="0070C0"/>
                </a:solidFill>
              </a:rPr>
              <a:t>يعمل تيّار النقل الكهربائيّ على تسريع انتشار موجة الضغط العاملة، وعلى منع الضياعات في طاقتها. وذلك بآليتين:</a:t>
            </a:r>
          </a:p>
          <a:p>
            <a:pPr algn="r" rtl="1"/>
            <a:endParaRPr lang="ar-SY" dirty="0">
              <a:solidFill>
                <a:srgbClr val="0070C0"/>
              </a:solidFill>
            </a:endParaRPr>
          </a:p>
        </p:txBody>
      </p:sp>
      <p:sp>
        <p:nvSpPr>
          <p:cNvPr id="5" name="مستطيل 4">
            <a:extLst>
              <a:ext uri="{FF2B5EF4-FFF2-40B4-BE49-F238E27FC236}">
                <a16:creationId xmlns:a16="http://schemas.microsoft.com/office/drawing/2014/main" id="{892BCEDC-5ED4-4C0F-A36C-50F36BE5CE84}"/>
              </a:ext>
            </a:extLst>
          </p:cNvPr>
          <p:cNvSpPr/>
          <p:nvPr/>
        </p:nvSpPr>
        <p:spPr>
          <a:xfrm>
            <a:off x="5033554" y="4522655"/>
            <a:ext cx="5664926" cy="171123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285750" indent="-285750" algn="r" rtl="1">
              <a:buFont typeface="Wingdings" panose="05000000000000000000" pitchFamily="2" charset="2"/>
              <a:buChar char="ü"/>
            </a:pPr>
            <a:r>
              <a:rPr lang="ar-SY" sz="1600" b="1" dirty="0">
                <a:solidFill>
                  <a:srgbClr val="00B0F0"/>
                </a:solidFill>
              </a:rPr>
              <a:t>يزيد من كثافة الـ </a:t>
            </a:r>
            <a:r>
              <a:rPr lang="en-US" sz="1600" b="1" dirty="0">
                <a:solidFill>
                  <a:srgbClr val="00B0F0"/>
                </a:solidFill>
              </a:rPr>
              <a:t>Density</a:t>
            </a:r>
            <a:r>
              <a:rPr lang="ar-SY" sz="1600" b="1" dirty="0">
                <a:solidFill>
                  <a:srgbClr val="00B0F0"/>
                </a:solidFill>
              </a:rPr>
              <a:t> وسط انتشار موجة الضغط العاملة (تخصّ الألياف النخاعينيّة وغير النخاعينيّة على حدّ سواء):</a:t>
            </a:r>
          </a:p>
          <a:p>
            <a:pPr marL="285750" indent="-285750" algn="r" rtl="1">
              <a:buFont typeface="Wingdings" panose="05000000000000000000" pitchFamily="2" charset="2"/>
              <a:buChar char="ü"/>
            </a:pPr>
            <a:r>
              <a:rPr lang="ar-SY" sz="1100" dirty="0">
                <a:solidFill>
                  <a:srgbClr val="0070C0"/>
                </a:solidFill>
              </a:rPr>
              <a:t>يغلق مساريب الطاقة على طول الغشاء الخلويّ للّيف العصبيّ (تخصّ الألياف العصبيّة غير النخاعينيّة تحديداً).</a:t>
            </a:r>
          </a:p>
        </p:txBody>
      </p:sp>
      <p:sp>
        <p:nvSpPr>
          <p:cNvPr id="6" name="سهم: لأسفل 5">
            <a:extLst>
              <a:ext uri="{FF2B5EF4-FFF2-40B4-BE49-F238E27FC236}">
                <a16:creationId xmlns:a16="http://schemas.microsoft.com/office/drawing/2014/main" id="{5C2B84F7-19F5-4C24-B2A3-0613E9BF872F}"/>
              </a:ext>
            </a:extLst>
          </p:cNvPr>
          <p:cNvSpPr/>
          <p:nvPr/>
        </p:nvSpPr>
        <p:spPr>
          <a:xfrm rot="19265632">
            <a:off x="5054193" y="4261398"/>
            <a:ext cx="444138" cy="522514"/>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سهم: لأسفل 6">
            <a:extLst>
              <a:ext uri="{FF2B5EF4-FFF2-40B4-BE49-F238E27FC236}">
                <a16:creationId xmlns:a16="http://schemas.microsoft.com/office/drawing/2014/main" id="{F41A6392-AE20-4AE5-A087-060B40495877}"/>
              </a:ext>
            </a:extLst>
          </p:cNvPr>
          <p:cNvSpPr/>
          <p:nvPr/>
        </p:nvSpPr>
        <p:spPr>
          <a:xfrm rot="5400000">
            <a:off x="4717303" y="4962075"/>
            <a:ext cx="444138" cy="522514"/>
          </a:xfrm>
          <a:prstGeom prst="downArrow">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8" name="مستطيل 7">
            <a:extLst>
              <a:ext uri="{FF2B5EF4-FFF2-40B4-BE49-F238E27FC236}">
                <a16:creationId xmlns:a16="http://schemas.microsoft.com/office/drawing/2014/main" id="{66E19320-F7DA-4ED8-9FFC-51E54FF54338}"/>
              </a:ext>
            </a:extLst>
          </p:cNvPr>
          <p:cNvSpPr/>
          <p:nvPr/>
        </p:nvSpPr>
        <p:spPr>
          <a:xfrm rot="20991314">
            <a:off x="1938925" y="2965209"/>
            <a:ext cx="2372838" cy="29671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285750" indent="-285750" algn="r" rtl="1">
              <a:buFont typeface="Wingdings" panose="05000000000000000000" pitchFamily="2" charset="2"/>
              <a:buChar char="v"/>
            </a:pPr>
            <a:r>
              <a:rPr lang="ar-SY" sz="1400" dirty="0">
                <a:solidFill>
                  <a:srgbClr val="C00000"/>
                </a:solidFill>
              </a:rPr>
              <a:t>يدفع جزيئات البلاسما الخاملة إلى داخل البلاسما الفاعلة.</a:t>
            </a:r>
          </a:p>
          <a:p>
            <a:pPr marL="285750" indent="-285750" algn="r" rtl="1">
              <a:buFont typeface="Wingdings" panose="05000000000000000000" pitchFamily="2" charset="2"/>
              <a:buChar char="v"/>
            </a:pPr>
            <a:r>
              <a:rPr lang="ar-SY" sz="1400" dirty="0">
                <a:solidFill>
                  <a:srgbClr val="C00000"/>
                </a:solidFill>
              </a:rPr>
              <a:t>يعدّل شحنة العناصر داخل البلاسما سلبية الشحنة فيساعد على تراصها جنباً إلى جنب.</a:t>
            </a:r>
          </a:p>
          <a:p>
            <a:pPr marL="285750" indent="-285750" algn="r" rtl="1">
              <a:buFont typeface="Wingdings" panose="05000000000000000000" pitchFamily="2" charset="2"/>
              <a:buChar char="v"/>
            </a:pPr>
            <a:r>
              <a:rPr lang="ar-SY" sz="1400" dirty="0">
                <a:solidFill>
                  <a:srgbClr val="C00000"/>
                </a:solidFill>
              </a:rPr>
              <a:t>يفكك الأنابيب المجهريّة إلى </a:t>
            </a:r>
            <a:r>
              <a:rPr lang="ar-SY" sz="1400">
                <a:solidFill>
                  <a:srgbClr val="C00000"/>
                </a:solidFill>
              </a:rPr>
              <a:t>عناصرها الأساسيّة، </a:t>
            </a:r>
            <a:r>
              <a:rPr lang="ar-SY" sz="1400" dirty="0">
                <a:solidFill>
                  <a:srgbClr val="C00000"/>
                </a:solidFill>
              </a:rPr>
              <a:t>ويستخدم هذه العناصر في بناء مسار موجة الضغط العاملة.</a:t>
            </a:r>
          </a:p>
          <a:p>
            <a:pPr marL="285750" indent="-285750" algn="r" rtl="1">
              <a:buFont typeface="Wingdings" panose="05000000000000000000" pitchFamily="2" charset="2"/>
              <a:buChar char="v"/>
            </a:pPr>
            <a:endParaRPr lang="ar-SY" sz="1400" dirty="0">
              <a:solidFill>
                <a:srgbClr val="C00000"/>
              </a:solidFill>
            </a:endParaRPr>
          </a:p>
        </p:txBody>
      </p:sp>
    </p:spTree>
    <p:extLst>
      <p:ext uri="{BB962C8B-B14F-4D97-AF65-F5344CB8AC3E}">
        <p14:creationId xmlns:p14="http://schemas.microsoft.com/office/powerpoint/2010/main" val="336223744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مخطط انسيابي: رابط 65">
            <a:extLst>
              <a:ext uri="{FF2B5EF4-FFF2-40B4-BE49-F238E27FC236}">
                <a16:creationId xmlns:a16="http://schemas.microsoft.com/office/drawing/2014/main" id="{F5E7E39F-14A2-432E-BDB5-C0C73ABB6777}"/>
              </a:ext>
            </a:extLst>
          </p:cNvPr>
          <p:cNvSpPr/>
          <p:nvPr/>
        </p:nvSpPr>
        <p:spPr>
          <a:xfrm>
            <a:off x="6096000" y="4843256"/>
            <a:ext cx="1635029" cy="1390633"/>
          </a:xfrm>
          <a:prstGeom prst="flowChartConnector">
            <a:avLst/>
          </a:prstGeom>
          <a:solidFill>
            <a:srgbClr val="FFC000"/>
          </a:soli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a:p>
        </p:txBody>
      </p:sp>
      <p:sp>
        <p:nvSpPr>
          <p:cNvPr id="87" name="مخطط انسيابي: رابط 86">
            <a:extLst>
              <a:ext uri="{FF2B5EF4-FFF2-40B4-BE49-F238E27FC236}">
                <a16:creationId xmlns:a16="http://schemas.microsoft.com/office/drawing/2014/main" id="{DE62E1B1-E7E8-47EF-830D-E13E950480A8}"/>
              </a:ext>
            </a:extLst>
          </p:cNvPr>
          <p:cNvSpPr/>
          <p:nvPr/>
        </p:nvSpPr>
        <p:spPr>
          <a:xfrm>
            <a:off x="6283235" y="4946785"/>
            <a:ext cx="1292015" cy="1166631"/>
          </a:xfrm>
          <a:prstGeom prst="flowChartConnector">
            <a:avLst/>
          </a:prstGeom>
          <a:solidFill>
            <a:srgbClr val="F39E87"/>
          </a:solidFill>
          <a:ln w="38100">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728926" y="624111"/>
            <a:ext cx="8911687" cy="1472712"/>
          </a:xfrm>
        </p:spPr>
        <p:txBody>
          <a:bodyPr>
            <a:normAutofit fontScale="90000"/>
          </a:bodyPr>
          <a:lstStyle/>
          <a:p>
            <a:r>
              <a:rPr lang="ar-SY" sz="4800"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000" b="1" dirty="0">
                <a:solidFill>
                  <a:srgbClr val="00B0F0"/>
                </a:solidFill>
              </a:rPr>
              <a:t>مفهوما البلاسما الفاعلة والبلاسما غير الفاعلة (يخصّان الألياف العصبيّة النخاعينيّة)</a:t>
            </a:r>
            <a:br>
              <a:rPr lang="ar-SY" sz="2000" b="1" dirty="0">
                <a:solidFill>
                  <a:srgbClr val="00B0F0"/>
                </a:solidFill>
              </a:rPr>
            </a:br>
            <a:br>
              <a:rPr lang="ar-SY" sz="2000" b="1" dirty="0">
                <a:solidFill>
                  <a:srgbClr val="00B0F0"/>
                </a:solidFill>
              </a:rPr>
            </a:br>
            <a:endParaRPr lang="ar-SY" sz="2000" dirty="0">
              <a:solidFill>
                <a:srgbClr val="00B0F0"/>
              </a:solidFill>
            </a:endParaRPr>
          </a:p>
        </p:txBody>
      </p:sp>
      <p:sp>
        <p:nvSpPr>
          <p:cNvPr id="26" name="Rectangle 44">
            <a:extLst>
              <a:ext uri="{FF2B5EF4-FFF2-40B4-BE49-F238E27FC236}">
                <a16:creationId xmlns:a16="http://schemas.microsoft.com/office/drawing/2014/main" id="{E8316148-016C-4A02-B0C2-4119E04DB688}"/>
              </a:ext>
            </a:extLst>
          </p:cNvPr>
          <p:cNvSpPr>
            <a:spLocks noChangeArrowheads="1"/>
          </p:cNvSpPr>
          <p:nvPr/>
        </p:nvSpPr>
        <p:spPr bwMode="auto">
          <a:xfrm>
            <a:off x="9878017" y="3111721"/>
            <a:ext cx="1586751" cy="53840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البلاسما الفاعلة</a:t>
            </a:r>
            <a:b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 name="Rectangle 44">
            <a:extLst>
              <a:ext uri="{FF2B5EF4-FFF2-40B4-BE49-F238E27FC236}">
                <a16:creationId xmlns:a16="http://schemas.microsoft.com/office/drawing/2014/main" id="{2FD08072-D569-4AD8-AAF8-150350D2514B}"/>
              </a:ext>
            </a:extLst>
          </p:cNvPr>
          <p:cNvSpPr>
            <a:spLocks noChangeArrowheads="1"/>
          </p:cNvSpPr>
          <p:nvPr/>
        </p:nvSpPr>
        <p:spPr bwMode="auto">
          <a:xfrm>
            <a:off x="5720624" y="1956287"/>
            <a:ext cx="1828500" cy="501446"/>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3" name="Rectangle 44">
            <a:extLst>
              <a:ext uri="{FF2B5EF4-FFF2-40B4-BE49-F238E27FC236}">
                <a16:creationId xmlns:a16="http://schemas.microsoft.com/office/drawing/2014/main" id="{21A3B907-255B-47AD-84B0-6BDD8D5B4A2C}"/>
              </a:ext>
            </a:extLst>
          </p:cNvPr>
          <p:cNvSpPr>
            <a:spLocks noChangeArrowheads="1"/>
          </p:cNvSpPr>
          <p:nvPr/>
        </p:nvSpPr>
        <p:spPr bwMode="auto">
          <a:xfrm>
            <a:off x="9582965" y="2237685"/>
            <a:ext cx="1913512" cy="499768"/>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البلاسما غير الفاعلة</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Nonactive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6464809" y="2385779"/>
            <a:ext cx="292082" cy="378170"/>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5400000">
            <a:off x="5675279" y="2850498"/>
            <a:ext cx="233875" cy="1197640"/>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grpSp>
        <p:nvGrpSpPr>
          <p:cNvPr id="44" name="لوحة قماشية 271">
            <a:extLst>
              <a:ext uri="{FF2B5EF4-FFF2-40B4-BE49-F238E27FC236}">
                <a16:creationId xmlns:a16="http://schemas.microsoft.com/office/drawing/2014/main" id="{2EF5EF6C-E12B-4137-9D5F-0DFFDE8F3A78}"/>
              </a:ext>
            </a:extLst>
          </p:cNvPr>
          <p:cNvGrpSpPr/>
          <p:nvPr/>
        </p:nvGrpSpPr>
        <p:grpSpPr>
          <a:xfrm>
            <a:off x="3327825" y="1302005"/>
            <a:ext cx="5845135" cy="3594138"/>
            <a:chOff x="0" y="0"/>
            <a:chExt cx="4441389" cy="1941195"/>
          </a:xfrm>
        </p:grpSpPr>
        <p:sp>
          <p:nvSpPr>
            <p:cNvPr id="45" name="مستطيل 44">
              <a:extLst>
                <a:ext uri="{FF2B5EF4-FFF2-40B4-BE49-F238E27FC236}">
                  <a16:creationId xmlns:a16="http://schemas.microsoft.com/office/drawing/2014/main" id="{A159C056-6872-453E-931C-50FE3E59728B}"/>
                </a:ext>
              </a:extLst>
            </p:cNvPr>
            <p:cNvSpPr/>
            <p:nvPr/>
          </p:nvSpPr>
          <p:spPr>
            <a:xfrm>
              <a:off x="0" y="0"/>
              <a:ext cx="4393565" cy="1941195"/>
            </a:xfrm>
            <a:prstGeom prst="rect">
              <a:avLst/>
            </a:prstGeom>
            <a:noFill/>
            <a:ln w="3175" cap="flat" cmpd="sng" algn="ctr">
              <a:noFill/>
              <a:prstDash val="solid"/>
              <a:miter lim="800000"/>
              <a:headEnd type="none" w="med" len="med"/>
              <a:tailEnd type="none" w="med" len="med"/>
            </a:ln>
          </p:spPr>
        </p:sp>
        <p:sp>
          <p:nvSpPr>
            <p:cNvPr id="46" name="AutoShape 24">
              <a:extLst>
                <a:ext uri="{FF2B5EF4-FFF2-40B4-BE49-F238E27FC236}">
                  <a16:creationId xmlns:a16="http://schemas.microsoft.com/office/drawing/2014/main" id="{5AAE4ED1-9418-4EBD-8C60-DCE4D8E04E16}"/>
                </a:ext>
              </a:extLst>
            </p:cNvPr>
            <p:cNvSpPr>
              <a:spLocks noChangeArrowheads="1"/>
            </p:cNvSpPr>
            <p:nvPr/>
          </p:nvSpPr>
          <p:spPr bwMode="auto">
            <a:xfrm>
              <a:off x="3929639" y="742012"/>
              <a:ext cx="419199" cy="342900"/>
            </a:xfrm>
            <a:prstGeom prst="roundRect">
              <a:avLst>
                <a:gd name="adj" fmla="val 16667"/>
              </a:avLst>
            </a:prstGeom>
            <a:solidFill>
              <a:srgbClr val="FFC000"/>
            </a:solidFill>
            <a:ln w="3175">
              <a:solidFill>
                <a:schemeClr val="tx1"/>
              </a:solidFill>
              <a:prstDash val="sysDot"/>
            </a:ln>
            <a:extLst/>
          </p:spPr>
          <p:txBody>
            <a:bodyPr rot="0" vert="horz" wrap="square" lIns="91440" tIns="45720" rIns="91440" bIns="45720" anchor="t" anchorCtr="0" upright="1">
              <a:noAutofit/>
            </a:bodyPr>
            <a:lstStyle/>
            <a:p>
              <a:pPr algn="l" rtl="0">
                <a:lnSpc>
                  <a:spcPct val="115000"/>
                </a:lnSpc>
                <a:spcAft>
                  <a:spcPts val="1000"/>
                </a:spcAft>
              </a:pPr>
              <a:r>
                <a:rPr lang="en-US" sz="1100">
                  <a:effectLst/>
                  <a:latin typeface="Calibri" panose="020F0502020204030204" pitchFamily="34" charset="0"/>
                  <a:ea typeface="Times New Roman" panose="02020603050405020304" pitchFamily="18" charset="0"/>
                  <a:cs typeface="Arial" panose="020B0604020202020204" pitchFamily="34" charset="0"/>
                </a:rPr>
                <a:t> </a:t>
              </a:r>
              <a:endParaRPr lang="en-US" sz="1100">
                <a:effectLst/>
                <a:latin typeface="Calibri" panose="020F0502020204030204" pitchFamily="34" charset="0"/>
                <a:ea typeface="Calibri" panose="020F0502020204030204" pitchFamily="34" charset="0"/>
                <a:cs typeface="Arial" panose="020B0604020202020204" pitchFamily="34" charset="0"/>
              </a:endParaRPr>
            </a:p>
          </p:txBody>
        </p:sp>
        <p:sp>
          <p:nvSpPr>
            <p:cNvPr id="47" name="AutoShape 24">
              <a:extLst>
                <a:ext uri="{FF2B5EF4-FFF2-40B4-BE49-F238E27FC236}">
                  <a16:creationId xmlns:a16="http://schemas.microsoft.com/office/drawing/2014/main" id="{9AB0F322-7114-4175-89CB-4FE875F07829}"/>
                </a:ext>
              </a:extLst>
            </p:cNvPr>
            <p:cNvSpPr>
              <a:spLocks noChangeArrowheads="1"/>
            </p:cNvSpPr>
            <p:nvPr/>
          </p:nvSpPr>
          <p:spPr bwMode="auto">
            <a:xfrm>
              <a:off x="2656684" y="742012"/>
              <a:ext cx="934894" cy="342900"/>
            </a:xfrm>
            <a:prstGeom prst="roundRect">
              <a:avLst>
                <a:gd name="adj" fmla="val 16667"/>
              </a:avLst>
            </a:prstGeom>
            <a:solidFill>
              <a:srgbClr val="FFC000"/>
            </a:solidFill>
            <a:ln w="3175">
              <a:solidFill>
                <a:schemeClr val="tx1"/>
              </a:solidFill>
              <a:prstDash val="sysDot"/>
            </a:ln>
            <a:extLst/>
          </p:spPr>
          <p:txBody>
            <a:bodyPr rot="0" vert="horz" wrap="square" lIns="91440" tIns="45720" rIns="91440" bIns="45720" anchor="t" anchorCtr="0" upright="1">
              <a:noAutofit/>
            </a:bodyPr>
            <a:lstStyle/>
            <a:p>
              <a:endParaRPr lang="ar-SA"/>
            </a:p>
          </p:txBody>
        </p:sp>
        <p:sp>
          <p:nvSpPr>
            <p:cNvPr id="48" name="AutoShape 25">
              <a:extLst>
                <a:ext uri="{FF2B5EF4-FFF2-40B4-BE49-F238E27FC236}">
                  <a16:creationId xmlns:a16="http://schemas.microsoft.com/office/drawing/2014/main" id="{A98EBAE5-D972-454B-9125-91608F9579D1}"/>
                </a:ext>
              </a:extLst>
            </p:cNvPr>
            <p:cNvSpPr>
              <a:spLocks noChangeArrowheads="1"/>
            </p:cNvSpPr>
            <p:nvPr/>
          </p:nvSpPr>
          <p:spPr bwMode="auto">
            <a:xfrm>
              <a:off x="1383241" y="743966"/>
              <a:ext cx="943088" cy="342900"/>
            </a:xfrm>
            <a:prstGeom prst="roundRect">
              <a:avLst>
                <a:gd name="adj" fmla="val 16667"/>
              </a:avLst>
            </a:prstGeom>
            <a:solidFill>
              <a:srgbClr val="FFC000"/>
            </a:solidFill>
            <a:ln w="3175">
              <a:solidFill>
                <a:schemeClr val="tx1"/>
              </a:solidFill>
              <a:prstDash val="sysDot"/>
            </a:ln>
            <a:extLst/>
          </p:spPr>
          <p:txBody>
            <a:bodyPr rot="0" vert="horz" wrap="square" lIns="91440" tIns="45720" rIns="91440" bIns="45720" anchor="t" anchorCtr="0" upright="1">
              <a:noAutofit/>
            </a:bodyPr>
            <a:lstStyle/>
            <a:p>
              <a:endParaRPr lang="ar-SA"/>
            </a:p>
          </p:txBody>
        </p:sp>
        <p:sp>
          <p:nvSpPr>
            <p:cNvPr id="49" name="Freeform 26">
              <a:extLst>
                <a:ext uri="{FF2B5EF4-FFF2-40B4-BE49-F238E27FC236}">
                  <a16:creationId xmlns:a16="http://schemas.microsoft.com/office/drawing/2014/main" id="{9BE2DF7D-4008-4913-AF51-CFB719A66E3A}"/>
                </a:ext>
              </a:extLst>
            </p:cNvPr>
            <p:cNvSpPr>
              <a:spLocks/>
            </p:cNvSpPr>
            <p:nvPr/>
          </p:nvSpPr>
          <p:spPr bwMode="auto">
            <a:xfrm>
              <a:off x="571682" y="571451"/>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50" name="Freeform 27">
              <a:extLst>
                <a:ext uri="{FF2B5EF4-FFF2-40B4-BE49-F238E27FC236}">
                  <a16:creationId xmlns:a16="http://schemas.microsoft.com/office/drawing/2014/main" id="{0C19DC03-FAD5-43EC-AC37-DD4FA48ACC71}"/>
                </a:ext>
              </a:extLst>
            </p:cNvPr>
            <p:cNvSpPr>
              <a:spLocks/>
            </p:cNvSpPr>
            <p:nvPr/>
          </p:nvSpPr>
          <p:spPr bwMode="auto">
            <a:xfrm>
              <a:off x="1106352" y="1028016"/>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51" name="Freeform 28">
              <a:extLst>
                <a:ext uri="{FF2B5EF4-FFF2-40B4-BE49-F238E27FC236}">
                  <a16:creationId xmlns:a16="http://schemas.microsoft.com/office/drawing/2014/main" id="{EFD47883-B1A8-452E-AA90-C45F70A6A4F2}"/>
                </a:ext>
              </a:extLst>
            </p:cNvPr>
            <p:cNvSpPr>
              <a:spLocks/>
            </p:cNvSpPr>
            <p:nvPr/>
          </p:nvSpPr>
          <p:spPr bwMode="auto">
            <a:xfrm>
              <a:off x="15611" y="63451"/>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52" name="Oval 29">
              <a:extLst>
                <a:ext uri="{FF2B5EF4-FFF2-40B4-BE49-F238E27FC236}">
                  <a16:creationId xmlns:a16="http://schemas.microsoft.com/office/drawing/2014/main" id="{2BFFE0CB-D65A-492F-839F-056365831541}"/>
                </a:ext>
              </a:extLst>
            </p:cNvPr>
            <p:cNvSpPr>
              <a:spLocks noChangeArrowheads="1"/>
            </p:cNvSpPr>
            <p:nvPr/>
          </p:nvSpPr>
          <p:spPr bwMode="auto">
            <a:xfrm>
              <a:off x="737179" y="749251"/>
              <a:ext cx="191770" cy="287655"/>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53" name="Freeform 32">
              <a:extLst>
                <a:ext uri="{FF2B5EF4-FFF2-40B4-BE49-F238E27FC236}">
                  <a16:creationId xmlns:a16="http://schemas.microsoft.com/office/drawing/2014/main" id="{BD511625-98BB-4745-A272-F07080ABE283}"/>
                </a:ext>
              </a:extLst>
            </p:cNvPr>
            <p:cNvSpPr>
              <a:spLocks/>
            </p:cNvSpPr>
            <p:nvPr/>
          </p:nvSpPr>
          <p:spPr bwMode="auto">
            <a:xfrm>
              <a:off x="997098" y="602566"/>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54" name="Freeform 34">
              <a:extLst>
                <a:ext uri="{FF2B5EF4-FFF2-40B4-BE49-F238E27FC236}">
                  <a16:creationId xmlns:a16="http://schemas.microsoft.com/office/drawing/2014/main" id="{9FF0990E-B00F-484D-8AB5-1F4BFF158040}"/>
                </a:ext>
              </a:extLst>
            </p:cNvPr>
            <p:cNvSpPr>
              <a:spLocks/>
            </p:cNvSpPr>
            <p:nvPr/>
          </p:nvSpPr>
          <p:spPr bwMode="auto">
            <a:xfrm>
              <a:off x="1077176" y="775286"/>
              <a:ext cx="323215" cy="334010"/>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55" name="مستطيل 1">
              <a:extLst>
                <a:ext uri="{FF2B5EF4-FFF2-40B4-BE49-F238E27FC236}">
                  <a16:creationId xmlns:a16="http://schemas.microsoft.com/office/drawing/2014/main" id="{4B79C718-9EBE-4F5E-BBC0-13777F3BDB15}"/>
                </a:ext>
              </a:extLst>
            </p:cNvPr>
            <p:cNvSpPr/>
            <p:nvPr/>
          </p:nvSpPr>
          <p:spPr>
            <a:xfrm>
              <a:off x="1392489" y="789710"/>
              <a:ext cx="2905288" cy="238305"/>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5288" h="238305">
                  <a:moveTo>
                    <a:pt x="2905288" y="238305"/>
                  </a:moveTo>
                  <a:lnTo>
                    <a:pt x="2529288" y="238305"/>
                  </a:lnTo>
                  <a:lnTo>
                    <a:pt x="2519587" y="237506"/>
                  </a:lnTo>
                  <a:cubicBezTo>
                    <a:pt x="2503848" y="237506"/>
                    <a:pt x="2446012" y="201771"/>
                    <a:pt x="2430273" y="201771"/>
                  </a:cubicBezTo>
                  <a:cubicBezTo>
                    <a:pt x="2375025" y="207745"/>
                    <a:pt x="2319777" y="195797"/>
                    <a:pt x="2264529" y="201771"/>
                  </a:cubicBezTo>
                  <a:lnTo>
                    <a:pt x="2199089" y="238305"/>
                  </a:lnTo>
                  <a:lnTo>
                    <a:pt x="2210829" y="237506"/>
                  </a:lnTo>
                  <a:lnTo>
                    <a:pt x="1250690" y="238305"/>
                  </a:lnTo>
                  <a:lnTo>
                    <a:pt x="1254865" y="237506"/>
                  </a:lnTo>
                  <a:cubicBezTo>
                    <a:pt x="1244698" y="236383"/>
                    <a:pt x="1239091" y="204272"/>
                    <a:pt x="1195370" y="196031"/>
                  </a:cubicBezTo>
                  <a:cubicBezTo>
                    <a:pt x="1151649" y="187790"/>
                    <a:pt x="1034510" y="188087"/>
                    <a:pt x="992537" y="188062"/>
                  </a:cubicBezTo>
                  <a:lnTo>
                    <a:pt x="937851" y="231420"/>
                  </a:lnTo>
                  <a:lnTo>
                    <a:pt x="940169" y="231568"/>
                  </a:lnTo>
                  <a:lnTo>
                    <a:pt x="0" y="238305"/>
                  </a:lnTo>
                  <a:lnTo>
                    <a:pt x="0" y="8436"/>
                  </a:lnTo>
                  <a:lnTo>
                    <a:pt x="937851" y="0"/>
                  </a:lnTo>
                  <a:lnTo>
                    <a:pt x="940169" y="0"/>
                  </a:lnTo>
                  <a:cubicBezTo>
                    <a:pt x="950471" y="990"/>
                    <a:pt x="954931" y="35189"/>
                    <a:pt x="997528" y="42227"/>
                  </a:cubicBezTo>
                  <a:cubicBezTo>
                    <a:pt x="1040125" y="49265"/>
                    <a:pt x="1153913" y="43217"/>
                    <a:pt x="1195751" y="42227"/>
                  </a:cubicBezTo>
                  <a:lnTo>
                    <a:pt x="1250690" y="0"/>
                  </a:lnTo>
                  <a:lnTo>
                    <a:pt x="1254865" y="0"/>
                  </a:lnTo>
                  <a:lnTo>
                    <a:pt x="2204891" y="0"/>
                  </a:lnTo>
                  <a:cubicBezTo>
                    <a:pt x="2216852" y="1979"/>
                    <a:pt x="2253604" y="55262"/>
                    <a:pt x="2265565" y="57241"/>
                  </a:cubicBezTo>
                  <a:cubicBezTo>
                    <a:pt x="2334846" y="49964"/>
                    <a:pt x="2360992" y="64518"/>
                    <a:pt x="2430273" y="57241"/>
                  </a:cubicBezTo>
                  <a:lnTo>
                    <a:pt x="2507712" y="5936"/>
                  </a:lnTo>
                  <a:lnTo>
                    <a:pt x="2905288" y="8435"/>
                  </a:lnTo>
                </a:path>
              </a:pathLst>
            </a:custGeom>
            <a:solidFill>
              <a:schemeClr val="accent1">
                <a:lumMod val="40000"/>
                <a:lumOff val="60000"/>
              </a:schemeClr>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56" name="رابط مستقيم 55">
              <a:extLst>
                <a:ext uri="{FF2B5EF4-FFF2-40B4-BE49-F238E27FC236}">
                  <a16:creationId xmlns:a16="http://schemas.microsoft.com/office/drawing/2014/main" id="{8B2E4419-221E-4856-81C0-FC3D4AB5C445}"/>
                </a:ext>
              </a:extLst>
            </p:cNvPr>
            <p:cNvCxnSpPr>
              <a:cxnSpLocks/>
            </p:cNvCxnSpPr>
            <p:nvPr/>
          </p:nvCxnSpPr>
          <p:spPr>
            <a:xfrm>
              <a:off x="3751823" y="374958"/>
              <a:ext cx="0" cy="1213872"/>
            </a:xfrm>
            <a:prstGeom prst="line">
              <a:avLst/>
            </a:prstGeom>
            <a:ln w="28575">
              <a:solidFill>
                <a:srgbClr val="002060"/>
              </a:solidFill>
              <a:prstDash val="sysDot"/>
            </a:ln>
          </p:spPr>
          <p:style>
            <a:lnRef idx="1">
              <a:schemeClr val="accent1"/>
            </a:lnRef>
            <a:fillRef idx="0">
              <a:schemeClr val="accent1"/>
            </a:fillRef>
            <a:effectRef idx="0">
              <a:schemeClr val="accent1"/>
            </a:effectRef>
            <a:fontRef idx="minor">
              <a:schemeClr val="tx1"/>
            </a:fontRef>
          </p:style>
        </p:cxnSp>
        <p:cxnSp>
          <p:nvCxnSpPr>
            <p:cNvPr id="57" name="رابط مستقيم 56">
              <a:extLst>
                <a:ext uri="{FF2B5EF4-FFF2-40B4-BE49-F238E27FC236}">
                  <a16:creationId xmlns:a16="http://schemas.microsoft.com/office/drawing/2014/main" id="{030A8836-EAD5-459B-A333-539243FA64FE}"/>
                </a:ext>
              </a:extLst>
            </p:cNvPr>
            <p:cNvCxnSpPr>
              <a:cxnSpLocks/>
            </p:cNvCxnSpPr>
            <p:nvPr/>
          </p:nvCxnSpPr>
          <p:spPr>
            <a:xfrm flipH="1">
              <a:off x="3096833" y="382032"/>
              <a:ext cx="9535" cy="873920"/>
            </a:xfrm>
            <a:prstGeom prst="line">
              <a:avLst/>
            </a:prstGeom>
            <a:ln w="28575">
              <a:solidFill>
                <a:srgbClr val="002060"/>
              </a:solidFill>
              <a:prstDash val="sysDot"/>
            </a:ln>
          </p:spPr>
          <p:style>
            <a:lnRef idx="1">
              <a:schemeClr val="accent1"/>
            </a:lnRef>
            <a:fillRef idx="0">
              <a:schemeClr val="accent1"/>
            </a:fillRef>
            <a:effectRef idx="0">
              <a:schemeClr val="accent1"/>
            </a:effectRef>
            <a:fontRef idx="minor">
              <a:schemeClr val="tx1"/>
            </a:fontRef>
          </p:style>
        </p:cxnSp>
        <p:sp>
          <p:nvSpPr>
            <p:cNvPr id="58" name="مستطيل 57">
              <a:extLst>
                <a:ext uri="{FF2B5EF4-FFF2-40B4-BE49-F238E27FC236}">
                  <a16:creationId xmlns:a16="http://schemas.microsoft.com/office/drawing/2014/main" id="{3FB0B757-8675-4F27-9112-5374460EC4E4}"/>
                </a:ext>
              </a:extLst>
            </p:cNvPr>
            <p:cNvSpPr/>
            <p:nvPr/>
          </p:nvSpPr>
          <p:spPr>
            <a:xfrm>
              <a:off x="2561619" y="1277168"/>
              <a:ext cx="1084623" cy="2236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ar-SY" sz="1400" b="1" dirty="0">
                  <a:solidFill>
                    <a:srgbClr val="C00000"/>
                  </a:solidFill>
                  <a:effectLst/>
                  <a:ea typeface="Calibri" panose="020F0502020204030204" pitchFamily="34" charset="0"/>
                  <a:cs typeface="Arial" panose="020B0604020202020204" pitchFamily="34" charset="0"/>
                </a:rPr>
                <a:t>مقطع عبر القطعة</a:t>
              </a:r>
              <a:br>
                <a:rPr lang="ar-SY" sz="1400" b="1" dirty="0">
                  <a:solidFill>
                    <a:srgbClr val="C00000"/>
                  </a:solidFill>
                  <a:effectLst/>
                  <a:ea typeface="Calibri" panose="020F0502020204030204" pitchFamily="34" charset="0"/>
                  <a:cs typeface="Arial" panose="020B0604020202020204" pitchFamily="34" charset="0"/>
                </a:rPr>
              </a:br>
              <a:r>
                <a:rPr lang="ar-SY" sz="1400" b="1" dirty="0">
                  <a:solidFill>
                    <a:srgbClr val="C00000"/>
                  </a:solidFill>
                  <a:effectLst/>
                  <a:ea typeface="Calibri" panose="020F0502020204030204" pitchFamily="34" charset="0"/>
                  <a:cs typeface="Arial" panose="020B0604020202020204" pitchFamily="34" charset="0"/>
                </a:rPr>
                <a:t> بين العقدتين</a:t>
              </a:r>
              <a:endParaRPr lang="en-US" sz="1400" b="1" dirty="0">
                <a:solidFill>
                  <a:srgbClr val="C00000"/>
                </a:solidFill>
                <a:effectLst/>
                <a:ea typeface="Calibri" panose="020F0502020204030204" pitchFamily="34" charset="0"/>
                <a:cs typeface="Arial" panose="020B0604020202020204" pitchFamily="34" charset="0"/>
              </a:endParaRPr>
            </a:p>
          </p:txBody>
        </p:sp>
        <p:sp>
          <p:nvSpPr>
            <p:cNvPr id="59" name="مستطيل 58">
              <a:extLst>
                <a:ext uri="{FF2B5EF4-FFF2-40B4-BE49-F238E27FC236}">
                  <a16:creationId xmlns:a16="http://schemas.microsoft.com/office/drawing/2014/main" id="{DBD44A51-52E9-40F9-B32A-0FCD078E6209}"/>
                </a:ext>
              </a:extLst>
            </p:cNvPr>
            <p:cNvSpPr/>
            <p:nvPr/>
          </p:nvSpPr>
          <p:spPr>
            <a:xfrm>
              <a:off x="3061457" y="1567196"/>
              <a:ext cx="1379932" cy="2100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ar-SY" sz="1400" b="1" dirty="0">
                  <a:solidFill>
                    <a:srgbClr val="C00000"/>
                  </a:solidFill>
                  <a:latin typeface="Times New Roman" panose="02020603050405020304" pitchFamily="18" charset="0"/>
                  <a:ea typeface="Times New Roman" panose="02020603050405020304" pitchFamily="18" charset="0"/>
                  <a:cs typeface="Arial" panose="020B0604020202020204" pitchFamily="34" charset="0"/>
                </a:rPr>
                <a:t>مقطع عبر عقدة رانفييه</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60" name="رابط كسهم مستقيم 59">
              <a:extLst>
                <a:ext uri="{FF2B5EF4-FFF2-40B4-BE49-F238E27FC236}">
                  <a16:creationId xmlns:a16="http://schemas.microsoft.com/office/drawing/2014/main" id="{F22BC6D1-3479-48D5-9C94-4C0260B5EAA1}"/>
                </a:ext>
              </a:extLst>
            </p:cNvPr>
            <p:cNvCxnSpPr>
              <a:cxnSpLocks/>
            </p:cNvCxnSpPr>
            <p:nvPr/>
          </p:nvCxnSpPr>
          <p:spPr>
            <a:xfrm>
              <a:off x="3751823" y="1750730"/>
              <a:ext cx="0" cy="180682"/>
            </a:xfrm>
            <a:prstGeom prst="straightConnector1">
              <a:avLst/>
            </a:prstGeom>
            <a:ln w="28575">
              <a:solidFill>
                <a:srgbClr val="002060"/>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61" name="رابط كسهم مستقيم 60">
              <a:extLst>
                <a:ext uri="{FF2B5EF4-FFF2-40B4-BE49-F238E27FC236}">
                  <a16:creationId xmlns:a16="http://schemas.microsoft.com/office/drawing/2014/main" id="{CBD2A645-335C-4B7A-9864-04476776F0CD}"/>
                </a:ext>
              </a:extLst>
            </p:cNvPr>
            <p:cNvCxnSpPr>
              <a:cxnSpLocks/>
            </p:cNvCxnSpPr>
            <p:nvPr/>
          </p:nvCxnSpPr>
          <p:spPr>
            <a:xfrm flipH="1">
              <a:off x="2930675" y="1588830"/>
              <a:ext cx="126275" cy="323801"/>
            </a:xfrm>
            <a:prstGeom prst="straightConnector1">
              <a:avLst/>
            </a:prstGeom>
            <a:ln w="28575">
              <a:solidFill>
                <a:srgbClr val="002060"/>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62" name="مستطيل 61">
              <a:extLst>
                <a:ext uri="{FF2B5EF4-FFF2-40B4-BE49-F238E27FC236}">
                  <a16:creationId xmlns:a16="http://schemas.microsoft.com/office/drawing/2014/main" id="{07672AD6-706B-4BE7-8E04-6694EC61967B}"/>
                </a:ext>
              </a:extLst>
            </p:cNvPr>
            <p:cNvSpPr/>
            <p:nvPr/>
          </p:nvSpPr>
          <p:spPr>
            <a:xfrm>
              <a:off x="1378727" y="871558"/>
              <a:ext cx="2896886" cy="114649"/>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35" name="موصل: على شكل مرفق 34">
            <a:extLst>
              <a:ext uri="{FF2B5EF4-FFF2-40B4-BE49-F238E27FC236}">
                <a16:creationId xmlns:a16="http://schemas.microsoft.com/office/drawing/2014/main" id="{75E65A49-E30E-43A2-9DC7-5DE65DDE2C4E}"/>
              </a:ext>
            </a:extLst>
          </p:cNvPr>
          <p:cNvCxnSpPr>
            <a:cxnSpLocks/>
            <a:stCxn id="33" idx="2"/>
          </p:cNvCxnSpPr>
          <p:nvPr/>
        </p:nvCxnSpPr>
        <p:spPr>
          <a:xfrm rot="5400000">
            <a:off x="9636028" y="1958698"/>
            <a:ext cx="124939" cy="1682449"/>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43" name="Rectangle 44">
            <a:extLst>
              <a:ext uri="{FF2B5EF4-FFF2-40B4-BE49-F238E27FC236}">
                <a16:creationId xmlns:a16="http://schemas.microsoft.com/office/drawing/2014/main" id="{48BA03FF-F760-4F89-BF03-75499F59977E}"/>
              </a:ext>
            </a:extLst>
          </p:cNvPr>
          <p:cNvSpPr>
            <a:spLocks noChangeArrowheads="1"/>
          </p:cNvSpPr>
          <p:nvPr/>
        </p:nvSpPr>
        <p:spPr bwMode="auto">
          <a:xfrm>
            <a:off x="4897957" y="3540045"/>
            <a:ext cx="1754928" cy="57025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القطعة بين العقدتين</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9" name="مخطط انسيابي: رابط 68">
            <a:extLst>
              <a:ext uri="{FF2B5EF4-FFF2-40B4-BE49-F238E27FC236}">
                <a16:creationId xmlns:a16="http://schemas.microsoft.com/office/drawing/2014/main" id="{10F29AF2-CE38-45DF-9CAB-44CB024CE304}"/>
              </a:ext>
            </a:extLst>
          </p:cNvPr>
          <p:cNvSpPr/>
          <p:nvPr/>
        </p:nvSpPr>
        <p:spPr>
          <a:xfrm>
            <a:off x="7818302" y="5152647"/>
            <a:ext cx="920750" cy="728040"/>
          </a:xfrm>
          <a:prstGeom prst="flowChartConnector">
            <a:avLst/>
          </a:prstGeom>
          <a:solidFill>
            <a:schemeClr val="accent1">
              <a:lumMod val="20000"/>
              <a:lumOff val="80000"/>
            </a:schemeClr>
          </a:solidFill>
          <a:ln w="3810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a:p>
        </p:txBody>
      </p:sp>
      <p:sp>
        <p:nvSpPr>
          <p:cNvPr id="70" name="مخطط انسيابي: رابط 69">
            <a:extLst>
              <a:ext uri="{FF2B5EF4-FFF2-40B4-BE49-F238E27FC236}">
                <a16:creationId xmlns:a16="http://schemas.microsoft.com/office/drawing/2014/main" id="{B6CD71F3-CDBF-40F5-B796-D3DBB81918E2}"/>
              </a:ext>
            </a:extLst>
          </p:cNvPr>
          <p:cNvSpPr/>
          <p:nvPr/>
        </p:nvSpPr>
        <p:spPr>
          <a:xfrm>
            <a:off x="7854278" y="5196766"/>
            <a:ext cx="855721" cy="650356"/>
          </a:xfrm>
          <a:prstGeom prst="flowChartConnector">
            <a:avLst/>
          </a:prstGeom>
          <a:solidFill>
            <a:schemeClr val="accent2">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86" name="مخطط انسيابي: رابط 85">
            <a:extLst>
              <a:ext uri="{FF2B5EF4-FFF2-40B4-BE49-F238E27FC236}">
                <a16:creationId xmlns:a16="http://schemas.microsoft.com/office/drawing/2014/main" id="{F92D3518-1E89-4176-AA1A-3D50FE4030DE}"/>
              </a:ext>
            </a:extLst>
          </p:cNvPr>
          <p:cNvSpPr/>
          <p:nvPr/>
        </p:nvSpPr>
        <p:spPr>
          <a:xfrm>
            <a:off x="6511601" y="5145208"/>
            <a:ext cx="834867" cy="728040"/>
          </a:xfrm>
          <a:prstGeom prst="flowChartConnector">
            <a:avLst/>
          </a:prstGeom>
          <a:solidFill>
            <a:schemeClr val="accent2">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63" name="Rectangle 44">
            <a:extLst>
              <a:ext uri="{FF2B5EF4-FFF2-40B4-BE49-F238E27FC236}">
                <a16:creationId xmlns:a16="http://schemas.microsoft.com/office/drawing/2014/main" id="{91724126-B6FA-452D-B408-8FACC930170E}"/>
              </a:ext>
            </a:extLst>
          </p:cNvPr>
          <p:cNvSpPr>
            <a:spLocks noChangeArrowheads="1"/>
          </p:cNvSpPr>
          <p:nvPr/>
        </p:nvSpPr>
        <p:spPr bwMode="auto">
          <a:xfrm>
            <a:off x="8097209" y="3517856"/>
            <a:ext cx="1578004" cy="55576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غمد النخاعين</a:t>
            </a:r>
            <a:b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Myelin Sheath</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4" name="Rectangle 44">
            <a:extLst>
              <a:ext uri="{FF2B5EF4-FFF2-40B4-BE49-F238E27FC236}">
                <a16:creationId xmlns:a16="http://schemas.microsoft.com/office/drawing/2014/main" id="{A5FD5528-DE64-47F2-9CDC-BC0E41D0AB9C}"/>
              </a:ext>
            </a:extLst>
          </p:cNvPr>
          <p:cNvSpPr>
            <a:spLocks noChangeArrowheads="1"/>
          </p:cNvSpPr>
          <p:nvPr/>
        </p:nvSpPr>
        <p:spPr bwMode="auto">
          <a:xfrm>
            <a:off x="8061829" y="2010015"/>
            <a:ext cx="1610542" cy="49331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الغشاء الخلويّ</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Cell Membrane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6" name="موصل: على شكل مرفق 15">
            <a:extLst>
              <a:ext uri="{FF2B5EF4-FFF2-40B4-BE49-F238E27FC236}">
                <a16:creationId xmlns:a16="http://schemas.microsoft.com/office/drawing/2014/main" id="{6719119E-DCE7-40C1-819D-70607CF95708}"/>
              </a:ext>
            </a:extLst>
          </p:cNvPr>
          <p:cNvCxnSpPr>
            <a:cxnSpLocks/>
          </p:cNvCxnSpPr>
          <p:nvPr/>
        </p:nvCxnSpPr>
        <p:spPr>
          <a:xfrm rot="10800000">
            <a:off x="8863349" y="3021839"/>
            <a:ext cx="1709809" cy="89882"/>
          </a:xfrm>
          <a:prstGeom prst="bentConnector3">
            <a:avLst>
              <a:gd name="adj1" fmla="val -424"/>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68" name="Rectangle 44">
            <a:extLst>
              <a:ext uri="{FF2B5EF4-FFF2-40B4-BE49-F238E27FC236}">
                <a16:creationId xmlns:a16="http://schemas.microsoft.com/office/drawing/2014/main" id="{D0FEF5CF-19F9-4284-8327-4052EA58C1F7}"/>
              </a:ext>
            </a:extLst>
          </p:cNvPr>
          <p:cNvSpPr>
            <a:spLocks noChangeArrowheads="1"/>
          </p:cNvSpPr>
          <p:nvPr/>
        </p:nvSpPr>
        <p:spPr bwMode="auto">
          <a:xfrm>
            <a:off x="8812394" y="5267632"/>
            <a:ext cx="2658147" cy="917456"/>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في مستوى عقدة رانفييه, تكثر أقنية شاردة الصوديوم ذات الأبواب العاملة بفرق الضغط</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(أشرت إليها بالخط الأخضر غير المتواصل)</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7" name="Rectangle 44">
            <a:extLst>
              <a:ext uri="{FF2B5EF4-FFF2-40B4-BE49-F238E27FC236}">
                <a16:creationId xmlns:a16="http://schemas.microsoft.com/office/drawing/2014/main" id="{ECB5A9EA-C673-4AD2-9761-B4352AA05ADD}"/>
              </a:ext>
            </a:extLst>
          </p:cNvPr>
          <p:cNvSpPr>
            <a:spLocks noChangeArrowheads="1"/>
          </p:cNvSpPr>
          <p:nvPr/>
        </p:nvSpPr>
        <p:spPr bwMode="auto">
          <a:xfrm>
            <a:off x="1004955" y="3244544"/>
            <a:ext cx="2959795" cy="2745732"/>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ملاحظة هامّة</a:t>
            </a:r>
            <a:br>
              <a:rPr lang="ar-SY" sz="1600" b="1" dirty="0">
                <a:solidFill>
                  <a:srgbClr val="FF0000"/>
                </a:solidFill>
                <a:latin typeface="Calibri" panose="020F0502020204030204" pitchFamily="34" charset="0"/>
                <a:ea typeface="Times New Roman" panose="02020603050405020304" pitchFamily="18" charset="0"/>
                <a:cs typeface="Arial" panose="020B0604020202020204" pitchFamily="34" charset="0"/>
              </a:rPr>
            </a:br>
            <a:r>
              <a:rPr lang="ar-SY" sz="16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الحدود بين قسمي البلاسما الفاعلة وغير الفاعلة وهميّ لا وجود له في الحقيقة. البنية واحدة لكن الاختلاف هو في الوظيفة. البلاسما الفاعلة، تشكّل وسط انتشار موجة الضغط العاملة وتيّار النقل الكهربائيّ على السّواء. بينما، البلاسما غير الفاعلة، تحيط بالأولى دون أن تشارك في عمليّة النقل العصبيّ بصورة مباشرة.</a:t>
            </a:r>
            <a:r>
              <a:rPr lang="en-US" sz="16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  </a:t>
            </a:r>
            <a:endParaRPr lang="en-US" sz="1600" b="1" dirty="0">
              <a:solidFill>
                <a:srgbClr val="002060"/>
              </a:solidFill>
              <a:effectLst/>
              <a:latin typeface="Times New Roman" panose="02020603050405020304" pitchFamily="18" charset="0"/>
              <a:ea typeface="Times New Roman" panose="02020603050405020304" pitchFamily="18" charset="0"/>
            </a:endParaRPr>
          </a:p>
        </p:txBody>
      </p:sp>
      <p:cxnSp>
        <p:nvCxnSpPr>
          <p:cNvPr id="8" name="موصل: على شكل مرفق 7">
            <a:extLst>
              <a:ext uri="{FF2B5EF4-FFF2-40B4-BE49-F238E27FC236}">
                <a16:creationId xmlns:a16="http://schemas.microsoft.com/office/drawing/2014/main" id="{106A0E33-EE1B-4FF6-A99D-491240D19B92}"/>
              </a:ext>
            </a:extLst>
          </p:cNvPr>
          <p:cNvCxnSpPr>
            <a:cxnSpLocks/>
          </p:cNvCxnSpPr>
          <p:nvPr/>
        </p:nvCxnSpPr>
        <p:spPr>
          <a:xfrm rot="10800000">
            <a:off x="8278677" y="5896652"/>
            <a:ext cx="1816345" cy="361231"/>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5" name="رابط كسهم مستقيم 4">
            <a:extLst>
              <a:ext uri="{FF2B5EF4-FFF2-40B4-BE49-F238E27FC236}">
                <a16:creationId xmlns:a16="http://schemas.microsoft.com/office/drawing/2014/main" id="{1ECFAF46-E48F-4B5C-95C1-EAACD573D2A2}"/>
              </a:ext>
            </a:extLst>
          </p:cNvPr>
          <p:cNvCxnSpPr>
            <a:cxnSpLocks/>
          </p:cNvCxnSpPr>
          <p:nvPr/>
        </p:nvCxnSpPr>
        <p:spPr>
          <a:xfrm>
            <a:off x="8857273" y="2519042"/>
            <a:ext cx="1" cy="280018"/>
          </a:xfrm>
          <a:prstGeom prst="straightConnector1">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رابط كسهم مستقيم 10">
            <a:extLst>
              <a:ext uri="{FF2B5EF4-FFF2-40B4-BE49-F238E27FC236}">
                <a16:creationId xmlns:a16="http://schemas.microsoft.com/office/drawing/2014/main" id="{56E48B8D-D5DB-489D-A313-F9BD2109E1CE}"/>
              </a:ext>
            </a:extLst>
          </p:cNvPr>
          <p:cNvCxnSpPr>
            <a:stCxn id="63" idx="0"/>
          </p:cNvCxnSpPr>
          <p:nvPr/>
        </p:nvCxnSpPr>
        <p:spPr>
          <a:xfrm flipV="1">
            <a:off x="8886211" y="3231481"/>
            <a:ext cx="0" cy="286375"/>
          </a:xfrm>
          <a:prstGeom prst="straightConnector1">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40141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مستطيل: زوايا مستديرة 95">
            <a:extLst>
              <a:ext uri="{FF2B5EF4-FFF2-40B4-BE49-F238E27FC236}">
                <a16:creationId xmlns:a16="http://schemas.microsoft.com/office/drawing/2014/main" id="{C56B8D2B-92EA-415B-98B9-494BDBAB3193}"/>
              </a:ext>
            </a:extLst>
          </p:cNvPr>
          <p:cNvSpPr/>
          <p:nvPr/>
        </p:nvSpPr>
        <p:spPr>
          <a:xfrm>
            <a:off x="5493660" y="4279978"/>
            <a:ext cx="2433695" cy="1237499"/>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97" name="مستطيل: زوايا مستديرة 96">
            <a:extLst>
              <a:ext uri="{FF2B5EF4-FFF2-40B4-BE49-F238E27FC236}">
                <a16:creationId xmlns:a16="http://schemas.microsoft.com/office/drawing/2014/main" id="{397BE8A8-63A4-4FA3-9F47-559D16CCA390}"/>
              </a:ext>
            </a:extLst>
          </p:cNvPr>
          <p:cNvSpPr/>
          <p:nvPr/>
        </p:nvSpPr>
        <p:spPr>
          <a:xfrm>
            <a:off x="5507174" y="5551972"/>
            <a:ext cx="2433695" cy="1245752"/>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 name="مستطيل: زوايا مستديرة 9">
            <a:extLst>
              <a:ext uri="{FF2B5EF4-FFF2-40B4-BE49-F238E27FC236}">
                <a16:creationId xmlns:a16="http://schemas.microsoft.com/office/drawing/2014/main" id="{36BF21BD-58B1-4F57-99F8-AFE2AA193487}"/>
              </a:ext>
            </a:extLst>
          </p:cNvPr>
          <p:cNvSpPr/>
          <p:nvPr/>
        </p:nvSpPr>
        <p:spPr>
          <a:xfrm>
            <a:off x="5499455" y="2985472"/>
            <a:ext cx="2433695" cy="1242223"/>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a:bodyPr>
          <a:lstStyle/>
          <a:p>
            <a:r>
              <a:rPr lang="ar-SY" b="1" dirty="0">
                <a:solidFill>
                  <a:srgbClr val="C00000"/>
                </a:solidFill>
              </a:rPr>
              <a:t>تيّار النقل الكهربائيّ</a:t>
            </a:r>
            <a:br>
              <a:rPr lang="ar-SY" b="1" dirty="0">
                <a:solidFill>
                  <a:srgbClr val="C00000"/>
                </a:solidFill>
              </a:rPr>
            </a:br>
            <a:r>
              <a:rPr lang="ar-SY" sz="2400" b="1" dirty="0">
                <a:solidFill>
                  <a:srgbClr val="00B0F0"/>
                </a:solidFill>
              </a:rPr>
              <a:t>يدفع عناصر البلاسما الخاملة إلى داخل البلاسما الفاعلة </a:t>
            </a:r>
            <a:endParaRPr lang="ar-SY" sz="2000" dirty="0"/>
          </a:p>
        </p:txBody>
      </p:sp>
      <p:sp>
        <p:nvSpPr>
          <p:cNvPr id="26" name="Rectangle 44">
            <a:extLst>
              <a:ext uri="{FF2B5EF4-FFF2-40B4-BE49-F238E27FC236}">
                <a16:creationId xmlns:a16="http://schemas.microsoft.com/office/drawing/2014/main" id="{E8316148-016C-4A02-B0C2-4119E04DB688}"/>
              </a:ext>
            </a:extLst>
          </p:cNvPr>
          <p:cNvSpPr>
            <a:spLocks noChangeArrowheads="1"/>
          </p:cNvSpPr>
          <p:nvPr/>
        </p:nvSpPr>
        <p:spPr bwMode="auto">
          <a:xfrm>
            <a:off x="9112595" y="3379242"/>
            <a:ext cx="1548097" cy="51148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سيتوبلازما فاعلة</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 name="Rectangle 44">
            <a:extLst>
              <a:ext uri="{FF2B5EF4-FFF2-40B4-BE49-F238E27FC236}">
                <a16:creationId xmlns:a16="http://schemas.microsoft.com/office/drawing/2014/main" id="{2FD08072-D569-4AD8-AAF8-150350D2514B}"/>
              </a:ext>
            </a:extLst>
          </p:cNvPr>
          <p:cNvSpPr>
            <a:spLocks noChangeArrowheads="1"/>
          </p:cNvSpPr>
          <p:nvPr/>
        </p:nvSpPr>
        <p:spPr bwMode="auto">
          <a:xfrm>
            <a:off x="4238133" y="2098598"/>
            <a:ext cx="1804757" cy="504869"/>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3" name="Rectangle 44">
            <a:extLst>
              <a:ext uri="{FF2B5EF4-FFF2-40B4-BE49-F238E27FC236}">
                <a16:creationId xmlns:a16="http://schemas.microsoft.com/office/drawing/2014/main" id="{21A3B907-255B-47AD-84B0-6BDD8D5B4A2C}"/>
              </a:ext>
            </a:extLst>
          </p:cNvPr>
          <p:cNvSpPr>
            <a:spLocks noChangeArrowheads="1"/>
          </p:cNvSpPr>
          <p:nvPr/>
        </p:nvSpPr>
        <p:spPr bwMode="auto">
          <a:xfrm>
            <a:off x="8739146" y="2582042"/>
            <a:ext cx="1804757" cy="49474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سيتوبلازما خاملة</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Nona</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4997700" y="244822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16200000">
            <a:off x="6600826" y="1549317"/>
            <a:ext cx="241134" cy="2374201"/>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3" name="Rectangle 44">
            <a:extLst>
              <a:ext uri="{FF2B5EF4-FFF2-40B4-BE49-F238E27FC236}">
                <a16:creationId xmlns:a16="http://schemas.microsoft.com/office/drawing/2014/main" id="{48BA03FF-F760-4F89-BF03-75499F59977E}"/>
              </a:ext>
            </a:extLst>
          </p:cNvPr>
          <p:cNvSpPr>
            <a:spLocks noChangeArrowheads="1"/>
          </p:cNvSpPr>
          <p:nvPr/>
        </p:nvSpPr>
        <p:spPr bwMode="auto">
          <a:xfrm>
            <a:off x="5669627" y="1831413"/>
            <a:ext cx="2166070" cy="717026"/>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b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قطعة بين عقدتي رانفييه</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5" name="مستطيل: زوايا مستديرة 4">
            <a:extLst>
              <a:ext uri="{FF2B5EF4-FFF2-40B4-BE49-F238E27FC236}">
                <a16:creationId xmlns:a16="http://schemas.microsoft.com/office/drawing/2014/main" id="{2936A8CA-49F5-4DA8-83D9-64897C25B43F}"/>
              </a:ext>
            </a:extLst>
          </p:cNvPr>
          <p:cNvSpPr/>
          <p:nvPr/>
        </p:nvSpPr>
        <p:spPr>
          <a:xfrm>
            <a:off x="5518316" y="3100257"/>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مستطيل: زوايا مستديرة 73">
            <a:extLst>
              <a:ext uri="{FF2B5EF4-FFF2-40B4-BE49-F238E27FC236}">
                <a16:creationId xmlns:a16="http://schemas.microsoft.com/office/drawing/2014/main" id="{B2828B68-0227-4063-854B-4CF6584A7F95}"/>
              </a:ext>
            </a:extLst>
          </p:cNvPr>
          <p:cNvSpPr/>
          <p:nvPr/>
        </p:nvSpPr>
        <p:spPr>
          <a:xfrm>
            <a:off x="5512521" y="4393702"/>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مستطيل: زوايا مستديرة 75">
            <a:extLst>
              <a:ext uri="{FF2B5EF4-FFF2-40B4-BE49-F238E27FC236}">
                <a16:creationId xmlns:a16="http://schemas.microsoft.com/office/drawing/2014/main" id="{8293D260-6AC9-4C9B-BE61-DD21DB5913AD}"/>
              </a:ext>
            </a:extLst>
          </p:cNvPr>
          <p:cNvSpPr/>
          <p:nvPr/>
        </p:nvSpPr>
        <p:spPr>
          <a:xfrm>
            <a:off x="5512521" y="5650328"/>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أسطوانة 6">
            <a:extLst>
              <a:ext uri="{FF2B5EF4-FFF2-40B4-BE49-F238E27FC236}">
                <a16:creationId xmlns:a16="http://schemas.microsoft.com/office/drawing/2014/main" id="{66741A3C-88F5-4089-99FD-CD93358AA69C}"/>
              </a:ext>
            </a:extLst>
          </p:cNvPr>
          <p:cNvSpPr/>
          <p:nvPr/>
        </p:nvSpPr>
        <p:spPr>
          <a:xfrm rot="5400000">
            <a:off x="6548109" y="1666468"/>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أسطوانة 76">
            <a:extLst>
              <a:ext uri="{FF2B5EF4-FFF2-40B4-BE49-F238E27FC236}">
                <a16:creationId xmlns:a16="http://schemas.microsoft.com/office/drawing/2014/main" id="{F9C2D2D4-5F6A-459B-B09E-F7EB823218F3}"/>
              </a:ext>
            </a:extLst>
          </p:cNvPr>
          <p:cNvSpPr/>
          <p:nvPr/>
        </p:nvSpPr>
        <p:spPr>
          <a:xfrm rot="5400000">
            <a:off x="6543753" y="2994526"/>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أسطوانة 77">
            <a:extLst>
              <a:ext uri="{FF2B5EF4-FFF2-40B4-BE49-F238E27FC236}">
                <a16:creationId xmlns:a16="http://schemas.microsoft.com/office/drawing/2014/main" id="{450FDE18-AF00-4DE5-B77D-ECBD4E6549BC}"/>
              </a:ext>
            </a:extLst>
          </p:cNvPr>
          <p:cNvSpPr/>
          <p:nvPr/>
        </p:nvSpPr>
        <p:spPr>
          <a:xfrm rot="5400000">
            <a:off x="6565523" y="4218081"/>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9" name="رابط مستقيم 8">
            <a:extLst>
              <a:ext uri="{FF2B5EF4-FFF2-40B4-BE49-F238E27FC236}">
                <a16:creationId xmlns:a16="http://schemas.microsoft.com/office/drawing/2014/main" id="{BD36536F-0358-4743-9AA4-CD6E8AD1A856}"/>
              </a:ext>
            </a:extLst>
          </p:cNvPr>
          <p:cNvCxnSpPr/>
          <p:nvPr/>
        </p:nvCxnSpPr>
        <p:spPr>
          <a:xfrm flipH="1">
            <a:off x="4868707" y="33632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79" name="رابط مستقيم 78">
            <a:extLst>
              <a:ext uri="{FF2B5EF4-FFF2-40B4-BE49-F238E27FC236}">
                <a16:creationId xmlns:a16="http://schemas.microsoft.com/office/drawing/2014/main" id="{B416D023-D0E7-429B-BB20-E3EB68EB63F7}"/>
              </a:ext>
            </a:extLst>
          </p:cNvPr>
          <p:cNvCxnSpPr/>
          <p:nvPr/>
        </p:nvCxnSpPr>
        <p:spPr>
          <a:xfrm flipH="1">
            <a:off x="4890477" y="591925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4" name="رابط مستقيم 83">
            <a:extLst>
              <a:ext uri="{FF2B5EF4-FFF2-40B4-BE49-F238E27FC236}">
                <a16:creationId xmlns:a16="http://schemas.microsoft.com/office/drawing/2014/main" id="{9CA3F731-C507-48E1-8B65-17D19A7DD298}"/>
              </a:ext>
            </a:extLst>
          </p:cNvPr>
          <p:cNvCxnSpPr/>
          <p:nvPr/>
        </p:nvCxnSpPr>
        <p:spPr>
          <a:xfrm flipH="1">
            <a:off x="7908494" y="336070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5" name="رابط مستقيم 84">
            <a:extLst>
              <a:ext uri="{FF2B5EF4-FFF2-40B4-BE49-F238E27FC236}">
                <a16:creationId xmlns:a16="http://schemas.microsoft.com/office/drawing/2014/main" id="{221E7316-DF27-42F8-BFF7-DC3B7330CBDD}"/>
              </a:ext>
            </a:extLst>
          </p:cNvPr>
          <p:cNvCxnSpPr/>
          <p:nvPr/>
        </p:nvCxnSpPr>
        <p:spPr>
          <a:xfrm flipH="1">
            <a:off x="4855641" y="38204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8" name="رابط مستقيم 87">
            <a:extLst>
              <a:ext uri="{FF2B5EF4-FFF2-40B4-BE49-F238E27FC236}">
                <a16:creationId xmlns:a16="http://schemas.microsoft.com/office/drawing/2014/main" id="{392E377A-9D09-4F94-A9B3-5BD0EFF5FDB9}"/>
              </a:ext>
            </a:extLst>
          </p:cNvPr>
          <p:cNvCxnSpPr/>
          <p:nvPr/>
        </p:nvCxnSpPr>
        <p:spPr>
          <a:xfrm flipH="1">
            <a:off x="7908494" y="381822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9" name="رابط مستقيم 88">
            <a:extLst>
              <a:ext uri="{FF2B5EF4-FFF2-40B4-BE49-F238E27FC236}">
                <a16:creationId xmlns:a16="http://schemas.microsoft.com/office/drawing/2014/main" id="{9422F0A6-E54E-4DAA-8066-E10DFDC3FCD5}"/>
              </a:ext>
            </a:extLst>
          </p:cNvPr>
          <p:cNvCxnSpPr/>
          <p:nvPr/>
        </p:nvCxnSpPr>
        <p:spPr>
          <a:xfrm flipH="1">
            <a:off x="4855641"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0" name="رابط مستقيم 89">
            <a:extLst>
              <a:ext uri="{FF2B5EF4-FFF2-40B4-BE49-F238E27FC236}">
                <a16:creationId xmlns:a16="http://schemas.microsoft.com/office/drawing/2014/main" id="{B4468ACE-3F83-4589-A426-E70D1C783DDD}"/>
              </a:ext>
            </a:extLst>
          </p:cNvPr>
          <p:cNvCxnSpPr/>
          <p:nvPr/>
        </p:nvCxnSpPr>
        <p:spPr>
          <a:xfrm flipH="1">
            <a:off x="7908494"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1" name="رابط مستقيم 90">
            <a:extLst>
              <a:ext uri="{FF2B5EF4-FFF2-40B4-BE49-F238E27FC236}">
                <a16:creationId xmlns:a16="http://schemas.microsoft.com/office/drawing/2014/main" id="{6A786BF9-E8DE-47A1-8819-BCE8E1A5C521}"/>
              </a:ext>
            </a:extLst>
          </p:cNvPr>
          <p:cNvCxnSpPr/>
          <p:nvPr/>
        </p:nvCxnSpPr>
        <p:spPr>
          <a:xfrm flipH="1">
            <a:off x="790849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2" name="رابط مستقيم 91">
            <a:extLst>
              <a:ext uri="{FF2B5EF4-FFF2-40B4-BE49-F238E27FC236}">
                <a16:creationId xmlns:a16="http://schemas.microsoft.com/office/drawing/2014/main" id="{3F2D7EB8-2F23-4955-AB8A-04C4DEF26C03}"/>
              </a:ext>
            </a:extLst>
          </p:cNvPr>
          <p:cNvCxnSpPr/>
          <p:nvPr/>
        </p:nvCxnSpPr>
        <p:spPr>
          <a:xfrm flipH="1">
            <a:off x="487741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3" name="رابط مستقيم 92">
            <a:extLst>
              <a:ext uri="{FF2B5EF4-FFF2-40B4-BE49-F238E27FC236}">
                <a16:creationId xmlns:a16="http://schemas.microsoft.com/office/drawing/2014/main" id="{98C8B89A-40B3-46A6-A0C2-F9EC90AA8577}"/>
              </a:ext>
            </a:extLst>
          </p:cNvPr>
          <p:cNvCxnSpPr/>
          <p:nvPr/>
        </p:nvCxnSpPr>
        <p:spPr>
          <a:xfrm flipH="1">
            <a:off x="4881767" y="6389025"/>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4" name="رابط مستقيم 93">
            <a:extLst>
              <a:ext uri="{FF2B5EF4-FFF2-40B4-BE49-F238E27FC236}">
                <a16:creationId xmlns:a16="http://schemas.microsoft.com/office/drawing/2014/main" id="{4A4E1ECC-0A3B-459B-A3DE-FD273867FEF9}"/>
              </a:ext>
            </a:extLst>
          </p:cNvPr>
          <p:cNvCxnSpPr/>
          <p:nvPr/>
        </p:nvCxnSpPr>
        <p:spPr>
          <a:xfrm flipH="1">
            <a:off x="7908494" y="5914896"/>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5" name="رابط مستقيم 94">
            <a:extLst>
              <a:ext uri="{FF2B5EF4-FFF2-40B4-BE49-F238E27FC236}">
                <a16:creationId xmlns:a16="http://schemas.microsoft.com/office/drawing/2014/main" id="{EFFF3EBA-02F2-4EAE-959F-D74912ABACB9}"/>
              </a:ext>
            </a:extLst>
          </p:cNvPr>
          <p:cNvCxnSpPr/>
          <p:nvPr/>
        </p:nvCxnSpPr>
        <p:spPr>
          <a:xfrm flipH="1">
            <a:off x="7908494" y="6367254"/>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98" name="Rectangle 44">
            <a:extLst>
              <a:ext uri="{FF2B5EF4-FFF2-40B4-BE49-F238E27FC236}">
                <a16:creationId xmlns:a16="http://schemas.microsoft.com/office/drawing/2014/main" id="{7A4D5222-3FBB-4B10-8CDE-2877C25D72D0}"/>
              </a:ext>
            </a:extLst>
          </p:cNvPr>
          <p:cNvSpPr>
            <a:spLocks noChangeArrowheads="1"/>
          </p:cNvSpPr>
          <p:nvPr/>
        </p:nvSpPr>
        <p:spPr bwMode="auto">
          <a:xfrm>
            <a:off x="7341085" y="2103558"/>
            <a:ext cx="1804757" cy="49474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99" name="قوس كبير أيمن 98">
            <a:extLst>
              <a:ext uri="{FF2B5EF4-FFF2-40B4-BE49-F238E27FC236}">
                <a16:creationId xmlns:a16="http://schemas.microsoft.com/office/drawing/2014/main" id="{B991B407-F757-4AA0-A6AF-BFADBCBF1B8A}"/>
              </a:ext>
            </a:extLst>
          </p:cNvPr>
          <p:cNvSpPr/>
          <p:nvPr/>
        </p:nvSpPr>
        <p:spPr>
          <a:xfrm rot="16200000">
            <a:off x="8100913" y="2454232"/>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0" name="قوس كبير أيمن 99">
            <a:extLst>
              <a:ext uri="{FF2B5EF4-FFF2-40B4-BE49-F238E27FC236}">
                <a16:creationId xmlns:a16="http://schemas.microsoft.com/office/drawing/2014/main" id="{A7D211F4-D17B-43BB-9B5B-4EADEFEB0F37}"/>
              </a:ext>
            </a:extLst>
          </p:cNvPr>
          <p:cNvSpPr/>
          <p:nvPr/>
        </p:nvSpPr>
        <p:spPr>
          <a:xfrm>
            <a:off x="8862358" y="335761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35" name="موصل: على شكل مرفق 34">
            <a:extLst>
              <a:ext uri="{FF2B5EF4-FFF2-40B4-BE49-F238E27FC236}">
                <a16:creationId xmlns:a16="http://schemas.microsoft.com/office/drawing/2014/main" id="{75E65A49-E30E-43A2-9DC7-5DE65DDE2C4E}"/>
              </a:ext>
            </a:extLst>
          </p:cNvPr>
          <p:cNvCxnSpPr>
            <a:cxnSpLocks/>
          </p:cNvCxnSpPr>
          <p:nvPr/>
        </p:nvCxnSpPr>
        <p:spPr>
          <a:xfrm rot="5400000">
            <a:off x="8562613" y="2263915"/>
            <a:ext cx="214522" cy="1771893"/>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02" name="Rectangle 44">
            <a:extLst>
              <a:ext uri="{FF2B5EF4-FFF2-40B4-BE49-F238E27FC236}">
                <a16:creationId xmlns:a16="http://schemas.microsoft.com/office/drawing/2014/main" id="{40E76C21-BBAC-4CDF-95B6-1A276296FF21}"/>
              </a:ext>
            </a:extLst>
          </p:cNvPr>
          <p:cNvSpPr>
            <a:spLocks noChangeArrowheads="1"/>
          </p:cNvSpPr>
          <p:nvPr/>
        </p:nvSpPr>
        <p:spPr bwMode="auto">
          <a:xfrm>
            <a:off x="3802561" y="344261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قبل</a:t>
            </a:r>
            <a:endParaRPr lang="en-US" sz="2000" b="1" dirty="0">
              <a:solidFill>
                <a:srgbClr val="0070C0"/>
              </a:solidFill>
              <a:effectLst/>
              <a:latin typeface="Times New Roman" panose="02020603050405020304" pitchFamily="18" charset="0"/>
              <a:ea typeface="Times New Roman" panose="02020603050405020304" pitchFamily="18" charset="0"/>
            </a:endParaRPr>
          </a:p>
        </p:txBody>
      </p:sp>
      <p:sp>
        <p:nvSpPr>
          <p:cNvPr id="103" name="Rectangle 44">
            <a:extLst>
              <a:ext uri="{FF2B5EF4-FFF2-40B4-BE49-F238E27FC236}">
                <a16:creationId xmlns:a16="http://schemas.microsoft.com/office/drawing/2014/main" id="{C9D0FA67-3246-4640-B2B6-8C5C6F9752D4}"/>
              </a:ext>
            </a:extLst>
          </p:cNvPr>
          <p:cNvSpPr>
            <a:spLocks noChangeArrowheads="1"/>
          </p:cNvSpPr>
          <p:nvPr/>
        </p:nvSpPr>
        <p:spPr bwMode="auto">
          <a:xfrm>
            <a:off x="3780750" y="475675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أثناء</a:t>
            </a:r>
            <a:endParaRPr lang="en-US" sz="2000" b="1" dirty="0">
              <a:solidFill>
                <a:srgbClr val="FF0000"/>
              </a:solidFill>
              <a:effectLst/>
              <a:latin typeface="Times New Roman" panose="02020603050405020304" pitchFamily="18" charset="0"/>
              <a:ea typeface="Times New Roman" panose="02020603050405020304" pitchFamily="18" charset="0"/>
            </a:endParaRPr>
          </a:p>
        </p:txBody>
      </p:sp>
      <p:sp>
        <p:nvSpPr>
          <p:cNvPr id="104" name="Rectangle 44">
            <a:extLst>
              <a:ext uri="{FF2B5EF4-FFF2-40B4-BE49-F238E27FC236}">
                <a16:creationId xmlns:a16="http://schemas.microsoft.com/office/drawing/2014/main" id="{75E5956A-586F-4B0C-97CA-AB401CDD2485}"/>
              </a:ext>
            </a:extLst>
          </p:cNvPr>
          <p:cNvSpPr>
            <a:spLocks noChangeArrowheads="1"/>
          </p:cNvSpPr>
          <p:nvPr/>
        </p:nvSpPr>
        <p:spPr bwMode="auto">
          <a:xfrm>
            <a:off x="3776765" y="601818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بعد</a:t>
            </a:r>
            <a:endParaRPr lang="en-US" sz="2000" b="1" dirty="0">
              <a:solidFill>
                <a:srgbClr val="7030A0"/>
              </a:solidFill>
              <a:effectLst/>
              <a:latin typeface="Times New Roman" panose="02020603050405020304" pitchFamily="18" charset="0"/>
              <a:ea typeface="Times New Roman" panose="02020603050405020304" pitchFamily="18" charset="0"/>
            </a:endParaRPr>
          </a:p>
        </p:txBody>
      </p:sp>
      <p:sp>
        <p:nvSpPr>
          <p:cNvPr id="11" name="شكل بيضاوي 10">
            <a:extLst>
              <a:ext uri="{FF2B5EF4-FFF2-40B4-BE49-F238E27FC236}">
                <a16:creationId xmlns:a16="http://schemas.microsoft.com/office/drawing/2014/main" id="{7EF5D317-B4AD-4341-B5DA-54F2E3C87426}"/>
              </a:ext>
            </a:extLst>
          </p:cNvPr>
          <p:cNvSpPr/>
          <p:nvPr/>
        </p:nvSpPr>
        <p:spPr>
          <a:xfrm>
            <a:off x="5669627" y="33784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5" name="شكل بيضاوي 104">
            <a:extLst>
              <a:ext uri="{FF2B5EF4-FFF2-40B4-BE49-F238E27FC236}">
                <a16:creationId xmlns:a16="http://schemas.microsoft.com/office/drawing/2014/main" id="{7F474351-238D-4433-AA93-1A2DA3FB79B8}"/>
              </a:ext>
            </a:extLst>
          </p:cNvPr>
          <p:cNvSpPr/>
          <p:nvPr/>
        </p:nvSpPr>
        <p:spPr>
          <a:xfrm>
            <a:off x="6022324" y="317937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6" name="شكل بيضاوي 105">
            <a:extLst>
              <a:ext uri="{FF2B5EF4-FFF2-40B4-BE49-F238E27FC236}">
                <a16:creationId xmlns:a16="http://schemas.microsoft.com/office/drawing/2014/main" id="{875ACA7E-7518-44A4-8C42-ACE19B339DDB}"/>
              </a:ext>
            </a:extLst>
          </p:cNvPr>
          <p:cNvSpPr/>
          <p:nvPr/>
        </p:nvSpPr>
        <p:spPr>
          <a:xfrm>
            <a:off x="6984189" y="312396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7" name="شكل بيضاوي 106">
            <a:extLst>
              <a:ext uri="{FF2B5EF4-FFF2-40B4-BE49-F238E27FC236}">
                <a16:creationId xmlns:a16="http://schemas.microsoft.com/office/drawing/2014/main" id="{12A078DE-DBBE-4104-86C5-956CDF5AEEA0}"/>
              </a:ext>
            </a:extLst>
          </p:cNvPr>
          <p:cNvSpPr/>
          <p:nvPr/>
        </p:nvSpPr>
        <p:spPr>
          <a:xfrm>
            <a:off x="5786881" y="648499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8" name="شكل بيضاوي 107">
            <a:extLst>
              <a:ext uri="{FF2B5EF4-FFF2-40B4-BE49-F238E27FC236}">
                <a16:creationId xmlns:a16="http://schemas.microsoft.com/office/drawing/2014/main" id="{50B125D7-AD64-434B-9E5A-97728D8C97C3}"/>
              </a:ext>
            </a:extLst>
          </p:cNvPr>
          <p:cNvSpPr/>
          <p:nvPr/>
        </p:nvSpPr>
        <p:spPr>
          <a:xfrm>
            <a:off x="6912947" y="498294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9" name="شكل بيضاوي 108">
            <a:extLst>
              <a:ext uri="{FF2B5EF4-FFF2-40B4-BE49-F238E27FC236}">
                <a16:creationId xmlns:a16="http://schemas.microsoft.com/office/drawing/2014/main" id="{72C43C15-E034-4713-8B02-4124617B06EF}"/>
              </a:ext>
            </a:extLst>
          </p:cNvPr>
          <p:cNvSpPr/>
          <p:nvPr/>
        </p:nvSpPr>
        <p:spPr>
          <a:xfrm>
            <a:off x="6158357" y="470764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0" name="شكل بيضاوي 109">
            <a:extLst>
              <a:ext uri="{FF2B5EF4-FFF2-40B4-BE49-F238E27FC236}">
                <a16:creationId xmlns:a16="http://schemas.microsoft.com/office/drawing/2014/main" id="{B8613666-F025-4EBA-9E7A-5C91D9D7F6A4}"/>
              </a:ext>
            </a:extLst>
          </p:cNvPr>
          <p:cNvSpPr/>
          <p:nvPr/>
        </p:nvSpPr>
        <p:spPr>
          <a:xfrm>
            <a:off x="7040138" y="396635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1" name="شكل بيضاوي 110">
            <a:extLst>
              <a:ext uri="{FF2B5EF4-FFF2-40B4-BE49-F238E27FC236}">
                <a16:creationId xmlns:a16="http://schemas.microsoft.com/office/drawing/2014/main" id="{B40EEDDD-83C7-45C7-AF0D-23AAE1EC659B}"/>
              </a:ext>
            </a:extLst>
          </p:cNvPr>
          <p:cNvSpPr/>
          <p:nvPr/>
        </p:nvSpPr>
        <p:spPr>
          <a:xfrm>
            <a:off x="5690953" y="496744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2" name="شكل بيضاوي 111">
            <a:extLst>
              <a:ext uri="{FF2B5EF4-FFF2-40B4-BE49-F238E27FC236}">
                <a16:creationId xmlns:a16="http://schemas.microsoft.com/office/drawing/2014/main" id="{3C58B037-F236-4C86-8009-9363B7A96610}"/>
              </a:ext>
            </a:extLst>
          </p:cNvPr>
          <p:cNvSpPr/>
          <p:nvPr/>
        </p:nvSpPr>
        <p:spPr>
          <a:xfrm>
            <a:off x="6616890" y="321172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3" name="شكل بيضاوي 112">
            <a:extLst>
              <a:ext uri="{FF2B5EF4-FFF2-40B4-BE49-F238E27FC236}">
                <a16:creationId xmlns:a16="http://schemas.microsoft.com/office/drawing/2014/main" id="{BAAC529C-2786-409D-8A1F-AA58056CA5AF}"/>
              </a:ext>
            </a:extLst>
          </p:cNvPr>
          <p:cNvSpPr/>
          <p:nvPr/>
        </p:nvSpPr>
        <p:spPr>
          <a:xfrm>
            <a:off x="6010899" y="494485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4" name="شكل بيضاوي 113">
            <a:extLst>
              <a:ext uri="{FF2B5EF4-FFF2-40B4-BE49-F238E27FC236}">
                <a16:creationId xmlns:a16="http://schemas.microsoft.com/office/drawing/2014/main" id="{4EB7FBE3-0FD7-40CD-BB59-157B0611FE1A}"/>
              </a:ext>
            </a:extLst>
          </p:cNvPr>
          <p:cNvSpPr/>
          <p:nvPr/>
        </p:nvSpPr>
        <p:spPr>
          <a:xfrm>
            <a:off x="6279227" y="39880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5" name="شكل بيضاوي 114">
            <a:extLst>
              <a:ext uri="{FF2B5EF4-FFF2-40B4-BE49-F238E27FC236}">
                <a16:creationId xmlns:a16="http://schemas.microsoft.com/office/drawing/2014/main" id="{E598FBF8-90BF-405A-8202-7719677C5E44}"/>
              </a:ext>
            </a:extLst>
          </p:cNvPr>
          <p:cNvSpPr/>
          <p:nvPr/>
        </p:nvSpPr>
        <p:spPr>
          <a:xfrm>
            <a:off x="6588728" y="395747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6" name="شكل بيضاوي 115">
            <a:extLst>
              <a:ext uri="{FF2B5EF4-FFF2-40B4-BE49-F238E27FC236}">
                <a16:creationId xmlns:a16="http://schemas.microsoft.com/office/drawing/2014/main" id="{39B86D77-47E7-479D-8453-CC7FC7FAD232}"/>
              </a:ext>
            </a:extLst>
          </p:cNvPr>
          <p:cNvSpPr/>
          <p:nvPr/>
        </p:nvSpPr>
        <p:spPr>
          <a:xfrm>
            <a:off x="5822163" y="390243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7" name="شكل بيضاوي 116">
            <a:extLst>
              <a:ext uri="{FF2B5EF4-FFF2-40B4-BE49-F238E27FC236}">
                <a16:creationId xmlns:a16="http://schemas.microsoft.com/office/drawing/2014/main" id="{409AB5BA-9A3C-4F52-A973-3A17751812BA}"/>
              </a:ext>
            </a:extLst>
          </p:cNvPr>
          <p:cNvSpPr/>
          <p:nvPr/>
        </p:nvSpPr>
        <p:spPr>
          <a:xfrm>
            <a:off x="6226740" y="355528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8" name="شكل بيضاوي 117">
            <a:extLst>
              <a:ext uri="{FF2B5EF4-FFF2-40B4-BE49-F238E27FC236}">
                <a16:creationId xmlns:a16="http://schemas.microsoft.com/office/drawing/2014/main" id="{32F9FE0B-CB2A-4C90-ACE0-D8B1852C9733}"/>
              </a:ext>
            </a:extLst>
          </p:cNvPr>
          <p:cNvSpPr/>
          <p:nvPr/>
        </p:nvSpPr>
        <p:spPr>
          <a:xfrm>
            <a:off x="6319607" y="31200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9" name="شكل بيضاوي 118">
            <a:extLst>
              <a:ext uri="{FF2B5EF4-FFF2-40B4-BE49-F238E27FC236}">
                <a16:creationId xmlns:a16="http://schemas.microsoft.com/office/drawing/2014/main" id="{51A14831-5F38-4225-90B2-B8F05783935C}"/>
              </a:ext>
            </a:extLst>
          </p:cNvPr>
          <p:cNvSpPr/>
          <p:nvPr/>
        </p:nvSpPr>
        <p:spPr>
          <a:xfrm>
            <a:off x="6764470" y="498566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0" name="شكل بيضاوي 119">
            <a:extLst>
              <a:ext uri="{FF2B5EF4-FFF2-40B4-BE49-F238E27FC236}">
                <a16:creationId xmlns:a16="http://schemas.microsoft.com/office/drawing/2014/main" id="{8B6A1B44-CDFA-498D-8A19-F743EC41586A}"/>
              </a:ext>
            </a:extLst>
          </p:cNvPr>
          <p:cNvSpPr/>
          <p:nvPr/>
        </p:nvSpPr>
        <p:spPr>
          <a:xfrm>
            <a:off x="5716922" y="480924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1" name="شكل بيضاوي 120">
            <a:extLst>
              <a:ext uri="{FF2B5EF4-FFF2-40B4-BE49-F238E27FC236}">
                <a16:creationId xmlns:a16="http://schemas.microsoft.com/office/drawing/2014/main" id="{2D672B38-AA11-4A62-A6BB-119C5EB8B1DE}"/>
              </a:ext>
            </a:extLst>
          </p:cNvPr>
          <p:cNvSpPr/>
          <p:nvPr/>
        </p:nvSpPr>
        <p:spPr>
          <a:xfrm>
            <a:off x="6783852" y="346083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2" name="شكل بيضاوي 121">
            <a:extLst>
              <a:ext uri="{FF2B5EF4-FFF2-40B4-BE49-F238E27FC236}">
                <a16:creationId xmlns:a16="http://schemas.microsoft.com/office/drawing/2014/main" id="{9DACD62D-DCE4-45CE-BB03-60A3D920EA26}"/>
              </a:ext>
            </a:extLst>
          </p:cNvPr>
          <p:cNvSpPr/>
          <p:nvPr/>
        </p:nvSpPr>
        <p:spPr>
          <a:xfrm>
            <a:off x="7219920" y="344455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3" name="شكل بيضاوي 122">
            <a:extLst>
              <a:ext uri="{FF2B5EF4-FFF2-40B4-BE49-F238E27FC236}">
                <a16:creationId xmlns:a16="http://schemas.microsoft.com/office/drawing/2014/main" id="{C6A776A9-ABDF-4223-B00F-6B48FF06CAD2}"/>
              </a:ext>
            </a:extLst>
          </p:cNvPr>
          <p:cNvSpPr/>
          <p:nvPr/>
        </p:nvSpPr>
        <p:spPr>
          <a:xfrm>
            <a:off x="6658255" y="473161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4" name="شكل بيضاوي 123">
            <a:extLst>
              <a:ext uri="{FF2B5EF4-FFF2-40B4-BE49-F238E27FC236}">
                <a16:creationId xmlns:a16="http://schemas.microsoft.com/office/drawing/2014/main" id="{D6BC4CBB-4304-464C-ACBE-DE6A3C042776}"/>
              </a:ext>
            </a:extLst>
          </p:cNvPr>
          <p:cNvSpPr/>
          <p:nvPr/>
        </p:nvSpPr>
        <p:spPr>
          <a:xfrm>
            <a:off x="6453702" y="478821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5" name="شكل بيضاوي 124">
            <a:extLst>
              <a:ext uri="{FF2B5EF4-FFF2-40B4-BE49-F238E27FC236}">
                <a16:creationId xmlns:a16="http://schemas.microsoft.com/office/drawing/2014/main" id="{AE576405-18BC-4528-A188-6633976961CD}"/>
              </a:ext>
            </a:extLst>
          </p:cNvPr>
          <p:cNvSpPr/>
          <p:nvPr/>
        </p:nvSpPr>
        <p:spPr>
          <a:xfrm>
            <a:off x="7041227" y="47500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6" name="شكل بيضاوي 125">
            <a:extLst>
              <a:ext uri="{FF2B5EF4-FFF2-40B4-BE49-F238E27FC236}">
                <a16:creationId xmlns:a16="http://schemas.microsoft.com/office/drawing/2014/main" id="{CA5C8140-B9B9-4688-B0E1-286E2E9240A7}"/>
              </a:ext>
            </a:extLst>
          </p:cNvPr>
          <p:cNvSpPr/>
          <p:nvPr/>
        </p:nvSpPr>
        <p:spPr>
          <a:xfrm>
            <a:off x="7546324" y="359623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7" name="شكل بيضاوي 126">
            <a:extLst>
              <a:ext uri="{FF2B5EF4-FFF2-40B4-BE49-F238E27FC236}">
                <a16:creationId xmlns:a16="http://schemas.microsoft.com/office/drawing/2014/main" id="{A8F36353-FD1C-45BC-88D6-4714494C72E6}"/>
              </a:ext>
            </a:extLst>
          </p:cNvPr>
          <p:cNvSpPr/>
          <p:nvPr/>
        </p:nvSpPr>
        <p:spPr>
          <a:xfrm>
            <a:off x="7398352" y="394466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8" name="شكل بيضاوي 127">
            <a:extLst>
              <a:ext uri="{FF2B5EF4-FFF2-40B4-BE49-F238E27FC236}">
                <a16:creationId xmlns:a16="http://schemas.microsoft.com/office/drawing/2014/main" id="{BC3BD261-EECF-48DE-AAB3-B18BB7FF6A34}"/>
              </a:ext>
            </a:extLst>
          </p:cNvPr>
          <p:cNvSpPr/>
          <p:nvPr/>
        </p:nvSpPr>
        <p:spPr>
          <a:xfrm>
            <a:off x="7389423" y="490743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9" name="شكل بيضاوي 128">
            <a:extLst>
              <a:ext uri="{FF2B5EF4-FFF2-40B4-BE49-F238E27FC236}">
                <a16:creationId xmlns:a16="http://schemas.microsoft.com/office/drawing/2014/main" id="{4933B871-906D-4443-87F4-1E5674793476}"/>
              </a:ext>
            </a:extLst>
          </p:cNvPr>
          <p:cNvSpPr/>
          <p:nvPr/>
        </p:nvSpPr>
        <p:spPr>
          <a:xfrm>
            <a:off x="7202435" y="49681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0" name="شكل بيضاوي 129">
            <a:extLst>
              <a:ext uri="{FF2B5EF4-FFF2-40B4-BE49-F238E27FC236}">
                <a16:creationId xmlns:a16="http://schemas.microsoft.com/office/drawing/2014/main" id="{97E5E852-5D62-4074-8563-DF534F9D4EFE}"/>
              </a:ext>
            </a:extLst>
          </p:cNvPr>
          <p:cNvSpPr/>
          <p:nvPr/>
        </p:nvSpPr>
        <p:spPr>
          <a:xfrm>
            <a:off x="7450603" y="318719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1" name="شكل بيضاوي 130">
            <a:extLst>
              <a:ext uri="{FF2B5EF4-FFF2-40B4-BE49-F238E27FC236}">
                <a16:creationId xmlns:a16="http://schemas.microsoft.com/office/drawing/2014/main" id="{1C0DA5D1-487A-465A-914E-01CC6F825F32}"/>
              </a:ext>
            </a:extLst>
          </p:cNvPr>
          <p:cNvSpPr/>
          <p:nvPr/>
        </p:nvSpPr>
        <p:spPr>
          <a:xfrm>
            <a:off x="7671893" y="571623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2" name="شكل بيضاوي 131">
            <a:extLst>
              <a:ext uri="{FF2B5EF4-FFF2-40B4-BE49-F238E27FC236}">
                <a16:creationId xmlns:a16="http://schemas.microsoft.com/office/drawing/2014/main" id="{2AEC32EE-2B08-4D9D-A65F-FFC1D31A0A73}"/>
              </a:ext>
            </a:extLst>
          </p:cNvPr>
          <p:cNvSpPr/>
          <p:nvPr/>
        </p:nvSpPr>
        <p:spPr>
          <a:xfrm>
            <a:off x="7337172" y="608159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3" name="شكل بيضاوي 132">
            <a:extLst>
              <a:ext uri="{FF2B5EF4-FFF2-40B4-BE49-F238E27FC236}">
                <a16:creationId xmlns:a16="http://schemas.microsoft.com/office/drawing/2014/main" id="{2C8C6EAF-9D67-4A3A-B5E7-7F9C725C4317}"/>
              </a:ext>
            </a:extLst>
          </p:cNvPr>
          <p:cNvSpPr/>
          <p:nvPr/>
        </p:nvSpPr>
        <p:spPr>
          <a:xfrm>
            <a:off x="7306938" y="573566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4" name="شكل بيضاوي 133">
            <a:extLst>
              <a:ext uri="{FF2B5EF4-FFF2-40B4-BE49-F238E27FC236}">
                <a16:creationId xmlns:a16="http://schemas.microsoft.com/office/drawing/2014/main" id="{90F7B769-F3D5-41D8-9526-344CC0E560A2}"/>
              </a:ext>
            </a:extLst>
          </p:cNvPr>
          <p:cNvSpPr/>
          <p:nvPr/>
        </p:nvSpPr>
        <p:spPr>
          <a:xfrm>
            <a:off x="7040138" y="640857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5" name="شكل بيضاوي 134">
            <a:extLst>
              <a:ext uri="{FF2B5EF4-FFF2-40B4-BE49-F238E27FC236}">
                <a16:creationId xmlns:a16="http://schemas.microsoft.com/office/drawing/2014/main" id="{5BF3B118-E6F5-4349-BDCA-24433BFA377C}"/>
              </a:ext>
            </a:extLst>
          </p:cNvPr>
          <p:cNvSpPr/>
          <p:nvPr/>
        </p:nvSpPr>
        <p:spPr>
          <a:xfrm>
            <a:off x="6915913" y="569471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6" name="شكل بيضاوي 135">
            <a:extLst>
              <a:ext uri="{FF2B5EF4-FFF2-40B4-BE49-F238E27FC236}">
                <a16:creationId xmlns:a16="http://schemas.microsoft.com/office/drawing/2014/main" id="{AAD84E6D-3D64-4834-986D-EE662284533A}"/>
              </a:ext>
            </a:extLst>
          </p:cNvPr>
          <p:cNvSpPr/>
          <p:nvPr/>
        </p:nvSpPr>
        <p:spPr>
          <a:xfrm>
            <a:off x="6744075" y="602198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7" name="شكل بيضاوي 136">
            <a:extLst>
              <a:ext uri="{FF2B5EF4-FFF2-40B4-BE49-F238E27FC236}">
                <a16:creationId xmlns:a16="http://schemas.microsoft.com/office/drawing/2014/main" id="{B041E7C7-F643-4122-B7DC-D77580D8997B}"/>
              </a:ext>
            </a:extLst>
          </p:cNvPr>
          <p:cNvSpPr/>
          <p:nvPr/>
        </p:nvSpPr>
        <p:spPr>
          <a:xfrm>
            <a:off x="6616401" y="646585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8" name="شكل بيضاوي 137">
            <a:extLst>
              <a:ext uri="{FF2B5EF4-FFF2-40B4-BE49-F238E27FC236}">
                <a16:creationId xmlns:a16="http://schemas.microsoft.com/office/drawing/2014/main" id="{E733389B-92CE-4AD2-A69A-C4027DCF1727}"/>
              </a:ext>
            </a:extLst>
          </p:cNvPr>
          <p:cNvSpPr/>
          <p:nvPr/>
        </p:nvSpPr>
        <p:spPr>
          <a:xfrm>
            <a:off x="6106106" y="579527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9" name="شكل بيضاوي 138">
            <a:extLst>
              <a:ext uri="{FF2B5EF4-FFF2-40B4-BE49-F238E27FC236}">
                <a16:creationId xmlns:a16="http://schemas.microsoft.com/office/drawing/2014/main" id="{93166D45-9FEF-4889-8AA2-9B8763DF3530}"/>
              </a:ext>
            </a:extLst>
          </p:cNvPr>
          <p:cNvSpPr/>
          <p:nvPr/>
        </p:nvSpPr>
        <p:spPr>
          <a:xfrm>
            <a:off x="6088331" y="641638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0" name="شكل بيضاوي 139">
            <a:extLst>
              <a:ext uri="{FF2B5EF4-FFF2-40B4-BE49-F238E27FC236}">
                <a16:creationId xmlns:a16="http://schemas.microsoft.com/office/drawing/2014/main" id="{EAA03EC6-B4A4-43C0-91DB-D67BCA76793F}"/>
              </a:ext>
            </a:extLst>
          </p:cNvPr>
          <p:cNvSpPr/>
          <p:nvPr/>
        </p:nvSpPr>
        <p:spPr>
          <a:xfrm>
            <a:off x="5726228" y="605536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1" name="شكل بيضاوي 140">
            <a:extLst>
              <a:ext uri="{FF2B5EF4-FFF2-40B4-BE49-F238E27FC236}">
                <a16:creationId xmlns:a16="http://schemas.microsoft.com/office/drawing/2014/main" id="{5B23913E-B1E6-4DB2-8AD4-4BCF8B3773A6}"/>
              </a:ext>
            </a:extLst>
          </p:cNvPr>
          <p:cNvSpPr/>
          <p:nvPr/>
        </p:nvSpPr>
        <p:spPr>
          <a:xfrm>
            <a:off x="5656560" y="568785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2" name="شكل بيضاوي 141">
            <a:extLst>
              <a:ext uri="{FF2B5EF4-FFF2-40B4-BE49-F238E27FC236}">
                <a16:creationId xmlns:a16="http://schemas.microsoft.com/office/drawing/2014/main" id="{7DB01397-E567-4907-B1A7-8FC8DC3B9965}"/>
              </a:ext>
            </a:extLst>
          </p:cNvPr>
          <p:cNvSpPr/>
          <p:nvPr/>
        </p:nvSpPr>
        <p:spPr>
          <a:xfrm>
            <a:off x="5934631" y="480694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3" name="شكل بيضاوي 142">
            <a:extLst>
              <a:ext uri="{FF2B5EF4-FFF2-40B4-BE49-F238E27FC236}">
                <a16:creationId xmlns:a16="http://schemas.microsoft.com/office/drawing/2014/main" id="{EC29C7D8-A071-446C-9515-F1DFD633E140}"/>
              </a:ext>
            </a:extLst>
          </p:cNvPr>
          <p:cNvSpPr/>
          <p:nvPr/>
        </p:nvSpPr>
        <p:spPr>
          <a:xfrm>
            <a:off x="6279227" y="497568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4" name="شكل بيضاوي 143">
            <a:extLst>
              <a:ext uri="{FF2B5EF4-FFF2-40B4-BE49-F238E27FC236}">
                <a16:creationId xmlns:a16="http://schemas.microsoft.com/office/drawing/2014/main" id="{03329E11-C13E-4F47-9050-6856DA4A7910}"/>
              </a:ext>
            </a:extLst>
          </p:cNvPr>
          <p:cNvSpPr/>
          <p:nvPr/>
        </p:nvSpPr>
        <p:spPr>
          <a:xfrm>
            <a:off x="7580916" y="644927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8C4C4700-6C27-4B64-9273-E75423008D22}"/>
              </a:ext>
            </a:extLst>
          </p:cNvPr>
          <p:cNvSpPr/>
          <p:nvPr/>
        </p:nvSpPr>
        <p:spPr>
          <a:xfrm>
            <a:off x="6530659" y="49681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6" name="شكل بيضاوي 145">
            <a:extLst>
              <a:ext uri="{FF2B5EF4-FFF2-40B4-BE49-F238E27FC236}">
                <a16:creationId xmlns:a16="http://schemas.microsoft.com/office/drawing/2014/main" id="{E259FAC3-032C-4083-9146-48F4DF2BA425}"/>
              </a:ext>
            </a:extLst>
          </p:cNvPr>
          <p:cNvSpPr/>
          <p:nvPr/>
        </p:nvSpPr>
        <p:spPr>
          <a:xfrm>
            <a:off x="6267355" y="616687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7" name="شكل بيضاوي 146">
            <a:extLst>
              <a:ext uri="{FF2B5EF4-FFF2-40B4-BE49-F238E27FC236}">
                <a16:creationId xmlns:a16="http://schemas.microsoft.com/office/drawing/2014/main" id="{167E4793-4698-4FF5-B18A-589A906FE706}"/>
              </a:ext>
            </a:extLst>
          </p:cNvPr>
          <p:cNvSpPr/>
          <p:nvPr/>
        </p:nvSpPr>
        <p:spPr>
          <a:xfrm>
            <a:off x="7177813" y="472860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8" name="شكل بيضاوي 147">
            <a:extLst>
              <a:ext uri="{FF2B5EF4-FFF2-40B4-BE49-F238E27FC236}">
                <a16:creationId xmlns:a16="http://schemas.microsoft.com/office/drawing/2014/main" id="{C16C9F59-4DF6-461A-9318-C0EA2016C866}"/>
              </a:ext>
            </a:extLst>
          </p:cNvPr>
          <p:cNvSpPr/>
          <p:nvPr/>
        </p:nvSpPr>
        <p:spPr>
          <a:xfrm>
            <a:off x="6419476" y="564282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 name="شكل بيضاوي 11">
            <a:extLst>
              <a:ext uri="{FF2B5EF4-FFF2-40B4-BE49-F238E27FC236}">
                <a16:creationId xmlns:a16="http://schemas.microsoft.com/office/drawing/2014/main" id="{9A49F969-1F23-4A21-B135-FB9D2E0D6BC1}"/>
              </a:ext>
            </a:extLst>
          </p:cNvPr>
          <p:cNvSpPr/>
          <p:nvPr/>
        </p:nvSpPr>
        <p:spPr>
          <a:xfrm>
            <a:off x="4937624" y="4693117"/>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49" name="شكل بيضاوي 148">
            <a:extLst>
              <a:ext uri="{FF2B5EF4-FFF2-40B4-BE49-F238E27FC236}">
                <a16:creationId xmlns:a16="http://schemas.microsoft.com/office/drawing/2014/main" id="{7A27A4C0-249A-4906-823F-B86280C612DB}"/>
              </a:ext>
            </a:extLst>
          </p:cNvPr>
          <p:cNvSpPr/>
          <p:nvPr/>
        </p:nvSpPr>
        <p:spPr>
          <a:xfrm>
            <a:off x="4932832" y="3342824"/>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0" name="شكل بيضاوي 149">
            <a:extLst>
              <a:ext uri="{FF2B5EF4-FFF2-40B4-BE49-F238E27FC236}">
                <a16:creationId xmlns:a16="http://schemas.microsoft.com/office/drawing/2014/main" id="{BF575AD4-0B83-4A9D-8DE7-72B5CCD7A1EB}"/>
              </a:ext>
            </a:extLst>
          </p:cNvPr>
          <p:cNvSpPr/>
          <p:nvPr/>
        </p:nvSpPr>
        <p:spPr>
          <a:xfrm>
            <a:off x="7998967" y="467045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1" name="شكل بيضاوي 150">
            <a:extLst>
              <a:ext uri="{FF2B5EF4-FFF2-40B4-BE49-F238E27FC236}">
                <a16:creationId xmlns:a16="http://schemas.microsoft.com/office/drawing/2014/main" id="{B85206FE-C992-4D4A-8DE0-41B44A863717}"/>
              </a:ext>
            </a:extLst>
          </p:cNvPr>
          <p:cNvSpPr/>
          <p:nvPr/>
        </p:nvSpPr>
        <p:spPr>
          <a:xfrm>
            <a:off x="7993690" y="33454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4" name="شكل بيضاوي 153">
            <a:extLst>
              <a:ext uri="{FF2B5EF4-FFF2-40B4-BE49-F238E27FC236}">
                <a16:creationId xmlns:a16="http://schemas.microsoft.com/office/drawing/2014/main" id="{C44D0B31-A1B9-4B85-A5C3-D8B1C268994F}"/>
              </a:ext>
            </a:extLst>
          </p:cNvPr>
          <p:cNvSpPr/>
          <p:nvPr/>
        </p:nvSpPr>
        <p:spPr>
          <a:xfrm>
            <a:off x="8041512" y="590259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5" name="Rectangle 44">
            <a:extLst>
              <a:ext uri="{FF2B5EF4-FFF2-40B4-BE49-F238E27FC236}">
                <a16:creationId xmlns:a16="http://schemas.microsoft.com/office/drawing/2014/main" id="{9E357EF7-2BE4-4AC4-B7B4-39CB490CBC67}"/>
              </a:ext>
            </a:extLst>
          </p:cNvPr>
          <p:cNvSpPr>
            <a:spLocks noChangeArrowheads="1"/>
          </p:cNvSpPr>
          <p:nvPr/>
        </p:nvSpPr>
        <p:spPr bwMode="auto">
          <a:xfrm>
            <a:off x="9036510" y="5812930"/>
            <a:ext cx="2641684" cy="71487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عناصر داخل خلويّة</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(بروتينات، حويصلات مجهريّة، </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Cl-</a:t>
            </a: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الخ.)</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56" name="Rectangle 44">
            <a:extLst>
              <a:ext uri="{FF2B5EF4-FFF2-40B4-BE49-F238E27FC236}">
                <a16:creationId xmlns:a16="http://schemas.microsoft.com/office/drawing/2014/main" id="{C645D4C7-6776-4951-8E97-B27F69ACFEFF}"/>
              </a:ext>
            </a:extLst>
          </p:cNvPr>
          <p:cNvSpPr>
            <a:spLocks noChangeArrowheads="1"/>
          </p:cNvSpPr>
          <p:nvPr/>
        </p:nvSpPr>
        <p:spPr bwMode="auto">
          <a:xfrm>
            <a:off x="809921" y="1921758"/>
            <a:ext cx="3242900" cy="1920728"/>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C00000"/>
                </a:solidFill>
              </a:rPr>
              <a:t>أثناء</a:t>
            </a:r>
            <a:r>
              <a:rPr lang="ar-SY" sz="2000" b="1" dirty="0">
                <a:solidFill>
                  <a:srgbClr val="FF0000"/>
                </a:solidFill>
              </a:rPr>
              <a:t> </a:t>
            </a:r>
            <a:r>
              <a:rPr lang="ar-SY" sz="1400" dirty="0">
                <a:solidFill>
                  <a:srgbClr val="002060"/>
                </a:solidFill>
              </a:rPr>
              <a:t>مروره عبر القطعة بين عقدتي رانفييه، يعمل التيّار الكهربائيّ على دفع جزيئات المادة في البلاسما الخاملة باتجاه البلاسما الفاعلة. تزداد بذلك كثافة البلاسما الفاعلة، أي تزداد كثافة وسط انتشار موجة الضغط العاملة. ولهذا تأثيره  الواضح المسرّع لموجة الضغط العاملة القادمة حالاً.</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 </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sp>
        <p:nvSpPr>
          <p:cNvPr id="157" name="Rectangle 44">
            <a:extLst>
              <a:ext uri="{FF2B5EF4-FFF2-40B4-BE49-F238E27FC236}">
                <a16:creationId xmlns:a16="http://schemas.microsoft.com/office/drawing/2014/main" id="{FB190323-719D-41F6-AA7D-4B08FE739803}"/>
              </a:ext>
            </a:extLst>
          </p:cNvPr>
          <p:cNvSpPr>
            <a:spLocks noChangeArrowheads="1"/>
          </p:cNvSpPr>
          <p:nvPr/>
        </p:nvSpPr>
        <p:spPr bwMode="auto">
          <a:xfrm>
            <a:off x="9097094" y="4734646"/>
            <a:ext cx="2374404" cy="32574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مسار موجة الضغط العاملة القياسيّة</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1" name="شكل بيضاوي 100">
            <a:extLst>
              <a:ext uri="{FF2B5EF4-FFF2-40B4-BE49-F238E27FC236}">
                <a16:creationId xmlns:a16="http://schemas.microsoft.com/office/drawing/2014/main" id="{248E5CA1-A688-4370-9B57-B7999CF815BD}"/>
              </a:ext>
            </a:extLst>
          </p:cNvPr>
          <p:cNvSpPr/>
          <p:nvPr/>
        </p:nvSpPr>
        <p:spPr>
          <a:xfrm>
            <a:off x="4964359" y="5974819"/>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2" name="Rectangle 44">
            <a:extLst>
              <a:ext uri="{FF2B5EF4-FFF2-40B4-BE49-F238E27FC236}">
                <a16:creationId xmlns:a16="http://schemas.microsoft.com/office/drawing/2014/main" id="{76565A06-BFCD-4DA8-9E25-1EBEB271D08F}"/>
              </a:ext>
            </a:extLst>
          </p:cNvPr>
          <p:cNvSpPr>
            <a:spLocks noChangeArrowheads="1"/>
          </p:cNvSpPr>
          <p:nvPr/>
        </p:nvSpPr>
        <p:spPr bwMode="auto">
          <a:xfrm>
            <a:off x="804211" y="4063888"/>
            <a:ext cx="3255847" cy="2463910"/>
          </a:xfrm>
          <a:prstGeom prst="rect">
            <a:avLst/>
          </a:prstGeom>
          <a:solidFill>
            <a:schemeClr val="bg2">
              <a:lumMod val="90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400" b="1" dirty="0">
                <a:solidFill>
                  <a:srgbClr val="7030A0"/>
                </a:solidFill>
                <a:latin typeface="Times New Roman" panose="02020603050405020304" pitchFamily="18" charset="0"/>
                <a:ea typeface="Times New Roman" panose="02020603050405020304" pitchFamily="18" charset="0"/>
              </a:rPr>
              <a:t>بعد </a:t>
            </a:r>
            <a:r>
              <a:rPr lang="ar-SY" sz="1400" dirty="0">
                <a:solidFill>
                  <a:srgbClr val="002060"/>
                </a:solidFill>
                <a:latin typeface="Times New Roman" panose="02020603050405020304" pitchFamily="18" charset="0"/>
                <a:ea typeface="Times New Roman" panose="02020603050405020304" pitchFamily="18" charset="0"/>
              </a:rPr>
              <a:t>مرور التيّار الكهربائيّ عبر</a:t>
            </a:r>
            <a:r>
              <a:rPr lang="ar-SY" sz="1400" dirty="0">
                <a:solidFill>
                  <a:srgbClr val="002060"/>
                </a:solidFill>
                <a:effectLst/>
                <a:latin typeface="Times New Roman" panose="02020603050405020304" pitchFamily="18" charset="0"/>
                <a:ea typeface="Times New Roman" panose="02020603050405020304" pitchFamily="18" charset="0"/>
              </a:rPr>
              <a:t> القطعة بين عقدتي رانفييه، تكون القطبية الموجبة (الشحنة الموجبة) في عقدة رانفييه الأولى أضعف من القطبية الموجبة في عقدة رانفييه التالية، حيث معظم شوارد الصوديوم الموجبة تكون قد غادرت لمعة عقدة رانفيه الأولى باتجاه الخارج. ما تبقى من شاردة الصوديوم سيغادر اللمعة عمّا قريب. معلنة انقلاب القطبيّة باتجاه السلبيّة.</a:t>
            </a:r>
            <a:endParaRPr lang="en-US" sz="1400" dirty="0">
              <a:solidFill>
                <a:srgbClr val="002060"/>
              </a:solidFill>
              <a:effectLst/>
              <a:latin typeface="Times New Roman" panose="02020603050405020304" pitchFamily="18" charset="0"/>
              <a:ea typeface="Times New Roman" panose="02020603050405020304" pitchFamily="18" charset="0"/>
            </a:endParaRPr>
          </a:p>
        </p:txBody>
      </p:sp>
      <p:sp>
        <p:nvSpPr>
          <p:cNvPr id="153" name="قوس كبير أيمن 152">
            <a:extLst>
              <a:ext uri="{FF2B5EF4-FFF2-40B4-BE49-F238E27FC236}">
                <a16:creationId xmlns:a16="http://schemas.microsoft.com/office/drawing/2014/main" id="{1A4F490C-89DB-4517-9095-1B926FBCE8D2}"/>
              </a:ext>
            </a:extLst>
          </p:cNvPr>
          <p:cNvSpPr/>
          <p:nvPr/>
        </p:nvSpPr>
        <p:spPr>
          <a:xfrm>
            <a:off x="8881172" y="4650867"/>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6" name="موصل: على شكل مرفق 5">
            <a:extLst>
              <a:ext uri="{FF2B5EF4-FFF2-40B4-BE49-F238E27FC236}">
                <a16:creationId xmlns:a16="http://schemas.microsoft.com/office/drawing/2014/main" id="{7F68F732-51D4-4C22-8C44-8FABCDBC1B34}"/>
              </a:ext>
            </a:extLst>
          </p:cNvPr>
          <p:cNvCxnSpPr>
            <a:cxnSpLocks/>
          </p:cNvCxnSpPr>
          <p:nvPr/>
        </p:nvCxnSpPr>
        <p:spPr>
          <a:xfrm rot="16200000" flipV="1">
            <a:off x="8933384" y="4612591"/>
            <a:ext cx="50882" cy="2375922"/>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75473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0E1A4E1-AAE6-4E3B-BE3D-7B6376DF20BE}"/>
              </a:ext>
            </a:extLst>
          </p:cNvPr>
          <p:cNvSpPr>
            <a:spLocks noGrp="1"/>
          </p:cNvSpPr>
          <p:nvPr>
            <p:ph type="title"/>
          </p:nvPr>
        </p:nvSpPr>
        <p:spPr/>
        <p:txBody>
          <a:bodyPr/>
          <a:lstStyle/>
          <a:p>
            <a:pPr algn="ctr"/>
            <a:r>
              <a:rPr lang="ar-SY" b="1" dirty="0">
                <a:solidFill>
                  <a:srgbClr val="C00000"/>
                </a:solidFill>
              </a:rPr>
              <a:t>النقل العصبيّ</a:t>
            </a:r>
            <a:br>
              <a:rPr lang="ar-SY" b="1" dirty="0">
                <a:solidFill>
                  <a:srgbClr val="C00000"/>
                </a:solidFill>
              </a:rPr>
            </a:br>
            <a:r>
              <a:rPr lang="ar-SY" sz="2400" b="1" dirty="0">
                <a:solidFill>
                  <a:srgbClr val="00B0F0"/>
                </a:solidFill>
              </a:rPr>
              <a:t>رؤية جديدة</a:t>
            </a:r>
            <a:endParaRPr lang="ar-SY" b="1" dirty="0">
              <a:solidFill>
                <a:srgbClr val="C00000"/>
              </a:solidFill>
            </a:endParaRPr>
          </a:p>
        </p:txBody>
      </p:sp>
      <p:sp>
        <p:nvSpPr>
          <p:cNvPr id="3" name="عنصر نائب للمحتوى 2">
            <a:extLst>
              <a:ext uri="{FF2B5EF4-FFF2-40B4-BE49-F238E27FC236}">
                <a16:creationId xmlns:a16="http://schemas.microsoft.com/office/drawing/2014/main" id="{754E968E-C300-4633-9CE9-CFA695FD6581}"/>
              </a:ext>
            </a:extLst>
          </p:cNvPr>
          <p:cNvSpPr>
            <a:spLocks noGrp="1"/>
          </p:cNvSpPr>
          <p:nvPr>
            <p:ph idx="1"/>
          </p:nvPr>
        </p:nvSpPr>
        <p:spPr>
          <a:xfrm>
            <a:off x="4698012" y="2208312"/>
            <a:ext cx="5778726" cy="1406434"/>
          </a:xfrm>
          <a:solidFill>
            <a:schemeClr val="bg2">
              <a:lumMod val="75000"/>
            </a:schemeClr>
          </a:solidFill>
        </p:spPr>
        <p:txBody>
          <a:bodyPr/>
          <a:lstStyle/>
          <a:p>
            <a:pPr marL="0" indent="0">
              <a:buNone/>
            </a:pPr>
            <a:r>
              <a:rPr lang="ar-SY" dirty="0">
                <a:solidFill>
                  <a:srgbClr val="0070C0"/>
                </a:solidFill>
              </a:rPr>
              <a:t>ضمن مفهوم النقل العصبيّ، أميّز بين مصطلحين:</a:t>
            </a:r>
          </a:p>
          <a:p>
            <a:r>
              <a:rPr lang="ar-SY" sz="1200" dirty="0">
                <a:solidFill>
                  <a:srgbClr val="0070C0"/>
                </a:solidFill>
              </a:rPr>
              <a:t>موجة الضغط العاملة الـ </a:t>
            </a:r>
            <a:r>
              <a:rPr lang="en-US" sz="1200" dirty="0">
                <a:solidFill>
                  <a:srgbClr val="0070C0"/>
                </a:solidFill>
              </a:rPr>
              <a:t>Action Pressure Wave</a:t>
            </a:r>
            <a:r>
              <a:rPr lang="ar-SY" sz="1200" dirty="0">
                <a:solidFill>
                  <a:srgbClr val="0070C0"/>
                </a:solidFill>
              </a:rPr>
              <a:t>.</a:t>
            </a:r>
          </a:p>
          <a:p>
            <a:r>
              <a:rPr lang="ar-SY" b="1" dirty="0">
                <a:solidFill>
                  <a:srgbClr val="00B0F0"/>
                </a:solidFill>
              </a:rPr>
              <a:t>تيّار النقل الكهربائيّ الـ </a:t>
            </a:r>
            <a:r>
              <a:rPr lang="en-US" b="1" dirty="0">
                <a:solidFill>
                  <a:srgbClr val="00B0F0"/>
                </a:solidFill>
              </a:rPr>
              <a:t>Electrical Neural Current</a:t>
            </a:r>
            <a:r>
              <a:rPr lang="ar-SY" b="1" dirty="0">
                <a:solidFill>
                  <a:srgbClr val="00B0F0"/>
                </a:solidFill>
              </a:rPr>
              <a:t>:</a:t>
            </a:r>
          </a:p>
        </p:txBody>
      </p:sp>
      <p:sp>
        <p:nvSpPr>
          <p:cNvPr id="4" name="سهم: لأسفل 3">
            <a:extLst>
              <a:ext uri="{FF2B5EF4-FFF2-40B4-BE49-F238E27FC236}">
                <a16:creationId xmlns:a16="http://schemas.microsoft.com/office/drawing/2014/main" id="{46E96542-FF0A-40C3-B995-E889957AAFA6}"/>
              </a:ext>
            </a:extLst>
          </p:cNvPr>
          <p:cNvSpPr/>
          <p:nvPr/>
        </p:nvSpPr>
        <p:spPr>
          <a:xfrm rot="3038589">
            <a:off x="7161819" y="3993912"/>
            <a:ext cx="431075" cy="496388"/>
          </a:xfrm>
          <a:prstGeom prst="downArrow">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 name="مستطيل 4">
            <a:extLst>
              <a:ext uri="{FF2B5EF4-FFF2-40B4-BE49-F238E27FC236}">
                <a16:creationId xmlns:a16="http://schemas.microsoft.com/office/drawing/2014/main" id="{D4AAE3C9-2E22-488E-B5BA-98D03176D2BD}"/>
              </a:ext>
            </a:extLst>
          </p:cNvPr>
          <p:cNvSpPr/>
          <p:nvPr/>
        </p:nvSpPr>
        <p:spPr>
          <a:xfrm>
            <a:off x="1841863" y="3429000"/>
            <a:ext cx="5206905" cy="185492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Y" b="1" dirty="0">
                <a:solidFill>
                  <a:srgbClr val="7030A0"/>
                </a:solidFill>
              </a:rPr>
              <a:t>فيه، نتحدّث تباعاً عن التالي:</a:t>
            </a:r>
          </a:p>
          <a:p>
            <a:pPr marL="285750" indent="-285750" algn="r" rtl="1">
              <a:buFont typeface="Wingdings" panose="05000000000000000000" pitchFamily="2" charset="2"/>
              <a:buChar char="Ø"/>
            </a:pPr>
            <a:r>
              <a:rPr lang="ar-SY" dirty="0">
                <a:solidFill>
                  <a:srgbClr val="002060"/>
                </a:solidFill>
              </a:rPr>
              <a:t>بدايةً، الولادة الأولى.</a:t>
            </a:r>
          </a:p>
          <a:p>
            <a:pPr marL="285750" indent="-285750" algn="r" rtl="1">
              <a:buFont typeface="Wingdings" panose="05000000000000000000" pitchFamily="2" charset="2"/>
              <a:buChar char="Ø"/>
            </a:pPr>
            <a:r>
              <a:rPr lang="ar-SY" dirty="0">
                <a:solidFill>
                  <a:srgbClr val="002060"/>
                </a:solidFill>
              </a:rPr>
              <a:t>تالياً، الولادات الجديدة.</a:t>
            </a:r>
          </a:p>
          <a:p>
            <a:pPr marL="285750" indent="-285750" algn="r" rtl="1">
              <a:buFont typeface="Wingdings" panose="05000000000000000000" pitchFamily="2" charset="2"/>
              <a:buChar char="Ø"/>
            </a:pPr>
            <a:r>
              <a:rPr lang="ar-SY" dirty="0">
                <a:solidFill>
                  <a:srgbClr val="002060"/>
                </a:solidFill>
              </a:rPr>
              <a:t>وأخيراً، وظيفة التيّار الكهربائي في النقل العصبيّ.</a:t>
            </a:r>
          </a:p>
          <a:p>
            <a:pPr algn="r" rtl="1"/>
            <a:endParaRPr lang="ar-SY" dirty="0">
              <a:solidFill>
                <a:srgbClr val="002060"/>
              </a:solidFill>
            </a:endParaRPr>
          </a:p>
        </p:txBody>
      </p:sp>
    </p:spTree>
    <p:extLst>
      <p:ext uri="{BB962C8B-B14F-4D97-AF65-F5344CB8AC3E}">
        <p14:creationId xmlns:p14="http://schemas.microsoft.com/office/powerpoint/2010/main" val="31498753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مستطيل: زوايا مستديرة 95">
            <a:extLst>
              <a:ext uri="{FF2B5EF4-FFF2-40B4-BE49-F238E27FC236}">
                <a16:creationId xmlns:a16="http://schemas.microsoft.com/office/drawing/2014/main" id="{C56B8D2B-92EA-415B-98B9-494BDBAB3193}"/>
              </a:ext>
            </a:extLst>
          </p:cNvPr>
          <p:cNvSpPr/>
          <p:nvPr/>
        </p:nvSpPr>
        <p:spPr>
          <a:xfrm>
            <a:off x="5493660" y="4279978"/>
            <a:ext cx="2433695" cy="1237499"/>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97" name="مستطيل: زوايا مستديرة 96">
            <a:extLst>
              <a:ext uri="{FF2B5EF4-FFF2-40B4-BE49-F238E27FC236}">
                <a16:creationId xmlns:a16="http://schemas.microsoft.com/office/drawing/2014/main" id="{397BE8A8-63A4-4FA3-9F47-559D16CCA390}"/>
              </a:ext>
            </a:extLst>
          </p:cNvPr>
          <p:cNvSpPr/>
          <p:nvPr/>
        </p:nvSpPr>
        <p:spPr>
          <a:xfrm>
            <a:off x="5507174" y="5551972"/>
            <a:ext cx="2433695" cy="1245752"/>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 name="مستطيل: زوايا مستديرة 9">
            <a:extLst>
              <a:ext uri="{FF2B5EF4-FFF2-40B4-BE49-F238E27FC236}">
                <a16:creationId xmlns:a16="http://schemas.microsoft.com/office/drawing/2014/main" id="{36BF21BD-58B1-4F57-99F8-AFE2AA193487}"/>
              </a:ext>
            </a:extLst>
          </p:cNvPr>
          <p:cNvSpPr/>
          <p:nvPr/>
        </p:nvSpPr>
        <p:spPr>
          <a:xfrm>
            <a:off x="5499455" y="2985472"/>
            <a:ext cx="2433695" cy="1242223"/>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9033019" cy="1472712"/>
          </a:xfrm>
        </p:spPr>
        <p:txBody>
          <a:bodyPr>
            <a:normAutofit/>
          </a:bodyPr>
          <a:lstStyle/>
          <a:p>
            <a:r>
              <a:rPr lang="ar-SY" b="1" dirty="0">
                <a:solidFill>
                  <a:srgbClr val="C00000"/>
                </a:solidFill>
              </a:rPr>
              <a:t>تيّار النقل الكهربائيّ</a:t>
            </a:r>
            <a:br>
              <a:rPr lang="ar-SY" b="1" dirty="0">
                <a:solidFill>
                  <a:srgbClr val="C00000"/>
                </a:solidFill>
              </a:rPr>
            </a:br>
            <a:r>
              <a:rPr lang="ar-SY" sz="2400" b="1" dirty="0">
                <a:solidFill>
                  <a:srgbClr val="00B0F0"/>
                </a:solidFill>
              </a:rPr>
              <a:t>يعدّل الشحنة السالبة للعناصر داخل الخلويّة فيساعد على جمعها داخل البلاسما الفاعلة</a:t>
            </a:r>
            <a:endParaRPr lang="ar-SY" sz="2400" dirty="0"/>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4997700" y="244822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16200000">
            <a:off x="6600826" y="1549317"/>
            <a:ext cx="241134" cy="2374201"/>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5" name="مستطيل: زوايا مستديرة 4">
            <a:extLst>
              <a:ext uri="{FF2B5EF4-FFF2-40B4-BE49-F238E27FC236}">
                <a16:creationId xmlns:a16="http://schemas.microsoft.com/office/drawing/2014/main" id="{2936A8CA-49F5-4DA8-83D9-64897C25B43F}"/>
              </a:ext>
            </a:extLst>
          </p:cNvPr>
          <p:cNvSpPr/>
          <p:nvPr/>
        </p:nvSpPr>
        <p:spPr>
          <a:xfrm>
            <a:off x="5518316" y="3100257"/>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مستطيل: زوايا مستديرة 73">
            <a:extLst>
              <a:ext uri="{FF2B5EF4-FFF2-40B4-BE49-F238E27FC236}">
                <a16:creationId xmlns:a16="http://schemas.microsoft.com/office/drawing/2014/main" id="{B2828B68-0227-4063-854B-4CF6584A7F95}"/>
              </a:ext>
            </a:extLst>
          </p:cNvPr>
          <p:cNvSpPr/>
          <p:nvPr/>
        </p:nvSpPr>
        <p:spPr>
          <a:xfrm>
            <a:off x="5512521" y="4393702"/>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مستطيل: زوايا مستديرة 75">
            <a:extLst>
              <a:ext uri="{FF2B5EF4-FFF2-40B4-BE49-F238E27FC236}">
                <a16:creationId xmlns:a16="http://schemas.microsoft.com/office/drawing/2014/main" id="{8293D260-6AC9-4C9B-BE61-DD21DB5913AD}"/>
              </a:ext>
            </a:extLst>
          </p:cNvPr>
          <p:cNvSpPr/>
          <p:nvPr/>
        </p:nvSpPr>
        <p:spPr>
          <a:xfrm>
            <a:off x="5512521" y="5650328"/>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أسطوانة 6">
            <a:extLst>
              <a:ext uri="{FF2B5EF4-FFF2-40B4-BE49-F238E27FC236}">
                <a16:creationId xmlns:a16="http://schemas.microsoft.com/office/drawing/2014/main" id="{66741A3C-88F5-4089-99FD-CD93358AA69C}"/>
              </a:ext>
            </a:extLst>
          </p:cNvPr>
          <p:cNvSpPr/>
          <p:nvPr/>
        </p:nvSpPr>
        <p:spPr>
          <a:xfrm rot="5400000">
            <a:off x="6548109" y="1666468"/>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أسطوانة 76">
            <a:extLst>
              <a:ext uri="{FF2B5EF4-FFF2-40B4-BE49-F238E27FC236}">
                <a16:creationId xmlns:a16="http://schemas.microsoft.com/office/drawing/2014/main" id="{F9C2D2D4-5F6A-459B-B09E-F7EB823218F3}"/>
              </a:ext>
            </a:extLst>
          </p:cNvPr>
          <p:cNvSpPr/>
          <p:nvPr/>
        </p:nvSpPr>
        <p:spPr>
          <a:xfrm rot="5400000">
            <a:off x="6543753" y="2994526"/>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أسطوانة 77">
            <a:extLst>
              <a:ext uri="{FF2B5EF4-FFF2-40B4-BE49-F238E27FC236}">
                <a16:creationId xmlns:a16="http://schemas.microsoft.com/office/drawing/2014/main" id="{450FDE18-AF00-4DE5-B77D-ECBD4E6549BC}"/>
              </a:ext>
            </a:extLst>
          </p:cNvPr>
          <p:cNvSpPr/>
          <p:nvPr/>
        </p:nvSpPr>
        <p:spPr>
          <a:xfrm rot="5400000">
            <a:off x="6565523" y="4218081"/>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9" name="رابط مستقيم 8">
            <a:extLst>
              <a:ext uri="{FF2B5EF4-FFF2-40B4-BE49-F238E27FC236}">
                <a16:creationId xmlns:a16="http://schemas.microsoft.com/office/drawing/2014/main" id="{BD36536F-0358-4743-9AA4-CD6E8AD1A856}"/>
              </a:ext>
            </a:extLst>
          </p:cNvPr>
          <p:cNvCxnSpPr/>
          <p:nvPr/>
        </p:nvCxnSpPr>
        <p:spPr>
          <a:xfrm flipH="1">
            <a:off x="4868707" y="33632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79" name="رابط مستقيم 78">
            <a:extLst>
              <a:ext uri="{FF2B5EF4-FFF2-40B4-BE49-F238E27FC236}">
                <a16:creationId xmlns:a16="http://schemas.microsoft.com/office/drawing/2014/main" id="{B416D023-D0E7-429B-BB20-E3EB68EB63F7}"/>
              </a:ext>
            </a:extLst>
          </p:cNvPr>
          <p:cNvCxnSpPr/>
          <p:nvPr/>
        </p:nvCxnSpPr>
        <p:spPr>
          <a:xfrm flipH="1">
            <a:off x="4890477" y="591925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4" name="رابط مستقيم 83">
            <a:extLst>
              <a:ext uri="{FF2B5EF4-FFF2-40B4-BE49-F238E27FC236}">
                <a16:creationId xmlns:a16="http://schemas.microsoft.com/office/drawing/2014/main" id="{9CA3F731-C507-48E1-8B65-17D19A7DD298}"/>
              </a:ext>
            </a:extLst>
          </p:cNvPr>
          <p:cNvCxnSpPr/>
          <p:nvPr/>
        </p:nvCxnSpPr>
        <p:spPr>
          <a:xfrm flipH="1">
            <a:off x="7908494" y="336070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5" name="رابط مستقيم 84">
            <a:extLst>
              <a:ext uri="{FF2B5EF4-FFF2-40B4-BE49-F238E27FC236}">
                <a16:creationId xmlns:a16="http://schemas.microsoft.com/office/drawing/2014/main" id="{221E7316-DF27-42F8-BFF7-DC3B7330CBDD}"/>
              </a:ext>
            </a:extLst>
          </p:cNvPr>
          <p:cNvCxnSpPr/>
          <p:nvPr/>
        </p:nvCxnSpPr>
        <p:spPr>
          <a:xfrm flipH="1">
            <a:off x="4855641" y="38204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8" name="رابط مستقيم 87">
            <a:extLst>
              <a:ext uri="{FF2B5EF4-FFF2-40B4-BE49-F238E27FC236}">
                <a16:creationId xmlns:a16="http://schemas.microsoft.com/office/drawing/2014/main" id="{392E377A-9D09-4F94-A9B3-5BD0EFF5FDB9}"/>
              </a:ext>
            </a:extLst>
          </p:cNvPr>
          <p:cNvCxnSpPr/>
          <p:nvPr/>
        </p:nvCxnSpPr>
        <p:spPr>
          <a:xfrm flipH="1">
            <a:off x="7908494" y="381822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9" name="رابط مستقيم 88">
            <a:extLst>
              <a:ext uri="{FF2B5EF4-FFF2-40B4-BE49-F238E27FC236}">
                <a16:creationId xmlns:a16="http://schemas.microsoft.com/office/drawing/2014/main" id="{9422F0A6-E54E-4DAA-8066-E10DFDC3FCD5}"/>
              </a:ext>
            </a:extLst>
          </p:cNvPr>
          <p:cNvCxnSpPr/>
          <p:nvPr/>
        </p:nvCxnSpPr>
        <p:spPr>
          <a:xfrm flipH="1">
            <a:off x="4855641"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0" name="رابط مستقيم 89">
            <a:extLst>
              <a:ext uri="{FF2B5EF4-FFF2-40B4-BE49-F238E27FC236}">
                <a16:creationId xmlns:a16="http://schemas.microsoft.com/office/drawing/2014/main" id="{B4468ACE-3F83-4589-A426-E70D1C783DDD}"/>
              </a:ext>
            </a:extLst>
          </p:cNvPr>
          <p:cNvCxnSpPr/>
          <p:nvPr/>
        </p:nvCxnSpPr>
        <p:spPr>
          <a:xfrm flipH="1">
            <a:off x="7908494"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1" name="رابط مستقيم 90">
            <a:extLst>
              <a:ext uri="{FF2B5EF4-FFF2-40B4-BE49-F238E27FC236}">
                <a16:creationId xmlns:a16="http://schemas.microsoft.com/office/drawing/2014/main" id="{6A786BF9-E8DE-47A1-8819-BCE8E1A5C521}"/>
              </a:ext>
            </a:extLst>
          </p:cNvPr>
          <p:cNvCxnSpPr/>
          <p:nvPr/>
        </p:nvCxnSpPr>
        <p:spPr>
          <a:xfrm flipH="1">
            <a:off x="790849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2" name="رابط مستقيم 91">
            <a:extLst>
              <a:ext uri="{FF2B5EF4-FFF2-40B4-BE49-F238E27FC236}">
                <a16:creationId xmlns:a16="http://schemas.microsoft.com/office/drawing/2014/main" id="{3F2D7EB8-2F23-4955-AB8A-04C4DEF26C03}"/>
              </a:ext>
            </a:extLst>
          </p:cNvPr>
          <p:cNvCxnSpPr/>
          <p:nvPr/>
        </p:nvCxnSpPr>
        <p:spPr>
          <a:xfrm flipH="1">
            <a:off x="487741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3" name="رابط مستقيم 92">
            <a:extLst>
              <a:ext uri="{FF2B5EF4-FFF2-40B4-BE49-F238E27FC236}">
                <a16:creationId xmlns:a16="http://schemas.microsoft.com/office/drawing/2014/main" id="{98C8B89A-40B3-46A6-A0C2-F9EC90AA8577}"/>
              </a:ext>
            </a:extLst>
          </p:cNvPr>
          <p:cNvCxnSpPr/>
          <p:nvPr/>
        </p:nvCxnSpPr>
        <p:spPr>
          <a:xfrm flipH="1">
            <a:off x="4881767" y="6389025"/>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4" name="رابط مستقيم 93">
            <a:extLst>
              <a:ext uri="{FF2B5EF4-FFF2-40B4-BE49-F238E27FC236}">
                <a16:creationId xmlns:a16="http://schemas.microsoft.com/office/drawing/2014/main" id="{4A4E1ECC-0A3B-459B-A3DE-FD273867FEF9}"/>
              </a:ext>
            </a:extLst>
          </p:cNvPr>
          <p:cNvCxnSpPr/>
          <p:nvPr/>
        </p:nvCxnSpPr>
        <p:spPr>
          <a:xfrm flipH="1">
            <a:off x="7908494" y="5914896"/>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5" name="رابط مستقيم 94">
            <a:extLst>
              <a:ext uri="{FF2B5EF4-FFF2-40B4-BE49-F238E27FC236}">
                <a16:creationId xmlns:a16="http://schemas.microsoft.com/office/drawing/2014/main" id="{EFFF3EBA-02F2-4EAE-959F-D74912ABACB9}"/>
              </a:ext>
            </a:extLst>
          </p:cNvPr>
          <p:cNvCxnSpPr/>
          <p:nvPr/>
        </p:nvCxnSpPr>
        <p:spPr>
          <a:xfrm flipH="1">
            <a:off x="7908494" y="6367254"/>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99" name="قوس كبير أيمن 98">
            <a:extLst>
              <a:ext uri="{FF2B5EF4-FFF2-40B4-BE49-F238E27FC236}">
                <a16:creationId xmlns:a16="http://schemas.microsoft.com/office/drawing/2014/main" id="{B991B407-F757-4AA0-A6AF-BFADBCBF1B8A}"/>
              </a:ext>
            </a:extLst>
          </p:cNvPr>
          <p:cNvSpPr/>
          <p:nvPr/>
        </p:nvSpPr>
        <p:spPr>
          <a:xfrm rot="16200000">
            <a:off x="8100913" y="2454232"/>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0" name="قوس كبير أيمن 99">
            <a:extLst>
              <a:ext uri="{FF2B5EF4-FFF2-40B4-BE49-F238E27FC236}">
                <a16:creationId xmlns:a16="http://schemas.microsoft.com/office/drawing/2014/main" id="{A7D211F4-D17B-43BB-9B5B-4EADEFEB0F37}"/>
              </a:ext>
            </a:extLst>
          </p:cNvPr>
          <p:cNvSpPr/>
          <p:nvPr/>
        </p:nvSpPr>
        <p:spPr>
          <a:xfrm>
            <a:off x="8862358" y="335761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35" name="موصل: على شكل مرفق 34">
            <a:extLst>
              <a:ext uri="{FF2B5EF4-FFF2-40B4-BE49-F238E27FC236}">
                <a16:creationId xmlns:a16="http://schemas.microsoft.com/office/drawing/2014/main" id="{75E65A49-E30E-43A2-9DC7-5DE65DDE2C4E}"/>
              </a:ext>
            </a:extLst>
          </p:cNvPr>
          <p:cNvCxnSpPr>
            <a:cxnSpLocks/>
          </p:cNvCxnSpPr>
          <p:nvPr/>
        </p:nvCxnSpPr>
        <p:spPr>
          <a:xfrm rot="5400000">
            <a:off x="8588739" y="2263915"/>
            <a:ext cx="214522" cy="1771893"/>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2" name="شكل بيضاوي 11">
            <a:extLst>
              <a:ext uri="{FF2B5EF4-FFF2-40B4-BE49-F238E27FC236}">
                <a16:creationId xmlns:a16="http://schemas.microsoft.com/office/drawing/2014/main" id="{9A49F969-1F23-4A21-B135-FB9D2E0D6BC1}"/>
              </a:ext>
            </a:extLst>
          </p:cNvPr>
          <p:cNvSpPr/>
          <p:nvPr/>
        </p:nvSpPr>
        <p:spPr>
          <a:xfrm>
            <a:off x="4937624" y="4693117"/>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49" name="شكل بيضاوي 148">
            <a:extLst>
              <a:ext uri="{FF2B5EF4-FFF2-40B4-BE49-F238E27FC236}">
                <a16:creationId xmlns:a16="http://schemas.microsoft.com/office/drawing/2014/main" id="{7A27A4C0-249A-4906-823F-B86280C612DB}"/>
              </a:ext>
            </a:extLst>
          </p:cNvPr>
          <p:cNvSpPr/>
          <p:nvPr/>
        </p:nvSpPr>
        <p:spPr>
          <a:xfrm>
            <a:off x="4932832" y="3342824"/>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0" name="شكل بيضاوي 149">
            <a:extLst>
              <a:ext uri="{FF2B5EF4-FFF2-40B4-BE49-F238E27FC236}">
                <a16:creationId xmlns:a16="http://schemas.microsoft.com/office/drawing/2014/main" id="{BF575AD4-0B83-4A9D-8DE7-72B5CCD7A1EB}"/>
              </a:ext>
            </a:extLst>
          </p:cNvPr>
          <p:cNvSpPr/>
          <p:nvPr/>
        </p:nvSpPr>
        <p:spPr>
          <a:xfrm>
            <a:off x="7998967" y="467045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1" name="شكل بيضاوي 150">
            <a:extLst>
              <a:ext uri="{FF2B5EF4-FFF2-40B4-BE49-F238E27FC236}">
                <a16:creationId xmlns:a16="http://schemas.microsoft.com/office/drawing/2014/main" id="{B85206FE-C992-4D4A-8DE0-41B44A863717}"/>
              </a:ext>
            </a:extLst>
          </p:cNvPr>
          <p:cNvSpPr/>
          <p:nvPr/>
        </p:nvSpPr>
        <p:spPr>
          <a:xfrm>
            <a:off x="7993690" y="33454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4" name="شكل بيضاوي 153">
            <a:extLst>
              <a:ext uri="{FF2B5EF4-FFF2-40B4-BE49-F238E27FC236}">
                <a16:creationId xmlns:a16="http://schemas.microsoft.com/office/drawing/2014/main" id="{C44D0B31-A1B9-4B85-A5C3-D8B1C268994F}"/>
              </a:ext>
            </a:extLst>
          </p:cNvPr>
          <p:cNvSpPr/>
          <p:nvPr/>
        </p:nvSpPr>
        <p:spPr>
          <a:xfrm>
            <a:off x="8041512" y="590259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01" name="شكل بيضاوي 100">
            <a:extLst>
              <a:ext uri="{FF2B5EF4-FFF2-40B4-BE49-F238E27FC236}">
                <a16:creationId xmlns:a16="http://schemas.microsoft.com/office/drawing/2014/main" id="{248E5CA1-A688-4370-9B57-B7999CF815BD}"/>
              </a:ext>
            </a:extLst>
          </p:cNvPr>
          <p:cNvSpPr/>
          <p:nvPr/>
        </p:nvSpPr>
        <p:spPr>
          <a:xfrm>
            <a:off x="4964359" y="5974819"/>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3" name="شكل بيضاوي 152">
            <a:extLst>
              <a:ext uri="{FF2B5EF4-FFF2-40B4-BE49-F238E27FC236}">
                <a16:creationId xmlns:a16="http://schemas.microsoft.com/office/drawing/2014/main" id="{63EA88E7-756D-42DB-A1D9-CF522035ED0F}"/>
              </a:ext>
            </a:extLst>
          </p:cNvPr>
          <p:cNvSpPr/>
          <p:nvPr/>
        </p:nvSpPr>
        <p:spPr>
          <a:xfrm>
            <a:off x="6895883" y="361680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8" name="شكل بيضاوي 157">
            <a:extLst>
              <a:ext uri="{FF2B5EF4-FFF2-40B4-BE49-F238E27FC236}">
                <a16:creationId xmlns:a16="http://schemas.microsoft.com/office/drawing/2014/main" id="{FF130CD8-AF1B-4259-BCA0-C4AD0268573F}"/>
              </a:ext>
            </a:extLst>
          </p:cNvPr>
          <p:cNvSpPr/>
          <p:nvPr/>
        </p:nvSpPr>
        <p:spPr>
          <a:xfrm>
            <a:off x="7048283" y="3834515"/>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9" name="شكل بيضاوي 158">
            <a:extLst>
              <a:ext uri="{FF2B5EF4-FFF2-40B4-BE49-F238E27FC236}">
                <a16:creationId xmlns:a16="http://schemas.microsoft.com/office/drawing/2014/main" id="{D65FF9BA-85F7-4842-8DB5-F4E2D5DCED73}"/>
              </a:ext>
            </a:extLst>
          </p:cNvPr>
          <p:cNvSpPr/>
          <p:nvPr/>
        </p:nvSpPr>
        <p:spPr>
          <a:xfrm>
            <a:off x="5868055" y="353053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0" name="شكل بيضاوي 159">
            <a:extLst>
              <a:ext uri="{FF2B5EF4-FFF2-40B4-BE49-F238E27FC236}">
                <a16:creationId xmlns:a16="http://schemas.microsoft.com/office/drawing/2014/main" id="{05AB5531-76E2-47B4-8467-E355067C457A}"/>
              </a:ext>
            </a:extLst>
          </p:cNvPr>
          <p:cNvSpPr/>
          <p:nvPr/>
        </p:nvSpPr>
        <p:spPr>
          <a:xfrm>
            <a:off x="7155949" y="335631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1" name="شكل بيضاوي 160">
            <a:extLst>
              <a:ext uri="{FF2B5EF4-FFF2-40B4-BE49-F238E27FC236}">
                <a16:creationId xmlns:a16="http://schemas.microsoft.com/office/drawing/2014/main" id="{ADBE291C-07F2-4665-B31E-9127AAB8CFA5}"/>
              </a:ext>
            </a:extLst>
          </p:cNvPr>
          <p:cNvSpPr/>
          <p:nvPr/>
        </p:nvSpPr>
        <p:spPr>
          <a:xfrm>
            <a:off x="6320324" y="341573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2" name="شكل بيضاوي 161">
            <a:extLst>
              <a:ext uri="{FF2B5EF4-FFF2-40B4-BE49-F238E27FC236}">
                <a16:creationId xmlns:a16="http://schemas.microsoft.com/office/drawing/2014/main" id="{F293E5FF-910A-4946-8DA4-35BDD3F7C807}"/>
              </a:ext>
            </a:extLst>
          </p:cNvPr>
          <p:cNvSpPr/>
          <p:nvPr/>
        </p:nvSpPr>
        <p:spPr>
          <a:xfrm>
            <a:off x="6512748" y="385599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3" name="شكل بيضاوي 162">
            <a:extLst>
              <a:ext uri="{FF2B5EF4-FFF2-40B4-BE49-F238E27FC236}">
                <a16:creationId xmlns:a16="http://schemas.microsoft.com/office/drawing/2014/main" id="{B49E00AC-AED0-4A71-A5CD-44232F424033}"/>
              </a:ext>
            </a:extLst>
          </p:cNvPr>
          <p:cNvSpPr/>
          <p:nvPr/>
        </p:nvSpPr>
        <p:spPr>
          <a:xfrm>
            <a:off x="6419960" y="314473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4" name="شكل بيضاوي 163">
            <a:extLst>
              <a:ext uri="{FF2B5EF4-FFF2-40B4-BE49-F238E27FC236}">
                <a16:creationId xmlns:a16="http://schemas.microsoft.com/office/drawing/2014/main" id="{380B5620-DF33-4BB1-9F68-C537E266397E}"/>
              </a:ext>
            </a:extLst>
          </p:cNvPr>
          <p:cNvSpPr/>
          <p:nvPr/>
        </p:nvSpPr>
        <p:spPr>
          <a:xfrm>
            <a:off x="7465477" y="311736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5" name="شكل بيضاوي 164">
            <a:extLst>
              <a:ext uri="{FF2B5EF4-FFF2-40B4-BE49-F238E27FC236}">
                <a16:creationId xmlns:a16="http://schemas.microsoft.com/office/drawing/2014/main" id="{DEB236D1-3524-4A4B-9E2D-CD23E76643F5}"/>
              </a:ext>
            </a:extLst>
          </p:cNvPr>
          <p:cNvSpPr/>
          <p:nvPr/>
        </p:nvSpPr>
        <p:spPr>
          <a:xfrm>
            <a:off x="5633331" y="3190745"/>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6" name="شكل بيضاوي 165">
            <a:extLst>
              <a:ext uri="{FF2B5EF4-FFF2-40B4-BE49-F238E27FC236}">
                <a16:creationId xmlns:a16="http://schemas.microsoft.com/office/drawing/2014/main" id="{BEC12F6E-0656-4A34-83D9-E8455C620407}"/>
              </a:ext>
            </a:extLst>
          </p:cNvPr>
          <p:cNvSpPr/>
          <p:nvPr/>
        </p:nvSpPr>
        <p:spPr>
          <a:xfrm>
            <a:off x="5657220" y="3890106"/>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7" name="شكل بيضاوي 166">
            <a:extLst>
              <a:ext uri="{FF2B5EF4-FFF2-40B4-BE49-F238E27FC236}">
                <a16:creationId xmlns:a16="http://schemas.microsoft.com/office/drawing/2014/main" id="{8399431C-17F6-47FC-85A4-5893B4C376F0}"/>
              </a:ext>
            </a:extLst>
          </p:cNvPr>
          <p:cNvSpPr/>
          <p:nvPr/>
        </p:nvSpPr>
        <p:spPr>
          <a:xfrm>
            <a:off x="7139802" y="613192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8" name="شكل بيضاوي 167">
            <a:extLst>
              <a:ext uri="{FF2B5EF4-FFF2-40B4-BE49-F238E27FC236}">
                <a16:creationId xmlns:a16="http://schemas.microsoft.com/office/drawing/2014/main" id="{17443689-1E22-405C-9E36-B9690666695E}"/>
              </a:ext>
            </a:extLst>
          </p:cNvPr>
          <p:cNvSpPr/>
          <p:nvPr/>
        </p:nvSpPr>
        <p:spPr>
          <a:xfrm>
            <a:off x="6876494" y="315137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9" name="شكل بيضاوي 168">
            <a:extLst>
              <a:ext uri="{FF2B5EF4-FFF2-40B4-BE49-F238E27FC236}">
                <a16:creationId xmlns:a16="http://schemas.microsoft.com/office/drawing/2014/main" id="{AB0E98AA-F996-4C86-A99B-2F6DB4DD7512}"/>
              </a:ext>
            </a:extLst>
          </p:cNvPr>
          <p:cNvSpPr/>
          <p:nvPr/>
        </p:nvSpPr>
        <p:spPr>
          <a:xfrm>
            <a:off x="6777239" y="594649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0" name="شكل بيضاوي 169">
            <a:extLst>
              <a:ext uri="{FF2B5EF4-FFF2-40B4-BE49-F238E27FC236}">
                <a16:creationId xmlns:a16="http://schemas.microsoft.com/office/drawing/2014/main" id="{523668D0-99E8-4912-907A-986FE82EBBD1}"/>
              </a:ext>
            </a:extLst>
          </p:cNvPr>
          <p:cNvSpPr/>
          <p:nvPr/>
        </p:nvSpPr>
        <p:spPr>
          <a:xfrm>
            <a:off x="7539305" y="617484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1" name="شكل بيضاوي 170">
            <a:extLst>
              <a:ext uri="{FF2B5EF4-FFF2-40B4-BE49-F238E27FC236}">
                <a16:creationId xmlns:a16="http://schemas.microsoft.com/office/drawing/2014/main" id="{7190DE65-DE8E-4A3F-83CD-B31871C61362}"/>
              </a:ext>
            </a:extLst>
          </p:cNvPr>
          <p:cNvSpPr/>
          <p:nvPr/>
        </p:nvSpPr>
        <p:spPr>
          <a:xfrm>
            <a:off x="6050192" y="3792304"/>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2" name="شكل بيضاوي 171">
            <a:extLst>
              <a:ext uri="{FF2B5EF4-FFF2-40B4-BE49-F238E27FC236}">
                <a16:creationId xmlns:a16="http://schemas.microsoft.com/office/drawing/2014/main" id="{0BFAE0B4-6D1D-4B9F-8F09-95E5FAD4D317}"/>
              </a:ext>
            </a:extLst>
          </p:cNvPr>
          <p:cNvSpPr/>
          <p:nvPr/>
        </p:nvSpPr>
        <p:spPr>
          <a:xfrm>
            <a:off x="6015390" y="309448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3" name="شكل بيضاوي 172">
            <a:extLst>
              <a:ext uri="{FF2B5EF4-FFF2-40B4-BE49-F238E27FC236}">
                <a16:creationId xmlns:a16="http://schemas.microsoft.com/office/drawing/2014/main" id="{2A7461E8-AC55-4F4D-86DA-5A04C88D145D}"/>
              </a:ext>
            </a:extLst>
          </p:cNvPr>
          <p:cNvSpPr/>
          <p:nvPr/>
        </p:nvSpPr>
        <p:spPr>
          <a:xfrm>
            <a:off x="7539305" y="3860903"/>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4" name="شكل بيضاوي 173">
            <a:extLst>
              <a:ext uri="{FF2B5EF4-FFF2-40B4-BE49-F238E27FC236}">
                <a16:creationId xmlns:a16="http://schemas.microsoft.com/office/drawing/2014/main" id="{06209794-557B-424D-8E63-DA3121EB050E}"/>
              </a:ext>
            </a:extLst>
          </p:cNvPr>
          <p:cNvSpPr/>
          <p:nvPr/>
        </p:nvSpPr>
        <p:spPr>
          <a:xfrm>
            <a:off x="7539305" y="3440183"/>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5" name="شكل بيضاوي 174">
            <a:extLst>
              <a:ext uri="{FF2B5EF4-FFF2-40B4-BE49-F238E27FC236}">
                <a16:creationId xmlns:a16="http://schemas.microsoft.com/office/drawing/2014/main" id="{DDB02368-6A37-4017-B605-8998E701A50A}"/>
              </a:ext>
            </a:extLst>
          </p:cNvPr>
          <p:cNvSpPr/>
          <p:nvPr/>
        </p:nvSpPr>
        <p:spPr>
          <a:xfrm>
            <a:off x="5847001" y="645296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6" name="شكل بيضاوي 175">
            <a:extLst>
              <a:ext uri="{FF2B5EF4-FFF2-40B4-BE49-F238E27FC236}">
                <a16:creationId xmlns:a16="http://schemas.microsoft.com/office/drawing/2014/main" id="{8FDA5709-AA8E-4B5A-8B9E-3494D6154F5A}"/>
              </a:ext>
            </a:extLst>
          </p:cNvPr>
          <p:cNvSpPr/>
          <p:nvPr/>
        </p:nvSpPr>
        <p:spPr>
          <a:xfrm>
            <a:off x="6320324" y="638192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7" name="شكل بيضاوي 176">
            <a:extLst>
              <a:ext uri="{FF2B5EF4-FFF2-40B4-BE49-F238E27FC236}">
                <a16:creationId xmlns:a16="http://schemas.microsoft.com/office/drawing/2014/main" id="{02EB544E-6BD0-4554-B908-C9C79FF57B1A}"/>
              </a:ext>
            </a:extLst>
          </p:cNvPr>
          <p:cNvSpPr/>
          <p:nvPr/>
        </p:nvSpPr>
        <p:spPr>
          <a:xfrm>
            <a:off x="5619297" y="5687802"/>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8" name="شكل بيضاوي 177">
            <a:extLst>
              <a:ext uri="{FF2B5EF4-FFF2-40B4-BE49-F238E27FC236}">
                <a16:creationId xmlns:a16="http://schemas.microsoft.com/office/drawing/2014/main" id="{517D9899-588F-4489-B2DC-4E4EF177EC8D}"/>
              </a:ext>
            </a:extLst>
          </p:cNvPr>
          <p:cNvSpPr/>
          <p:nvPr/>
        </p:nvSpPr>
        <p:spPr>
          <a:xfrm>
            <a:off x="7290547" y="645483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9" name="شكل بيضاوي 178">
            <a:extLst>
              <a:ext uri="{FF2B5EF4-FFF2-40B4-BE49-F238E27FC236}">
                <a16:creationId xmlns:a16="http://schemas.microsoft.com/office/drawing/2014/main" id="{A77EDAC2-5CD5-47BA-8B7E-D8CC324533D1}"/>
              </a:ext>
            </a:extLst>
          </p:cNvPr>
          <p:cNvSpPr/>
          <p:nvPr/>
        </p:nvSpPr>
        <p:spPr>
          <a:xfrm>
            <a:off x="5876453" y="5980794"/>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0" name="شكل بيضاوي 179">
            <a:extLst>
              <a:ext uri="{FF2B5EF4-FFF2-40B4-BE49-F238E27FC236}">
                <a16:creationId xmlns:a16="http://schemas.microsoft.com/office/drawing/2014/main" id="{D38AFFA8-7712-444C-AEBB-9832C09F1230}"/>
              </a:ext>
            </a:extLst>
          </p:cNvPr>
          <p:cNvSpPr/>
          <p:nvPr/>
        </p:nvSpPr>
        <p:spPr>
          <a:xfrm>
            <a:off x="5820714" y="490437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81" name="شكل بيضاوي 180">
            <a:extLst>
              <a:ext uri="{FF2B5EF4-FFF2-40B4-BE49-F238E27FC236}">
                <a16:creationId xmlns:a16="http://schemas.microsoft.com/office/drawing/2014/main" id="{E29C7CDF-2358-457A-82E3-E6DEC912B747}"/>
              </a:ext>
            </a:extLst>
          </p:cNvPr>
          <p:cNvSpPr/>
          <p:nvPr/>
        </p:nvSpPr>
        <p:spPr>
          <a:xfrm>
            <a:off x="6292118" y="569730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2" name="شكل بيضاوي 181">
            <a:extLst>
              <a:ext uri="{FF2B5EF4-FFF2-40B4-BE49-F238E27FC236}">
                <a16:creationId xmlns:a16="http://schemas.microsoft.com/office/drawing/2014/main" id="{3B2DABC6-E50C-4001-8AF4-1E52F4403FC3}"/>
              </a:ext>
            </a:extLst>
          </p:cNvPr>
          <p:cNvSpPr/>
          <p:nvPr/>
        </p:nvSpPr>
        <p:spPr>
          <a:xfrm>
            <a:off x="5584506" y="640083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3" name="شكل بيضاوي 182">
            <a:extLst>
              <a:ext uri="{FF2B5EF4-FFF2-40B4-BE49-F238E27FC236}">
                <a16:creationId xmlns:a16="http://schemas.microsoft.com/office/drawing/2014/main" id="{9BE675E9-344E-4BE8-A4D9-E685F48A27D1}"/>
              </a:ext>
            </a:extLst>
          </p:cNvPr>
          <p:cNvSpPr/>
          <p:nvPr/>
        </p:nvSpPr>
        <p:spPr>
          <a:xfrm>
            <a:off x="5598243" y="470985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84" name="شكل بيضاوي 183">
            <a:extLst>
              <a:ext uri="{FF2B5EF4-FFF2-40B4-BE49-F238E27FC236}">
                <a16:creationId xmlns:a16="http://schemas.microsoft.com/office/drawing/2014/main" id="{8ECB5FE0-6AE5-4B3C-9E93-C6DC4C8C2026}"/>
              </a:ext>
            </a:extLst>
          </p:cNvPr>
          <p:cNvSpPr/>
          <p:nvPr/>
        </p:nvSpPr>
        <p:spPr>
          <a:xfrm>
            <a:off x="7465477" y="568547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5" name="شكل بيضاوي 184">
            <a:extLst>
              <a:ext uri="{FF2B5EF4-FFF2-40B4-BE49-F238E27FC236}">
                <a16:creationId xmlns:a16="http://schemas.microsoft.com/office/drawing/2014/main" id="{23AA4DB5-339C-40CE-8458-474A93F0512D}"/>
              </a:ext>
            </a:extLst>
          </p:cNvPr>
          <p:cNvSpPr/>
          <p:nvPr/>
        </p:nvSpPr>
        <p:spPr>
          <a:xfrm>
            <a:off x="6808409" y="574737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6" name="شكل بيضاوي 185">
            <a:extLst>
              <a:ext uri="{FF2B5EF4-FFF2-40B4-BE49-F238E27FC236}">
                <a16:creationId xmlns:a16="http://schemas.microsoft.com/office/drawing/2014/main" id="{58D6D4F8-449C-45C1-B400-629600CA6956}"/>
              </a:ext>
            </a:extLst>
          </p:cNvPr>
          <p:cNvSpPr/>
          <p:nvPr/>
        </p:nvSpPr>
        <p:spPr>
          <a:xfrm>
            <a:off x="5997148" y="5756884"/>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7" name="شكل بيضاوي 186">
            <a:extLst>
              <a:ext uri="{FF2B5EF4-FFF2-40B4-BE49-F238E27FC236}">
                <a16:creationId xmlns:a16="http://schemas.microsoft.com/office/drawing/2014/main" id="{6CEACDAE-84B0-4A60-8476-AD4A2BBA01BA}"/>
              </a:ext>
            </a:extLst>
          </p:cNvPr>
          <p:cNvSpPr/>
          <p:nvPr/>
        </p:nvSpPr>
        <p:spPr>
          <a:xfrm>
            <a:off x="6571489" y="494068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88" name="شكل بيضاوي 187">
            <a:extLst>
              <a:ext uri="{FF2B5EF4-FFF2-40B4-BE49-F238E27FC236}">
                <a16:creationId xmlns:a16="http://schemas.microsoft.com/office/drawing/2014/main" id="{B1CAE18A-6D06-4614-A492-A63D7FAB8F09}"/>
              </a:ext>
            </a:extLst>
          </p:cNvPr>
          <p:cNvSpPr/>
          <p:nvPr/>
        </p:nvSpPr>
        <p:spPr>
          <a:xfrm>
            <a:off x="6251954" y="608857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9" name="شكل بيضاوي 188">
            <a:extLst>
              <a:ext uri="{FF2B5EF4-FFF2-40B4-BE49-F238E27FC236}">
                <a16:creationId xmlns:a16="http://schemas.microsoft.com/office/drawing/2014/main" id="{160CEE21-1172-4433-A065-29263CAD98EC}"/>
              </a:ext>
            </a:extLst>
          </p:cNvPr>
          <p:cNvSpPr/>
          <p:nvPr/>
        </p:nvSpPr>
        <p:spPr>
          <a:xfrm>
            <a:off x="6907191" y="494298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0" name="شكل بيضاوي 189">
            <a:extLst>
              <a:ext uri="{FF2B5EF4-FFF2-40B4-BE49-F238E27FC236}">
                <a16:creationId xmlns:a16="http://schemas.microsoft.com/office/drawing/2014/main" id="{4B03B2BB-99D8-452A-A649-84247E41C5EE}"/>
              </a:ext>
            </a:extLst>
          </p:cNvPr>
          <p:cNvSpPr/>
          <p:nvPr/>
        </p:nvSpPr>
        <p:spPr>
          <a:xfrm>
            <a:off x="6860614" y="638192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91" name="شكل بيضاوي 190">
            <a:extLst>
              <a:ext uri="{FF2B5EF4-FFF2-40B4-BE49-F238E27FC236}">
                <a16:creationId xmlns:a16="http://schemas.microsoft.com/office/drawing/2014/main" id="{800C096E-B63B-4D17-B65D-51C84DCB837E}"/>
              </a:ext>
            </a:extLst>
          </p:cNvPr>
          <p:cNvSpPr/>
          <p:nvPr/>
        </p:nvSpPr>
        <p:spPr>
          <a:xfrm>
            <a:off x="7172662" y="474150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3" name="شكل بيضاوي 192">
            <a:extLst>
              <a:ext uri="{FF2B5EF4-FFF2-40B4-BE49-F238E27FC236}">
                <a16:creationId xmlns:a16="http://schemas.microsoft.com/office/drawing/2014/main" id="{576E12E2-61D5-43F7-A8FB-D0374EE6A019}"/>
              </a:ext>
            </a:extLst>
          </p:cNvPr>
          <p:cNvSpPr/>
          <p:nvPr/>
        </p:nvSpPr>
        <p:spPr>
          <a:xfrm>
            <a:off x="5421112" y="489641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4" name="شكل بيضاوي 193">
            <a:extLst>
              <a:ext uri="{FF2B5EF4-FFF2-40B4-BE49-F238E27FC236}">
                <a16:creationId xmlns:a16="http://schemas.microsoft.com/office/drawing/2014/main" id="{670E2FE4-22D2-4910-B010-1D4DBCC20CA8}"/>
              </a:ext>
            </a:extLst>
          </p:cNvPr>
          <p:cNvSpPr/>
          <p:nvPr/>
        </p:nvSpPr>
        <p:spPr>
          <a:xfrm>
            <a:off x="6228403" y="4904335"/>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5" name="شكل بيضاوي 194">
            <a:extLst>
              <a:ext uri="{FF2B5EF4-FFF2-40B4-BE49-F238E27FC236}">
                <a16:creationId xmlns:a16="http://schemas.microsoft.com/office/drawing/2014/main" id="{969BFE6E-8F41-4A76-9A82-8CD39EDA6BB4}"/>
              </a:ext>
            </a:extLst>
          </p:cNvPr>
          <p:cNvSpPr/>
          <p:nvPr/>
        </p:nvSpPr>
        <p:spPr>
          <a:xfrm>
            <a:off x="7387739" y="4913302"/>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6" name="شكل بيضاوي 195">
            <a:extLst>
              <a:ext uri="{FF2B5EF4-FFF2-40B4-BE49-F238E27FC236}">
                <a16:creationId xmlns:a16="http://schemas.microsoft.com/office/drawing/2014/main" id="{BAC73768-9FA7-46EB-8AA9-12E51F7D8F39}"/>
              </a:ext>
            </a:extLst>
          </p:cNvPr>
          <p:cNvSpPr/>
          <p:nvPr/>
        </p:nvSpPr>
        <p:spPr>
          <a:xfrm>
            <a:off x="5879581" y="469884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7" name="شكل بيضاوي 196">
            <a:extLst>
              <a:ext uri="{FF2B5EF4-FFF2-40B4-BE49-F238E27FC236}">
                <a16:creationId xmlns:a16="http://schemas.microsoft.com/office/drawing/2014/main" id="{027636CB-F5FE-42F9-A1D5-206D432936E0}"/>
              </a:ext>
            </a:extLst>
          </p:cNvPr>
          <p:cNvSpPr/>
          <p:nvPr/>
        </p:nvSpPr>
        <p:spPr>
          <a:xfrm>
            <a:off x="6689910" y="470985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8" name="شكل بيضاوي 197">
            <a:extLst>
              <a:ext uri="{FF2B5EF4-FFF2-40B4-BE49-F238E27FC236}">
                <a16:creationId xmlns:a16="http://schemas.microsoft.com/office/drawing/2014/main" id="{BBB28D0B-2195-4BBA-97F3-5CDF2092D22E}"/>
              </a:ext>
            </a:extLst>
          </p:cNvPr>
          <p:cNvSpPr/>
          <p:nvPr/>
        </p:nvSpPr>
        <p:spPr>
          <a:xfrm>
            <a:off x="6189479" y="468130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9" name="شكل بيضاوي 198">
            <a:extLst>
              <a:ext uri="{FF2B5EF4-FFF2-40B4-BE49-F238E27FC236}">
                <a16:creationId xmlns:a16="http://schemas.microsoft.com/office/drawing/2014/main" id="{8B476C66-83F1-4408-9303-F98F3CF43876}"/>
              </a:ext>
            </a:extLst>
          </p:cNvPr>
          <p:cNvSpPr/>
          <p:nvPr/>
        </p:nvSpPr>
        <p:spPr>
          <a:xfrm>
            <a:off x="6819325" y="472386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200" name="شكل بيضاوي 199">
            <a:extLst>
              <a:ext uri="{FF2B5EF4-FFF2-40B4-BE49-F238E27FC236}">
                <a16:creationId xmlns:a16="http://schemas.microsoft.com/office/drawing/2014/main" id="{7A154835-E41D-4A95-ABAD-91B3F46547CA}"/>
              </a:ext>
            </a:extLst>
          </p:cNvPr>
          <p:cNvSpPr/>
          <p:nvPr/>
        </p:nvSpPr>
        <p:spPr>
          <a:xfrm>
            <a:off x="5588543" y="489062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201" name="شكل بيضاوي 200">
            <a:extLst>
              <a:ext uri="{FF2B5EF4-FFF2-40B4-BE49-F238E27FC236}">
                <a16:creationId xmlns:a16="http://schemas.microsoft.com/office/drawing/2014/main" id="{28AC1144-BEA2-4E69-9FDE-4FF81F6353A2}"/>
              </a:ext>
            </a:extLst>
          </p:cNvPr>
          <p:cNvSpPr/>
          <p:nvPr/>
        </p:nvSpPr>
        <p:spPr>
          <a:xfrm>
            <a:off x="7514826" y="4689076"/>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202" name="شكل بيضاوي 201">
            <a:extLst>
              <a:ext uri="{FF2B5EF4-FFF2-40B4-BE49-F238E27FC236}">
                <a16:creationId xmlns:a16="http://schemas.microsoft.com/office/drawing/2014/main" id="{F2681104-5D31-4716-A2B9-D0DCB4414625}"/>
              </a:ext>
            </a:extLst>
          </p:cNvPr>
          <p:cNvSpPr/>
          <p:nvPr/>
        </p:nvSpPr>
        <p:spPr>
          <a:xfrm>
            <a:off x="7642896" y="4896416"/>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06" name="قوس كبير أيمن 105">
            <a:extLst>
              <a:ext uri="{FF2B5EF4-FFF2-40B4-BE49-F238E27FC236}">
                <a16:creationId xmlns:a16="http://schemas.microsoft.com/office/drawing/2014/main" id="{47591A3F-846A-42A7-9D17-7DB4C6D5561F}"/>
              </a:ext>
            </a:extLst>
          </p:cNvPr>
          <p:cNvSpPr/>
          <p:nvPr/>
        </p:nvSpPr>
        <p:spPr>
          <a:xfrm>
            <a:off x="8881172" y="4650867"/>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7" name="Rectangle 44">
            <a:extLst>
              <a:ext uri="{FF2B5EF4-FFF2-40B4-BE49-F238E27FC236}">
                <a16:creationId xmlns:a16="http://schemas.microsoft.com/office/drawing/2014/main" id="{C8CC27E2-7FA2-496C-9656-4D0E75DC80A6}"/>
              </a:ext>
            </a:extLst>
          </p:cNvPr>
          <p:cNvSpPr>
            <a:spLocks noChangeArrowheads="1"/>
          </p:cNvSpPr>
          <p:nvPr/>
        </p:nvSpPr>
        <p:spPr bwMode="auto">
          <a:xfrm>
            <a:off x="8956193" y="5881564"/>
            <a:ext cx="2298930" cy="59578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عناصر داخل خلويّة مشحونة سلبياً</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(بروتينات، </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Cl-</a:t>
            </a: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08" name="موصل: على شكل مرفق 107">
            <a:extLst>
              <a:ext uri="{FF2B5EF4-FFF2-40B4-BE49-F238E27FC236}">
                <a16:creationId xmlns:a16="http://schemas.microsoft.com/office/drawing/2014/main" id="{580709DC-E2AE-4A31-8AD6-83F4EC9A553D}"/>
              </a:ext>
            </a:extLst>
          </p:cNvPr>
          <p:cNvCxnSpPr>
            <a:cxnSpLocks/>
          </p:cNvCxnSpPr>
          <p:nvPr/>
        </p:nvCxnSpPr>
        <p:spPr>
          <a:xfrm rot="16200000" flipV="1">
            <a:off x="8894195" y="4612591"/>
            <a:ext cx="50882" cy="2375922"/>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09" name="Rectangle 44">
            <a:extLst>
              <a:ext uri="{FF2B5EF4-FFF2-40B4-BE49-F238E27FC236}">
                <a16:creationId xmlns:a16="http://schemas.microsoft.com/office/drawing/2014/main" id="{735DB590-AABE-4F3F-835A-D54DE06FCDFC}"/>
              </a:ext>
            </a:extLst>
          </p:cNvPr>
          <p:cNvSpPr>
            <a:spLocks noChangeArrowheads="1"/>
          </p:cNvSpPr>
          <p:nvPr/>
        </p:nvSpPr>
        <p:spPr bwMode="auto">
          <a:xfrm>
            <a:off x="768036" y="2160458"/>
            <a:ext cx="3242900" cy="2538391"/>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C00000"/>
                </a:solidFill>
              </a:rPr>
              <a:t>أثناء</a:t>
            </a:r>
            <a:r>
              <a:rPr lang="ar-SY" sz="2000" b="1" dirty="0">
                <a:solidFill>
                  <a:srgbClr val="FF0000"/>
                </a:solidFill>
              </a:rPr>
              <a:t> </a:t>
            </a:r>
            <a:r>
              <a:rPr lang="ar-SY" sz="1400" dirty="0">
                <a:solidFill>
                  <a:srgbClr val="002060"/>
                </a:solidFill>
              </a:rPr>
              <a:t>مروره عبر القطعة بين عقدتي رانفييه، يعمل التيّار الكهربائيّ على زيادة تركيز المادة في وسط انتشار موجة الضغط العاملة. فهو يعمل على تعديل شحنة العناصر سلبية الشحنة المالئة لبلاسما الليف العصبيّ فيخفّف التنافر فيما بينها ويعمل على رصّها جنباً إلى جنب. تزداد بذلك كثافة البلاسما في وسط الانتشار ولهذا تأثيره  الواضح المسرّع لانتشار لموجة الضغط العاملة.</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  </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sp>
        <p:nvSpPr>
          <p:cNvPr id="110" name="Rectangle 44">
            <a:extLst>
              <a:ext uri="{FF2B5EF4-FFF2-40B4-BE49-F238E27FC236}">
                <a16:creationId xmlns:a16="http://schemas.microsoft.com/office/drawing/2014/main" id="{44CA6411-BA5B-4D96-BF8A-AD90659438A2}"/>
              </a:ext>
            </a:extLst>
          </p:cNvPr>
          <p:cNvSpPr>
            <a:spLocks noChangeArrowheads="1"/>
          </p:cNvSpPr>
          <p:nvPr/>
        </p:nvSpPr>
        <p:spPr bwMode="auto">
          <a:xfrm>
            <a:off x="7341085" y="2103558"/>
            <a:ext cx="1804757" cy="49474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11" name="Rectangle 44">
            <a:extLst>
              <a:ext uri="{FF2B5EF4-FFF2-40B4-BE49-F238E27FC236}">
                <a16:creationId xmlns:a16="http://schemas.microsoft.com/office/drawing/2014/main" id="{5EE9C9FC-CA77-4BBB-A01D-1B1829279FE1}"/>
              </a:ext>
            </a:extLst>
          </p:cNvPr>
          <p:cNvSpPr>
            <a:spLocks noChangeArrowheads="1"/>
          </p:cNvSpPr>
          <p:nvPr/>
        </p:nvSpPr>
        <p:spPr bwMode="auto">
          <a:xfrm>
            <a:off x="5669627" y="1831413"/>
            <a:ext cx="2166070" cy="717026"/>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b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قطعة بين عقدتي رانفييه</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12" name="Rectangle 44">
            <a:extLst>
              <a:ext uri="{FF2B5EF4-FFF2-40B4-BE49-F238E27FC236}">
                <a16:creationId xmlns:a16="http://schemas.microsoft.com/office/drawing/2014/main" id="{F871E82B-DF69-4AE0-94C0-6D7117D71498}"/>
              </a:ext>
            </a:extLst>
          </p:cNvPr>
          <p:cNvSpPr>
            <a:spLocks noChangeArrowheads="1"/>
          </p:cNvSpPr>
          <p:nvPr/>
        </p:nvSpPr>
        <p:spPr bwMode="auto">
          <a:xfrm>
            <a:off x="4238133" y="2098598"/>
            <a:ext cx="1804757" cy="504869"/>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13" name="Rectangle 44">
            <a:extLst>
              <a:ext uri="{FF2B5EF4-FFF2-40B4-BE49-F238E27FC236}">
                <a16:creationId xmlns:a16="http://schemas.microsoft.com/office/drawing/2014/main" id="{E4D6FE17-985A-44F6-A101-F4ABDABFFD3C}"/>
              </a:ext>
            </a:extLst>
          </p:cNvPr>
          <p:cNvSpPr>
            <a:spLocks noChangeArrowheads="1"/>
          </p:cNvSpPr>
          <p:nvPr/>
        </p:nvSpPr>
        <p:spPr bwMode="auto">
          <a:xfrm>
            <a:off x="8739146" y="2582042"/>
            <a:ext cx="1804757" cy="49474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سيتوبلازما خاملة</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Nona</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14" name="Rectangle 44">
            <a:extLst>
              <a:ext uri="{FF2B5EF4-FFF2-40B4-BE49-F238E27FC236}">
                <a16:creationId xmlns:a16="http://schemas.microsoft.com/office/drawing/2014/main" id="{88B5013A-F0A4-4F43-873B-1B18C25EC7A7}"/>
              </a:ext>
            </a:extLst>
          </p:cNvPr>
          <p:cNvSpPr>
            <a:spLocks noChangeArrowheads="1"/>
          </p:cNvSpPr>
          <p:nvPr/>
        </p:nvSpPr>
        <p:spPr bwMode="auto">
          <a:xfrm>
            <a:off x="9112595" y="3379242"/>
            <a:ext cx="1548097" cy="51148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سيتوبلازما فاعلة</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15" name="Rectangle 44">
            <a:extLst>
              <a:ext uri="{FF2B5EF4-FFF2-40B4-BE49-F238E27FC236}">
                <a16:creationId xmlns:a16="http://schemas.microsoft.com/office/drawing/2014/main" id="{04609EEC-A2C3-4904-80B6-1743841FD61D}"/>
              </a:ext>
            </a:extLst>
          </p:cNvPr>
          <p:cNvSpPr>
            <a:spLocks noChangeArrowheads="1"/>
          </p:cNvSpPr>
          <p:nvPr/>
        </p:nvSpPr>
        <p:spPr bwMode="auto">
          <a:xfrm>
            <a:off x="9097094" y="4734646"/>
            <a:ext cx="2374404" cy="32574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مسار موجة الضغط العاملة القياسيّة</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16" name="Rectangle 44">
            <a:extLst>
              <a:ext uri="{FF2B5EF4-FFF2-40B4-BE49-F238E27FC236}">
                <a16:creationId xmlns:a16="http://schemas.microsoft.com/office/drawing/2014/main" id="{6E0F5890-8CA6-43CE-AD0A-9E12C6988B30}"/>
              </a:ext>
            </a:extLst>
          </p:cNvPr>
          <p:cNvSpPr>
            <a:spLocks noChangeArrowheads="1"/>
          </p:cNvSpPr>
          <p:nvPr/>
        </p:nvSpPr>
        <p:spPr bwMode="auto">
          <a:xfrm>
            <a:off x="3802561" y="344261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قبل</a:t>
            </a:r>
            <a:endParaRPr lang="en-US" sz="2000" b="1" dirty="0">
              <a:solidFill>
                <a:srgbClr val="0070C0"/>
              </a:solidFill>
              <a:effectLst/>
              <a:latin typeface="Times New Roman" panose="02020603050405020304" pitchFamily="18" charset="0"/>
              <a:ea typeface="Times New Roman" panose="02020603050405020304" pitchFamily="18" charset="0"/>
            </a:endParaRPr>
          </a:p>
        </p:txBody>
      </p:sp>
      <p:sp>
        <p:nvSpPr>
          <p:cNvPr id="117" name="Rectangle 44">
            <a:extLst>
              <a:ext uri="{FF2B5EF4-FFF2-40B4-BE49-F238E27FC236}">
                <a16:creationId xmlns:a16="http://schemas.microsoft.com/office/drawing/2014/main" id="{D45ABDE1-023B-444F-928C-A711D1DF2842}"/>
              </a:ext>
            </a:extLst>
          </p:cNvPr>
          <p:cNvSpPr>
            <a:spLocks noChangeArrowheads="1"/>
          </p:cNvSpPr>
          <p:nvPr/>
        </p:nvSpPr>
        <p:spPr bwMode="auto">
          <a:xfrm>
            <a:off x="3780750" y="475675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أثناء</a:t>
            </a:r>
            <a:endParaRPr lang="en-US" sz="2000" b="1" dirty="0">
              <a:solidFill>
                <a:srgbClr val="FF0000"/>
              </a:solidFill>
              <a:effectLst/>
              <a:latin typeface="Times New Roman" panose="02020603050405020304" pitchFamily="18" charset="0"/>
              <a:ea typeface="Times New Roman" panose="02020603050405020304" pitchFamily="18" charset="0"/>
            </a:endParaRPr>
          </a:p>
        </p:txBody>
      </p:sp>
      <p:sp>
        <p:nvSpPr>
          <p:cNvPr id="118" name="Rectangle 44">
            <a:extLst>
              <a:ext uri="{FF2B5EF4-FFF2-40B4-BE49-F238E27FC236}">
                <a16:creationId xmlns:a16="http://schemas.microsoft.com/office/drawing/2014/main" id="{CB04EF54-4E70-434E-A60A-DBEE66339138}"/>
              </a:ext>
            </a:extLst>
          </p:cNvPr>
          <p:cNvSpPr>
            <a:spLocks noChangeArrowheads="1"/>
          </p:cNvSpPr>
          <p:nvPr/>
        </p:nvSpPr>
        <p:spPr bwMode="auto">
          <a:xfrm>
            <a:off x="3776765" y="601818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بعد</a:t>
            </a:r>
            <a:endParaRPr lang="en-US" sz="2000" b="1" dirty="0">
              <a:solidFill>
                <a:srgbClr val="7030A0"/>
              </a:solidFill>
              <a:effectLst/>
              <a:latin typeface="Times New Roman" panose="02020603050405020304" pitchFamily="18" charset="0"/>
              <a:ea typeface="Times New Roman" panose="02020603050405020304" pitchFamily="18" charset="0"/>
            </a:endParaRPr>
          </a:p>
        </p:txBody>
      </p:sp>
      <p:sp>
        <p:nvSpPr>
          <p:cNvPr id="119" name="Rectangle 44">
            <a:extLst>
              <a:ext uri="{FF2B5EF4-FFF2-40B4-BE49-F238E27FC236}">
                <a16:creationId xmlns:a16="http://schemas.microsoft.com/office/drawing/2014/main" id="{953B4D5C-1A72-4219-A54F-E71DB8C2F87C}"/>
              </a:ext>
            </a:extLst>
          </p:cNvPr>
          <p:cNvSpPr>
            <a:spLocks noChangeArrowheads="1"/>
          </p:cNvSpPr>
          <p:nvPr/>
        </p:nvSpPr>
        <p:spPr bwMode="auto">
          <a:xfrm>
            <a:off x="726473" y="4771005"/>
            <a:ext cx="3255847" cy="1893869"/>
          </a:xfrm>
          <a:prstGeom prst="rect">
            <a:avLst/>
          </a:prstGeom>
          <a:solidFill>
            <a:schemeClr val="bg2">
              <a:lumMod val="90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400" b="1" dirty="0">
                <a:solidFill>
                  <a:srgbClr val="7030A0"/>
                </a:solidFill>
                <a:latin typeface="Times New Roman" panose="02020603050405020304" pitchFamily="18" charset="0"/>
                <a:ea typeface="Times New Roman" panose="02020603050405020304" pitchFamily="18" charset="0"/>
              </a:rPr>
              <a:t>بعد </a:t>
            </a:r>
            <a:r>
              <a:rPr lang="ar-SY" sz="1200" dirty="0">
                <a:solidFill>
                  <a:srgbClr val="002060"/>
                </a:solidFill>
                <a:latin typeface="Times New Roman" panose="02020603050405020304" pitchFamily="18" charset="0"/>
                <a:ea typeface="Times New Roman" panose="02020603050405020304" pitchFamily="18" charset="0"/>
              </a:rPr>
              <a:t>مرور التيّار الكهربائيّ عبر</a:t>
            </a:r>
            <a:r>
              <a:rPr lang="ar-SY" sz="1200" dirty="0">
                <a:solidFill>
                  <a:srgbClr val="002060"/>
                </a:solidFill>
                <a:effectLst/>
                <a:latin typeface="Times New Roman" panose="02020603050405020304" pitchFamily="18" charset="0"/>
                <a:ea typeface="Times New Roman" panose="02020603050405020304" pitchFamily="18" charset="0"/>
              </a:rPr>
              <a:t> القطعة بين عقدتي رانفييه، تكون القطبية الموجبة (الشحنة الموجبة) في عقدة رانفييه الأولى أضعف من القطبية الموجبة في عقدة رانفييه التالية، حيث معظم شوارد الصوديوم الموجبة تكون قد غادرت لمعة عقدة رانفيه الأولى باتجاه الخارج. ما تبقى من شاردة الصوديوم سيغادر اللمعة عمّا قريب. معلنة انقلاب القطبيّة باتجاه السلبيّة.</a:t>
            </a:r>
            <a:endParaRPr lang="en-US" sz="1200" dirty="0">
              <a:solidFill>
                <a:srgbClr val="00206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983307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مستطيل: زوايا مستديرة 95">
            <a:extLst>
              <a:ext uri="{FF2B5EF4-FFF2-40B4-BE49-F238E27FC236}">
                <a16:creationId xmlns:a16="http://schemas.microsoft.com/office/drawing/2014/main" id="{C56B8D2B-92EA-415B-98B9-494BDBAB3193}"/>
              </a:ext>
            </a:extLst>
          </p:cNvPr>
          <p:cNvSpPr/>
          <p:nvPr/>
        </p:nvSpPr>
        <p:spPr>
          <a:xfrm>
            <a:off x="5493660" y="4279978"/>
            <a:ext cx="2433695" cy="1237499"/>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97" name="مستطيل: زوايا مستديرة 96">
            <a:extLst>
              <a:ext uri="{FF2B5EF4-FFF2-40B4-BE49-F238E27FC236}">
                <a16:creationId xmlns:a16="http://schemas.microsoft.com/office/drawing/2014/main" id="{397BE8A8-63A4-4FA3-9F47-559D16CCA390}"/>
              </a:ext>
            </a:extLst>
          </p:cNvPr>
          <p:cNvSpPr/>
          <p:nvPr/>
        </p:nvSpPr>
        <p:spPr>
          <a:xfrm>
            <a:off x="5507174" y="5551972"/>
            <a:ext cx="2433695" cy="1245752"/>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 name="مستطيل: زوايا مستديرة 9">
            <a:extLst>
              <a:ext uri="{FF2B5EF4-FFF2-40B4-BE49-F238E27FC236}">
                <a16:creationId xmlns:a16="http://schemas.microsoft.com/office/drawing/2014/main" id="{36BF21BD-58B1-4F57-99F8-AFE2AA193487}"/>
              </a:ext>
            </a:extLst>
          </p:cNvPr>
          <p:cNvSpPr/>
          <p:nvPr/>
        </p:nvSpPr>
        <p:spPr>
          <a:xfrm>
            <a:off x="5499455" y="2985472"/>
            <a:ext cx="2433695" cy="1242223"/>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a:bodyPr>
          <a:lstStyle/>
          <a:p>
            <a:r>
              <a:rPr lang="ar-SY" b="1" dirty="0">
                <a:solidFill>
                  <a:srgbClr val="C00000"/>
                </a:solidFill>
              </a:rPr>
              <a:t>تيّار النقل الكهربائيّ</a:t>
            </a:r>
            <a:br>
              <a:rPr lang="ar-SY" b="1" dirty="0">
                <a:solidFill>
                  <a:srgbClr val="C00000"/>
                </a:solidFill>
              </a:rPr>
            </a:br>
            <a:r>
              <a:rPr lang="ar-SY" sz="2400" b="1" dirty="0">
                <a:solidFill>
                  <a:srgbClr val="00B0F0"/>
                </a:solidFill>
              </a:rPr>
              <a:t>يفكك الأنابيب المجهريّة إلى عناصرها الأساسيّة</a:t>
            </a:r>
            <a:endParaRPr lang="ar-SY" sz="2400" dirty="0"/>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4997700" y="244822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16200000">
            <a:off x="6600826" y="1549317"/>
            <a:ext cx="241134" cy="2374201"/>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5" name="مستطيل: زوايا مستديرة 4">
            <a:extLst>
              <a:ext uri="{FF2B5EF4-FFF2-40B4-BE49-F238E27FC236}">
                <a16:creationId xmlns:a16="http://schemas.microsoft.com/office/drawing/2014/main" id="{2936A8CA-49F5-4DA8-83D9-64897C25B43F}"/>
              </a:ext>
            </a:extLst>
          </p:cNvPr>
          <p:cNvSpPr/>
          <p:nvPr/>
        </p:nvSpPr>
        <p:spPr>
          <a:xfrm>
            <a:off x="5518316" y="3100257"/>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مستطيل: زوايا مستديرة 73">
            <a:extLst>
              <a:ext uri="{FF2B5EF4-FFF2-40B4-BE49-F238E27FC236}">
                <a16:creationId xmlns:a16="http://schemas.microsoft.com/office/drawing/2014/main" id="{B2828B68-0227-4063-854B-4CF6584A7F95}"/>
              </a:ext>
            </a:extLst>
          </p:cNvPr>
          <p:cNvSpPr/>
          <p:nvPr/>
        </p:nvSpPr>
        <p:spPr>
          <a:xfrm>
            <a:off x="5512521" y="4393702"/>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مستطيل: زوايا مستديرة 75">
            <a:extLst>
              <a:ext uri="{FF2B5EF4-FFF2-40B4-BE49-F238E27FC236}">
                <a16:creationId xmlns:a16="http://schemas.microsoft.com/office/drawing/2014/main" id="{8293D260-6AC9-4C9B-BE61-DD21DB5913AD}"/>
              </a:ext>
            </a:extLst>
          </p:cNvPr>
          <p:cNvSpPr/>
          <p:nvPr/>
        </p:nvSpPr>
        <p:spPr>
          <a:xfrm>
            <a:off x="5512521" y="5650328"/>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أسطوانة 6">
            <a:extLst>
              <a:ext uri="{FF2B5EF4-FFF2-40B4-BE49-F238E27FC236}">
                <a16:creationId xmlns:a16="http://schemas.microsoft.com/office/drawing/2014/main" id="{66741A3C-88F5-4089-99FD-CD93358AA69C}"/>
              </a:ext>
            </a:extLst>
          </p:cNvPr>
          <p:cNvSpPr/>
          <p:nvPr/>
        </p:nvSpPr>
        <p:spPr>
          <a:xfrm rot="5400000">
            <a:off x="6548109" y="1666468"/>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أسطوانة 76">
            <a:extLst>
              <a:ext uri="{FF2B5EF4-FFF2-40B4-BE49-F238E27FC236}">
                <a16:creationId xmlns:a16="http://schemas.microsoft.com/office/drawing/2014/main" id="{F9C2D2D4-5F6A-459B-B09E-F7EB823218F3}"/>
              </a:ext>
            </a:extLst>
          </p:cNvPr>
          <p:cNvSpPr/>
          <p:nvPr/>
        </p:nvSpPr>
        <p:spPr>
          <a:xfrm rot="5400000">
            <a:off x="6543753" y="2994526"/>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أسطوانة 77">
            <a:extLst>
              <a:ext uri="{FF2B5EF4-FFF2-40B4-BE49-F238E27FC236}">
                <a16:creationId xmlns:a16="http://schemas.microsoft.com/office/drawing/2014/main" id="{450FDE18-AF00-4DE5-B77D-ECBD4E6549BC}"/>
              </a:ext>
            </a:extLst>
          </p:cNvPr>
          <p:cNvSpPr/>
          <p:nvPr/>
        </p:nvSpPr>
        <p:spPr>
          <a:xfrm rot="5400000">
            <a:off x="6565523" y="4218081"/>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9" name="رابط مستقيم 8">
            <a:extLst>
              <a:ext uri="{FF2B5EF4-FFF2-40B4-BE49-F238E27FC236}">
                <a16:creationId xmlns:a16="http://schemas.microsoft.com/office/drawing/2014/main" id="{BD36536F-0358-4743-9AA4-CD6E8AD1A856}"/>
              </a:ext>
            </a:extLst>
          </p:cNvPr>
          <p:cNvCxnSpPr/>
          <p:nvPr/>
        </p:nvCxnSpPr>
        <p:spPr>
          <a:xfrm flipH="1">
            <a:off x="4868707" y="33632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79" name="رابط مستقيم 78">
            <a:extLst>
              <a:ext uri="{FF2B5EF4-FFF2-40B4-BE49-F238E27FC236}">
                <a16:creationId xmlns:a16="http://schemas.microsoft.com/office/drawing/2014/main" id="{B416D023-D0E7-429B-BB20-E3EB68EB63F7}"/>
              </a:ext>
            </a:extLst>
          </p:cNvPr>
          <p:cNvCxnSpPr/>
          <p:nvPr/>
        </p:nvCxnSpPr>
        <p:spPr>
          <a:xfrm flipH="1">
            <a:off x="4890477" y="591925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4" name="رابط مستقيم 83">
            <a:extLst>
              <a:ext uri="{FF2B5EF4-FFF2-40B4-BE49-F238E27FC236}">
                <a16:creationId xmlns:a16="http://schemas.microsoft.com/office/drawing/2014/main" id="{9CA3F731-C507-48E1-8B65-17D19A7DD298}"/>
              </a:ext>
            </a:extLst>
          </p:cNvPr>
          <p:cNvCxnSpPr/>
          <p:nvPr/>
        </p:nvCxnSpPr>
        <p:spPr>
          <a:xfrm flipH="1">
            <a:off x="7908494" y="336070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5" name="رابط مستقيم 84">
            <a:extLst>
              <a:ext uri="{FF2B5EF4-FFF2-40B4-BE49-F238E27FC236}">
                <a16:creationId xmlns:a16="http://schemas.microsoft.com/office/drawing/2014/main" id="{221E7316-DF27-42F8-BFF7-DC3B7330CBDD}"/>
              </a:ext>
            </a:extLst>
          </p:cNvPr>
          <p:cNvCxnSpPr/>
          <p:nvPr/>
        </p:nvCxnSpPr>
        <p:spPr>
          <a:xfrm flipH="1">
            <a:off x="4855641" y="38204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8" name="رابط مستقيم 87">
            <a:extLst>
              <a:ext uri="{FF2B5EF4-FFF2-40B4-BE49-F238E27FC236}">
                <a16:creationId xmlns:a16="http://schemas.microsoft.com/office/drawing/2014/main" id="{392E377A-9D09-4F94-A9B3-5BD0EFF5FDB9}"/>
              </a:ext>
            </a:extLst>
          </p:cNvPr>
          <p:cNvCxnSpPr/>
          <p:nvPr/>
        </p:nvCxnSpPr>
        <p:spPr>
          <a:xfrm flipH="1">
            <a:off x="7908494" y="381822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9" name="رابط مستقيم 88">
            <a:extLst>
              <a:ext uri="{FF2B5EF4-FFF2-40B4-BE49-F238E27FC236}">
                <a16:creationId xmlns:a16="http://schemas.microsoft.com/office/drawing/2014/main" id="{9422F0A6-E54E-4DAA-8066-E10DFDC3FCD5}"/>
              </a:ext>
            </a:extLst>
          </p:cNvPr>
          <p:cNvCxnSpPr/>
          <p:nvPr/>
        </p:nvCxnSpPr>
        <p:spPr>
          <a:xfrm flipH="1">
            <a:off x="4855641"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0" name="رابط مستقيم 89">
            <a:extLst>
              <a:ext uri="{FF2B5EF4-FFF2-40B4-BE49-F238E27FC236}">
                <a16:creationId xmlns:a16="http://schemas.microsoft.com/office/drawing/2014/main" id="{B4468ACE-3F83-4589-A426-E70D1C783DDD}"/>
              </a:ext>
            </a:extLst>
          </p:cNvPr>
          <p:cNvCxnSpPr/>
          <p:nvPr/>
        </p:nvCxnSpPr>
        <p:spPr>
          <a:xfrm flipH="1">
            <a:off x="7908494"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1" name="رابط مستقيم 90">
            <a:extLst>
              <a:ext uri="{FF2B5EF4-FFF2-40B4-BE49-F238E27FC236}">
                <a16:creationId xmlns:a16="http://schemas.microsoft.com/office/drawing/2014/main" id="{6A786BF9-E8DE-47A1-8819-BCE8E1A5C521}"/>
              </a:ext>
            </a:extLst>
          </p:cNvPr>
          <p:cNvCxnSpPr/>
          <p:nvPr/>
        </p:nvCxnSpPr>
        <p:spPr>
          <a:xfrm flipH="1">
            <a:off x="790849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2" name="رابط مستقيم 91">
            <a:extLst>
              <a:ext uri="{FF2B5EF4-FFF2-40B4-BE49-F238E27FC236}">
                <a16:creationId xmlns:a16="http://schemas.microsoft.com/office/drawing/2014/main" id="{3F2D7EB8-2F23-4955-AB8A-04C4DEF26C03}"/>
              </a:ext>
            </a:extLst>
          </p:cNvPr>
          <p:cNvCxnSpPr/>
          <p:nvPr/>
        </p:nvCxnSpPr>
        <p:spPr>
          <a:xfrm flipH="1">
            <a:off x="487741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3" name="رابط مستقيم 92">
            <a:extLst>
              <a:ext uri="{FF2B5EF4-FFF2-40B4-BE49-F238E27FC236}">
                <a16:creationId xmlns:a16="http://schemas.microsoft.com/office/drawing/2014/main" id="{98C8B89A-40B3-46A6-A0C2-F9EC90AA8577}"/>
              </a:ext>
            </a:extLst>
          </p:cNvPr>
          <p:cNvCxnSpPr/>
          <p:nvPr/>
        </p:nvCxnSpPr>
        <p:spPr>
          <a:xfrm flipH="1">
            <a:off x="4881767" y="6389025"/>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4" name="رابط مستقيم 93">
            <a:extLst>
              <a:ext uri="{FF2B5EF4-FFF2-40B4-BE49-F238E27FC236}">
                <a16:creationId xmlns:a16="http://schemas.microsoft.com/office/drawing/2014/main" id="{4A4E1ECC-0A3B-459B-A3DE-FD273867FEF9}"/>
              </a:ext>
            </a:extLst>
          </p:cNvPr>
          <p:cNvCxnSpPr/>
          <p:nvPr/>
        </p:nvCxnSpPr>
        <p:spPr>
          <a:xfrm flipH="1">
            <a:off x="7908494" y="5914896"/>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5" name="رابط مستقيم 94">
            <a:extLst>
              <a:ext uri="{FF2B5EF4-FFF2-40B4-BE49-F238E27FC236}">
                <a16:creationId xmlns:a16="http://schemas.microsoft.com/office/drawing/2014/main" id="{EFFF3EBA-02F2-4EAE-959F-D74912ABACB9}"/>
              </a:ext>
            </a:extLst>
          </p:cNvPr>
          <p:cNvCxnSpPr/>
          <p:nvPr/>
        </p:nvCxnSpPr>
        <p:spPr>
          <a:xfrm flipH="1">
            <a:off x="7908494" y="6367254"/>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99" name="قوس كبير أيمن 98">
            <a:extLst>
              <a:ext uri="{FF2B5EF4-FFF2-40B4-BE49-F238E27FC236}">
                <a16:creationId xmlns:a16="http://schemas.microsoft.com/office/drawing/2014/main" id="{B991B407-F757-4AA0-A6AF-BFADBCBF1B8A}"/>
              </a:ext>
            </a:extLst>
          </p:cNvPr>
          <p:cNvSpPr/>
          <p:nvPr/>
        </p:nvSpPr>
        <p:spPr>
          <a:xfrm rot="16200000">
            <a:off x="8100913" y="2454232"/>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0" name="قوس كبير أيمن 99">
            <a:extLst>
              <a:ext uri="{FF2B5EF4-FFF2-40B4-BE49-F238E27FC236}">
                <a16:creationId xmlns:a16="http://schemas.microsoft.com/office/drawing/2014/main" id="{A7D211F4-D17B-43BB-9B5B-4EADEFEB0F37}"/>
              </a:ext>
            </a:extLst>
          </p:cNvPr>
          <p:cNvSpPr/>
          <p:nvPr/>
        </p:nvSpPr>
        <p:spPr>
          <a:xfrm>
            <a:off x="8862358" y="335761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35" name="موصل: على شكل مرفق 34">
            <a:extLst>
              <a:ext uri="{FF2B5EF4-FFF2-40B4-BE49-F238E27FC236}">
                <a16:creationId xmlns:a16="http://schemas.microsoft.com/office/drawing/2014/main" id="{75E65A49-E30E-43A2-9DC7-5DE65DDE2C4E}"/>
              </a:ext>
            </a:extLst>
          </p:cNvPr>
          <p:cNvCxnSpPr>
            <a:cxnSpLocks/>
          </p:cNvCxnSpPr>
          <p:nvPr/>
        </p:nvCxnSpPr>
        <p:spPr>
          <a:xfrm rot="5400000">
            <a:off x="8588739" y="2263915"/>
            <a:ext cx="214522" cy="1771893"/>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36" name="شكل بيضاوي 135">
            <a:extLst>
              <a:ext uri="{FF2B5EF4-FFF2-40B4-BE49-F238E27FC236}">
                <a16:creationId xmlns:a16="http://schemas.microsoft.com/office/drawing/2014/main" id="{AAD84E6D-3D64-4834-986D-EE662284533A}"/>
              </a:ext>
            </a:extLst>
          </p:cNvPr>
          <p:cNvSpPr/>
          <p:nvPr/>
        </p:nvSpPr>
        <p:spPr>
          <a:xfrm>
            <a:off x="6009270" y="5734611"/>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 name="شكل بيضاوي 11">
            <a:extLst>
              <a:ext uri="{FF2B5EF4-FFF2-40B4-BE49-F238E27FC236}">
                <a16:creationId xmlns:a16="http://schemas.microsoft.com/office/drawing/2014/main" id="{9A49F969-1F23-4A21-B135-FB9D2E0D6BC1}"/>
              </a:ext>
            </a:extLst>
          </p:cNvPr>
          <p:cNvSpPr/>
          <p:nvPr/>
        </p:nvSpPr>
        <p:spPr>
          <a:xfrm>
            <a:off x="4937624" y="4693117"/>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49" name="شكل بيضاوي 148">
            <a:extLst>
              <a:ext uri="{FF2B5EF4-FFF2-40B4-BE49-F238E27FC236}">
                <a16:creationId xmlns:a16="http://schemas.microsoft.com/office/drawing/2014/main" id="{7A27A4C0-249A-4906-823F-B86280C612DB}"/>
              </a:ext>
            </a:extLst>
          </p:cNvPr>
          <p:cNvSpPr/>
          <p:nvPr/>
        </p:nvSpPr>
        <p:spPr>
          <a:xfrm>
            <a:off x="4932832" y="3342824"/>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0" name="شكل بيضاوي 149">
            <a:extLst>
              <a:ext uri="{FF2B5EF4-FFF2-40B4-BE49-F238E27FC236}">
                <a16:creationId xmlns:a16="http://schemas.microsoft.com/office/drawing/2014/main" id="{BF575AD4-0B83-4A9D-8DE7-72B5CCD7A1EB}"/>
              </a:ext>
            </a:extLst>
          </p:cNvPr>
          <p:cNvSpPr/>
          <p:nvPr/>
        </p:nvSpPr>
        <p:spPr>
          <a:xfrm>
            <a:off x="7998967" y="467045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1" name="شكل بيضاوي 150">
            <a:extLst>
              <a:ext uri="{FF2B5EF4-FFF2-40B4-BE49-F238E27FC236}">
                <a16:creationId xmlns:a16="http://schemas.microsoft.com/office/drawing/2014/main" id="{B85206FE-C992-4D4A-8DE0-41B44A863717}"/>
              </a:ext>
            </a:extLst>
          </p:cNvPr>
          <p:cNvSpPr/>
          <p:nvPr/>
        </p:nvSpPr>
        <p:spPr>
          <a:xfrm>
            <a:off x="7993690" y="33454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4" name="شكل بيضاوي 153">
            <a:extLst>
              <a:ext uri="{FF2B5EF4-FFF2-40B4-BE49-F238E27FC236}">
                <a16:creationId xmlns:a16="http://schemas.microsoft.com/office/drawing/2014/main" id="{C44D0B31-A1B9-4B85-A5C3-D8B1C268994F}"/>
              </a:ext>
            </a:extLst>
          </p:cNvPr>
          <p:cNvSpPr/>
          <p:nvPr/>
        </p:nvSpPr>
        <p:spPr>
          <a:xfrm>
            <a:off x="8041512" y="590259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5" name="Rectangle 44">
            <a:extLst>
              <a:ext uri="{FF2B5EF4-FFF2-40B4-BE49-F238E27FC236}">
                <a16:creationId xmlns:a16="http://schemas.microsoft.com/office/drawing/2014/main" id="{9E357EF7-2BE4-4AC4-B7B4-39CB490CBC67}"/>
              </a:ext>
            </a:extLst>
          </p:cNvPr>
          <p:cNvSpPr>
            <a:spLocks noChangeArrowheads="1"/>
          </p:cNvSpPr>
          <p:nvPr/>
        </p:nvSpPr>
        <p:spPr bwMode="auto">
          <a:xfrm>
            <a:off x="9063997" y="5941220"/>
            <a:ext cx="1911771" cy="45443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الأنابيب المجهريّة</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Microtubules</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1" name="شكل بيضاوي 100">
            <a:extLst>
              <a:ext uri="{FF2B5EF4-FFF2-40B4-BE49-F238E27FC236}">
                <a16:creationId xmlns:a16="http://schemas.microsoft.com/office/drawing/2014/main" id="{248E5CA1-A688-4370-9B57-B7999CF815BD}"/>
              </a:ext>
            </a:extLst>
          </p:cNvPr>
          <p:cNvSpPr/>
          <p:nvPr/>
        </p:nvSpPr>
        <p:spPr>
          <a:xfrm>
            <a:off x="4964359" y="5974819"/>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3" name="قوس كبير أيمن 152">
            <a:extLst>
              <a:ext uri="{FF2B5EF4-FFF2-40B4-BE49-F238E27FC236}">
                <a16:creationId xmlns:a16="http://schemas.microsoft.com/office/drawing/2014/main" id="{1A4F490C-89DB-4517-9095-1B926FBCE8D2}"/>
              </a:ext>
            </a:extLst>
          </p:cNvPr>
          <p:cNvSpPr/>
          <p:nvPr/>
        </p:nvSpPr>
        <p:spPr>
          <a:xfrm>
            <a:off x="8881172" y="4650867"/>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6" name="موصل: على شكل مرفق 5">
            <a:extLst>
              <a:ext uri="{FF2B5EF4-FFF2-40B4-BE49-F238E27FC236}">
                <a16:creationId xmlns:a16="http://schemas.microsoft.com/office/drawing/2014/main" id="{7F68F732-51D4-4C22-8C44-8FABCDBC1B34}"/>
              </a:ext>
            </a:extLst>
          </p:cNvPr>
          <p:cNvCxnSpPr>
            <a:cxnSpLocks/>
          </p:cNvCxnSpPr>
          <p:nvPr/>
        </p:nvCxnSpPr>
        <p:spPr>
          <a:xfrm rot="16200000" flipV="1">
            <a:off x="8740473" y="4687936"/>
            <a:ext cx="179172" cy="2327396"/>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64" name="مخطط انسيابي: معالجة متعاقبة 163">
            <a:extLst>
              <a:ext uri="{FF2B5EF4-FFF2-40B4-BE49-F238E27FC236}">
                <a16:creationId xmlns:a16="http://schemas.microsoft.com/office/drawing/2014/main" id="{67AC63D1-6268-47C7-A171-5AE33193DCE9}"/>
              </a:ext>
            </a:extLst>
          </p:cNvPr>
          <p:cNvSpPr/>
          <p:nvPr/>
        </p:nvSpPr>
        <p:spPr>
          <a:xfrm>
            <a:off x="5761354" y="4745165"/>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8" name="رابط مستقيم 7">
            <a:extLst>
              <a:ext uri="{FF2B5EF4-FFF2-40B4-BE49-F238E27FC236}">
                <a16:creationId xmlns:a16="http://schemas.microsoft.com/office/drawing/2014/main" id="{3DBFFF3A-6C54-4574-A7C0-D91031C12198}"/>
              </a:ext>
            </a:extLst>
          </p:cNvPr>
          <p:cNvCxnSpPr/>
          <p:nvPr/>
        </p:nvCxnSpPr>
        <p:spPr>
          <a:xfrm>
            <a:off x="5726228" y="5775111"/>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173" name="شكل بيضاوي 172">
            <a:extLst>
              <a:ext uri="{FF2B5EF4-FFF2-40B4-BE49-F238E27FC236}">
                <a16:creationId xmlns:a16="http://schemas.microsoft.com/office/drawing/2014/main" id="{E3B8107C-431D-433F-B0A5-08F082272047}"/>
              </a:ext>
            </a:extLst>
          </p:cNvPr>
          <p:cNvSpPr/>
          <p:nvPr/>
        </p:nvSpPr>
        <p:spPr>
          <a:xfrm>
            <a:off x="6543143" y="5731435"/>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4" name="شكل بيضاوي 173">
            <a:extLst>
              <a:ext uri="{FF2B5EF4-FFF2-40B4-BE49-F238E27FC236}">
                <a16:creationId xmlns:a16="http://schemas.microsoft.com/office/drawing/2014/main" id="{CB077407-F697-4DE3-935A-ADE854B034CE}"/>
              </a:ext>
            </a:extLst>
          </p:cNvPr>
          <p:cNvSpPr/>
          <p:nvPr/>
        </p:nvSpPr>
        <p:spPr>
          <a:xfrm>
            <a:off x="7124406" y="5738695"/>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5" name="شكل بيضاوي 174">
            <a:extLst>
              <a:ext uri="{FF2B5EF4-FFF2-40B4-BE49-F238E27FC236}">
                <a16:creationId xmlns:a16="http://schemas.microsoft.com/office/drawing/2014/main" id="{3BBB01BC-B43F-48EF-9053-B765B82929D7}"/>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6" name="شكل بيضاوي 175">
            <a:extLst>
              <a:ext uri="{FF2B5EF4-FFF2-40B4-BE49-F238E27FC236}">
                <a16:creationId xmlns:a16="http://schemas.microsoft.com/office/drawing/2014/main" id="{EBC166FD-7E89-4A64-A588-AFC81FCF037B}"/>
              </a:ext>
            </a:extLst>
          </p:cNvPr>
          <p:cNvSpPr/>
          <p:nvPr/>
        </p:nvSpPr>
        <p:spPr>
          <a:xfrm>
            <a:off x="7079885" y="313579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7" name="شكل بيضاوي 176">
            <a:extLst>
              <a:ext uri="{FF2B5EF4-FFF2-40B4-BE49-F238E27FC236}">
                <a16:creationId xmlns:a16="http://schemas.microsoft.com/office/drawing/2014/main" id="{952D0078-4189-4B7F-8151-516D28FC4001}"/>
              </a:ext>
            </a:extLst>
          </p:cNvPr>
          <p:cNvSpPr/>
          <p:nvPr/>
        </p:nvSpPr>
        <p:spPr>
          <a:xfrm>
            <a:off x="6060092" y="6525092"/>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8" name="شكل بيضاوي 177">
            <a:extLst>
              <a:ext uri="{FF2B5EF4-FFF2-40B4-BE49-F238E27FC236}">
                <a16:creationId xmlns:a16="http://schemas.microsoft.com/office/drawing/2014/main" id="{BBC819AD-712F-4E88-A019-728A67AE1527}"/>
              </a:ext>
            </a:extLst>
          </p:cNvPr>
          <p:cNvSpPr/>
          <p:nvPr/>
        </p:nvSpPr>
        <p:spPr>
          <a:xfrm>
            <a:off x="6616809" y="6537230"/>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9" name="شكل بيضاوي 178">
            <a:extLst>
              <a:ext uri="{FF2B5EF4-FFF2-40B4-BE49-F238E27FC236}">
                <a16:creationId xmlns:a16="http://schemas.microsoft.com/office/drawing/2014/main" id="{F04CA6CD-853C-4284-8312-0FB1DD1ACFF9}"/>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80" name="رابط مستقيم 179">
            <a:extLst>
              <a:ext uri="{FF2B5EF4-FFF2-40B4-BE49-F238E27FC236}">
                <a16:creationId xmlns:a16="http://schemas.microsoft.com/office/drawing/2014/main" id="{3DDDCF04-23AD-48C2-BCF8-21566EA4D37D}"/>
              </a:ext>
            </a:extLst>
          </p:cNvPr>
          <p:cNvCxnSpPr/>
          <p:nvPr/>
        </p:nvCxnSpPr>
        <p:spPr>
          <a:xfrm>
            <a:off x="5706083" y="3172961"/>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cxnSp>
        <p:nvCxnSpPr>
          <p:cNvPr id="181" name="رابط مستقيم 180">
            <a:extLst>
              <a:ext uri="{FF2B5EF4-FFF2-40B4-BE49-F238E27FC236}">
                <a16:creationId xmlns:a16="http://schemas.microsoft.com/office/drawing/2014/main" id="{DEEC3798-17A1-4C8F-A5BA-30695A89558F}"/>
              </a:ext>
            </a:extLst>
          </p:cNvPr>
          <p:cNvCxnSpPr/>
          <p:nvPr/>
        </p:nvCxnSpPr>
        <p:spPr>
          <a:xfrm>
            <a:off x="5761354" y="4014153"/>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cxnSp>
        <p:nvCxnSpPr>
          <p:cNvPr id="182" name="رابط مستقيم 181">
            <a:extLst>
              <a:ext uri="{FF2B5EF4-FFF2-40B4-BE49-F238E27FC236}">
                <a16:creationId xmlns:a16="http://schemas.microsoft.com/office/drawing/2014/main" id="{F084E999-EDEF-428E-8523-FED9E0A90F00}"/>
              </a:ext>
            </a:extLst>
          </p:cNvPr>
          <p:cNvCxnSpPr/>
          <p:nvPr/>
        </p:nvCxnSpPr>
        <p:spPr>
          <a:xfrm>
            <a:off x="5777167" y="6570233"/>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183" name="شكل بيضاوي 182">
            <a:extLst>
              <a:ext uri="{FF2B5EF4-FFF2-40B4-BE49-F238E27FC236}">
                <a16:creationId xmlns:a16="http://schemas.microsoft.com/office/drawing/2014/main" id="{DBD9EAFF-00BD-44E7-A475-7B5E440620B0}"/>
              </a:ext>
            </a:extLst>
          </p:cNvPr>
          <p:cNvSpPr/>
          <p:nvPr/>
        </p:nvSpPr>
        <p:spPr>
          <a:xfrm>
            <a:off x="6553066" y="3142248"/>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4" name="شكل بيضاوي 183">
            <a:extLst>
              <a:ext uri="{FF2B5EF4-FFF2-40B4-BE49-F238E27FC236}">
                <a16:creationId xmlns:a16="http://schemas.microsoft.com/office/drawing/2014/main" id="{653C7374-6603-4213-B7AC-9D923360C2A6}"/>
              </a:ext>
            </a:extLst>
          </p:cNvPr>
          <p:cNvSpPr/>
          <p:nvPr/>
        </p:nvSpPr>
        <p:spPr>
          <a:xfrm>
            <a:off x="7135519" y="3989472"/>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5" name="شكل بيضاوي 184">
            <a:extLst>
              <a:ext uri="{FF2B5EF4-FFF2-40B4-BE49-F238E27FC236}">
                <a16:creationId xmlns:a16="http://schemas.microsoft.com/office/drawing/2014/main" id="{D0BEDD49-FCEA-4B67-B826-9267DAFC1DDF}"/>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6" name="شكل بيضاوي 185">
            <a:extLst>
              <a:ext uri="{FF2B5EF4-FFF2-40B4-BE49-F238E27FC236}">
                <a16:creationId xmlns:a16="http://schemas.microsoft.com/office/drawing/2014/main" id="{F93350BB-C4F2-41A8-9C8C-A86222039E13}"/>
              </a:ext>
            </a:extLst>
          </p:cNvPr>
          <p:cNvSpPr/>
          <p:nvPr/>
        </p:nvSpPr>
        <p:spPr>
          <a:xfrm>
            <a:off x="5977218" y="312965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7" name="شكل بيضاوي 186">
            <a:extLst>
              <a:ext uri="{FF2B5EF4-FFF2-40B4-BE49-F238E27FC236}">
                <a16:creationId xmlns:a16="http://schemas.microsoft.com/office/drawing/2014/main" id="{5D68D3FF-A3B5-4A05-BBD4-22738A00DF99}"/>
              </a:ext>
            </a:extLst>
          </p:cNvPr>
          <p:cNvSpPr/>
          <p:nvPr/>
        </p:nvSpPr>
        <p:spPr>
          <a:xfrm>
            <a:off x="6047029" y="398225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8" name="شكل بيضاوي 187">
            <a:extLst>
              <a:ext uri="{FF2B5EF4-FFF2-40B4-BE49-F238E27FC236}">
                <a16:creationId xmlns:a16="http://schemas.microsoft.com/office/drawing/2014/main" id="{75A25CAC-29E8-443F-BB53-2DFDB38C741D}"/>
              </a:ext>
            </a:extLst>
          </p:cNvPr>
          <p:cNvSpPr/>
          <p:nvPr/>
        </p:nvSpPr>
        <p:spPr>
          <a:xfrm>
            <a:off x="6629872" y="3979316"/>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9" name="شكل بيضاوي 188">
            <a:extLst>
              <a:ext uri="{FF2B5EF4-FFF2-40B4-BE49-F238E27FC236}">
                <a16:creationId xmlns:a16="http://schemas.microsoft.com/office/drawing/2014/main" id="{38A8D9F2-8D6C-418C-8F08-CD21DEEC8256}"/>
              </a:ext>
            </a:extLst>
          </p:cNvPr>
          <p:cNvSpPr/>
          <p:nvPr/>
        </p:nvSpPr>
        <p:spPr>
          <a:xfrm>
            <a:off x="6099264" y="4832994"/>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0" name="شكل بيضاوي 189">
            <a:extLst>
              <a:ext uri="{FF2B5EF4-FFF2-40B4-BE49-F238E27FC236}">
                <a16:creationId xmlns:a16="http://schemas.microsoft.com/office/drawing/2014/main" id="{71115D23-551C-4EDE-A304-2AEF718618F0}"/>
              </a:ext>
            </a:extLst>
          </p:cNvPr>
          <p:cNvSpPr/>
          <p:nvPr/>
        </p:nvSpPr>
        <p:spPr>
          <a:xfrm>
            <a:off x="6225805" y="499821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1" name="شكل بيضاوي 190">
            <a:extLst>
              <a:ext uri="{FF2B5EF4-FFF2-40B4-BE49-F238E27FC236}">
                <a16:creationId xmlns:a16="http://schemas.microsoft.com/office/drawing/2014/main" id="{1F393086-7AD2-476A-8339-14DFAC8F7749}"/>
              </a:ext>
            </a:extLst>
          </p:cNvPr>
          <p:cNvSpPr/>
          <p:nvPr/>
        </p:nvSpPr>
        <p:spPr>
          <a:xfrm rot="20537140" flipV="1">
            <a:off x="6683865" y="4716803"/>
            <a:ext cx="87278" cy="10100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2" name="شكل بيضاوي 191">
            <a:extLst>
              <a:ext uri="{FF2B5EF4-FFF2-40B4-BE49-F238E27FC236}">
                <a16:creationId xmlns:a16="http://schemas.microsoft.com/office/drawing/2014/main" id="{E3DE737C-FEAF-4C1A-A3E8-897A915EC891}"/>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3" name="شكل بيضاوي 192">
            <a:extLst>
              <a:ext uri="{FF2B5EF4-FFF2-40B4-BE49-F238E27FC236}">
                <a16:creationId xmlns:a16="http://schemas.microsoft.com/office/drawing/2014/main" id="{4249FC02-3102-480D-B6CE-502BA914BF4A}"/>
              </a:ext>
            </a:extLst>
          </p:cNvPr>
          <p:cNvSpPr/>
          <p:nvPr/>
        </p:nvSpPr>
        <p:spPr>
          <a:xfrm>
            <a:off x="5605020" y="480764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4" name="شكل بيضاوي 193">
            <a:extLst>
              <a:ext uri="{FF2B5EF4-FFF2-40B4-BE49-F238E27FC236}">
                <a16:creationId xmlns:a16="http://schemas.microsoft.com/office/drawing/2014/main" id="{6980B020-2CF8-448E-A74D-98637165517B}"/>
              </a:ext>
            </a:extLst>
          </p:cNvPr>
          <p:cNvSpPr/>
          <p:nvPr/>
        </p:nvSpPr>
        <p:spPr>
          <a:xfrm>
            <a:off x="7198847" y="4961865"/>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5" name="شكل بيضاوي 194">
            <a:extLst>
              <a:ext uri="{FF2B5EF4-FFF2-40B4-BE49-F238E27FC236}">
                <a16:creationId xmlns:a16="http://schemas.microsoft.com/office/drawing/2014/main" id="{63F7FDE3-1F28-479E-8DD5-0F3D6DB482B4}"/>
              </a:ext>
            </a:extLst>
          </p:cNvPr>
          <p:cNvSpPr/>
          <p:nvPr/>
        </p:nvSpPr>
        <p:spPr>
          <a:xfrm>
            <a:off x="7152876" y="471167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6" name="مخطط انسيابي: معالجة متعاقبة 195">
            <a:extLst>
              <a:ext uri="{FF2B5EF4-FFF2-40B4-BE49-F238E27FC236}">
                <a16:creationId xmlns:a16="http://schemas.microsoft.com/office/drawing/2014/main" id="{1AB9BA6C-F8C8-494C-AFD7-A6C08FB7C3DF}"/>
              </a:ext>
            </a:extLst>
          </p:cNvPr>
          <p:cNvSpPr/>
          <p:nvPr/>
        </p:nvSpPr>
        <p:spPr>
          <a:xfrm rot="750103">
            <a:off x="7011749" y="5251004"/>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7" name="مخطط انسيابي: معالجة متعاقبة 196">
            <a:extLst>
              <a:ext uri="{FF2B5EF4-FFF2-40B4-BE49-F238E27FC236}">
                <a16:creationId xmlns:a16="http://schemas.microsoft.com/office/drawing/2014/main" id="{F252C6A6-172E-4732-9779-39AFD8396117}"/>
              </a:ext>
            </a:extLst>
          </p:cNvPr>
          <p:cNvSpPr/>
          <p:nvPr/>
        </p:nvSpPr>
        <p:spPr>
          <a:xfrm>
            <a:off x="6479387" y="5022379"/>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8" name="مخطط انسيابي: معالجة متعاقبة 197">
            <a:extLst>
              <a:ext uri="{FF2B5EF4-FFF2-40B4-BE49-F238E27FC236}">
                <a16:creationId xmlns:a16="http://schemas.microsoft.com/office/drawing/2014/main" id="{D64744A9-349A-490D-9AB7-FAC61E528369}"/>
              </a:ext>
            </a:extLst>
          </p:cNvPr>
          <p:cNvSpPr/>
          <p:nvPr/>
        </p:nvSpPr>
        <p:spPr>
          <a:xfrm>
            <a:off x="5988762" y="4941249"/>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9" name="مخطط انسيابي: معالجة متعاقبة 198">
            <a:extLst>
              <a:ext uri="{FF2B5EF4-FFF2-40B4-BE49-F238E27FC236}">
                <a16:creationId xmlns:a16="http://schemas.microsoft.com/office/drawing/2014/main" id="{D4EA2250-8B5F-4703-B899-E51A23588668}"/>
              </a:ext>
            </a:extLst>
          </p:cNvPr>
          <p:cNvSpPr/>
          <p:nvPr/>
        </p:nvSpPr>
        <p:spPr>
          <a:xfrm>
            <a:off x="5715758" y="5014403"/>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1" name="مخطط انسيابي: معالجة متعاقبة 200">
            <a:extLst>
              <a:ext uri="{FF2B5EF4-FFF2-40B4-BE49-F238E27FC236}">
                <a16:creationId xmlns:a16="http://schemas.microsoft.com/office/drawing/2014/main" id="{08F28B8C-89BB-408B-B08D-BF6ABC3E857D}"/>
              </a:ext>
            </a:extLst>
          </p:cNvPr>
          <p:cNvSpPr/>
          <p:nvPr/>
        </p:nvSpPr>
        <p:spPr>
          <a:xfrm rot="21225964">
            <a:off x="6328159" y="4783463"/>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2" name="مخطط انسيابي: معالجة متعاقبة 201">
            <a:extLst>
              <a:ext uri="{FF2B5EF4-FFF2-40B4-BE49-F238E27FC236}">
                <a16:creationId xmlns:a16="http://schemas.microsoft.com/office/drawing/2014/main" id="{F6916931-952F-4315-8F7B-0280E02CCF69}"/>
              </a:ext>
            </a:extLst>
          </p:cNvPr>
          <p:cNvSpPr/>
          <p:nvPr/>
        </p:nvSpPr>
        <p:spPr>
          <a:xfrm rot="20717787">
            <a:off x="6792142" y="4795304"/>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3" name="مخطط انسيابي: معالجة متعاقبة 202">
            <a:extLst>
              <a:ext uri="{FF2B5EF4-FFF2-40B4-BE49-F238E27FC236}">
                <a16:creationId xmlns:a16="http://schemas.microsoft.com/office/drawing/2014/main" id="{9C0868B8-D590-4A4B-AE19-CAF525F84631}"/>
              </a:ext>
            </a:extLst>
          </p:cNvPr>
          <p:cNvSpPr/>
          <p:nvPr/>
        </p:nvSpPr>
        <p:spPr>
          <a:xfrm rot="20636128">
            <a:off x="7360365" y="4512271"/>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4" name="موصل: على شكل مرفق 13">
            <a:extLst>
              <a:ext uri="{FF2B5EF4-FFF2-40B4-BE49-F238E27FC236}">
                <a16:creationId xmlns:a16="http://schemas.microsoft.com/office/drawing/2014/main" id="{AA2E4286-031E-45FF-BED0-463DEF39DA61}"/>
              </a:ext>
            </a:extLst>
          </p:cNvPr>
          <p:cNvCxnSpPr>
            <a:cxnSpLocks/>
          </p:cNvCxnSpPr>
          <p:nvPr/>
        </p:nvCxnSpPr>
        <p:spPr>
          <a:xfrm rot="5400000">
            <a:off x="8683190" y="5226716"/>
            <a:ext cx="329366" cy="2317895"/>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83" name="Rectangle 44">
            <a:extLst>
              <a:ext uri="{FF2B5EF4-FFF2-40B4-BE49-F238E27FC236}">
                <a16:creationId xmlns:a16="http://schemas.microsoft.com/office/drawing/2014/main" id="{573D623B-FA43-47C1-ACDA-0D14F32E85D1}"/>
              </a:ext>
            </a:extLst>
          </p:cNvPr>
          <p:cNvSpPr>
            <a:spLocks noChangeArrowheads="1"/>
          </p:cNvSpPr>
          <p:nvPr/>
        </p:nvSpPr>
        <p:spPr bwMode="auto">
          <a:xfrm>
            <a:off x="4238133" y="2098598"/>
            <a:ext cx="1804757" cy="504869"/>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86" name="Rectangle 44">
            <a:extLst>
              <a:ext uri="{FF2B5EF4-FFF2-40B4-BE49-F238E27FC236}">
                <a16:creationId xmlns:a16="http://schemas.microsoft.com/office/drawing/2014/main" id="{C6AA94F2-EAA6-452A-A17D-6A0DB63D213A}"/>
              </a:ext>
            </a:extLst>
          </p:cNvPr>
          <p:cNvSpPr>
            <a:spLocks noChangeArrowheads="1"/>
          </p:cNvSpPr>
          <p:nvPr/>
        </p:nvSpPr>
        <p:spPr bwMode="auto">
          <a:xfrm>
            <a:off x="5669627" y="1831413"/>
            <a:ext cx="2166070" cy="717026"/>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b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قطعة بين عقدتي رانفييه</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87" name="Rectangle 44">
            <a:extLst>
              <a:ext uri="{FF2B5EF4-FFF2-40B4-BE49-F238E27FC236}">
                <a16:creationId xmlns:a16="http://schemas.microsoft.com/office/drawing/2014/main" id="{11681443-16E4-41F3-BB6E-A7A700096EBA}"/>
              </a:ext>
            </a:extLst>
          </p:cNvPr>
          <p:cNvSpPr>
            <a:spLocks noChangeArrowheads="1"/>
          </p:cNvSpPr>
          <p:nvPr/>
        </p:nvSpPr>
        <p:spPr bwMode="auto">
          <a:xfrm>
            <a:off x="7341085" y="2103558"/>
            <a:ext cx="1804757" cy="49474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عقدة رانفييه</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5" name="Rectangle 44">
            <a:extLst>
              <a:ext uri="{FF2B5EF4-FFF2-40B4-BE49-F238E27FC236}">
                <a16:creationId xmlns:a16="http://schemas.microsoft.com/office/drawing/2014/main" id="{F43E2AE4-9DB5-4CB2-88FA-AA39024FAA1A}"/>
              </a:ext>
            </a:extLst>
          </p:cNvPr>
          <p:cNvSpPr>
            <a:spLocks noChangeArrowheads="1"/>
          </p:cNvSpPr>
          <p:nvPr/>
        </p:nvSpPr>
        <p:spPr bwMode="auto">
          <a:xfrm>
            <a:off x="8739146" y="2582042"/>
            <a:ext cx="1804757" cy="494742"/>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سيتوبلازما خاملة</a:t>
            </a:r>
            <a:b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Nona</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6" name="Rectangle 44">
            <a:extLst>
              <a:ext uri="{FF2B5EF4-FFF2-40B4-BE49-F238E27FC236}">
                <a16:creationId xmlns:a16="http://schemas.microsoft.com/office/drawing/2014/main" id="{BFBBF862-8A66-43BD-A1E9-8023310D8557}"/>
              </a:ext>
            </a:extLst>
          </p:cNvPr>
          <p:cNvSpPr>
            <a:spLocks noChangeArrowheads="1"/>
          </p:cNvSpPr>
          <p:nvPr/>
        </p:nvSpPr>
        <p:spPr bwMode="auto">
          <a:xfrm>
            <a:off x="9112595" y="3379242"/>
            <a:ext cx="1548097" cy="51148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سيتوبلازما فاعلة</a:t>
            </a:r>
            <a:b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7" name="Rectangle 44">
            <a:extLst>
              <a:ext uri="{FF2B5EF4-FFF2-40B4-BE49-F238E27FC236}">
                <a16:creationId xmlns:a16="http://schemas.microsoft.com/office/drawing/2014/main" id="{A9810AAF-0429-4C31-8E52-ABFA0E1EF15D}"/>
              </a:ext>
            </a:extLst>
          </p:cNvPr>
          <p:cNvSpPr>
            <a:spLocks noChangeArrowheads="1"/>
          </p:cNvSpPr>
          <p:nvPr/>
        </p:nvSpPr>
        <p:spPr bwMode="auto">
          <a:xfrm>
            <a:off x="9097094" y="4734646"/>
            <a:ext cx="2374404" cy="32574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مسار موجة الضغط العاملة القياسيّة</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8" name="Rectangle 44">
            <a:extLst>
              <a:ext uri="{FF2B5EF4-FFF2-40B4-BE49-F238E27FC236}">
                <a16:creationId xmlns:a16="http://schemas.microsoft.com/office/drawing/2014/main" id="{FC9102A1-0E46-46F2-A2A0-5E44830B9D19}"/>
              </a:ext>
            </a:extLst>
          </p:cNvPr>
          <p:cNvSpPr>
            <a:spLocks noChangeArrowheads="1"/>
          </p:cNvSpPr>
          <p:nvPr/>
        </p:nvSpPr>
        <p:spPr bwMode="auto">
          <a:xfrm>
            <a:off x="3802561" y="344261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قبل</a:t>
            </a:r>
            <a:endParaRPr lang="en-US" sz="2000" b="1" dirty="0">
              <a:solidFill>
                <a:srgbClr val="0070C0"/>
              </a:solidFill>
              <a:effectLst/>
              <a:latin typeface="Times New Roman" panose="02020603050405020304" pitchFamily="18" charset="0"/>
              <a:ea typeface="Times New Roman" panose="02020603050405020304" pitchFamily="18" charset="0"/>
            </a:endParaRPr>
          </a:p>
        </p:txBody>
      </p:sp>
      <p:sp>
        <p:nvSpPr>
          <p:cNvPr id="109" name="Rectangle 44">
            <a:extLst>
              <a:ext uri="{FF2B5EF4-FFF2-40B4-BE49-F238E27FC236}">
                <a16:creationId xmlns:a16="http://schemas.microsoft.com/office/drawing/2014/main" id="{3E61AF7E-EE38-46C4-A690-E988DB0E4132}"/>
              </a:ext>
            </a:extLst>
          </p:cNvPr>
          <p:cNvSpPr>
            <a:spLocks noChangeArrowheads="1"/>
          </p:cNvSpPr>
          <p:nvPr/>
        </p:nvSpPr>
        <p:spPr bwMode="auto">
          <a:xfrm>
            <a:off x="3780750" y="475675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أثناء</a:t>
            </a:r>
            <a:endParaRPr lang="en-US" sz="2000" b="1" dirty="0">
              <a:solidFill>
                <a:srgbClr val="FF0000"/>
              </a:solidFill>
              <a:effectLst/>
              <a:latin typeface="Times New Roman" panose="02020603050405020304" pitchFamily="18" charset="0"/>
              <a:ea typeface="Times New Roman" panose="02020603050405020304" pitchFamily="18" charset="0"/>
            </a:endParaRPr>
          </a:p>
        </p:txBody>
      </p:sp>
      <p:sp>
        <p:nvSpPr>
          <p:cNvPr id="110" name="Rectangle 44">
            <a:extLst>
              <a:ext uri="{FF2B5EF4-FFF2-40B4-BE49-F238E27FC236}">
                <a16:creationId xmlns:a16="http://schemas.microsoft.com/office/drawing/2014/main" id="{E1ECDC20-18EA-4AA0-B311-3FD1A33C6499}"/>
              </a:ext>
            </a:extLst>
          </p:cNvPr>
          <p:cNvSpPr>
            <a:spLocks noChangeArrowheads="1"/>
          </p:cNvSpPr>
          <p:nvPr/>
        </p:nvSpPr>
        <p:spPr bwMode="auto">
          <a:xfrm>
            <a:off x="3776765" y="601818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بعد</a:t>
            </a:r>
            <a:endParaRPr lang="en-US" sz="2000" b="1" dirty="0">
              <a:solidFill>
                <a:srgbClr val="7030A0"/>
              </a:solidFill>
              <a:effectLst/>
              <a:latin typeface="Times New Roman" panose="02020603050405020304" pitchFamily="18" charset="0"/>
              <a:ea typeface="Times New Roman" panose="02020603050405020304" pitchFamily="18" charset="0"/>
            </a:endParaRPr>
          </a:p>
        </p:txBody>
      </p:sp>
      <p:sp>
        <p:nvSpPr>
          <p:cNvPr id="111" name="Rectangle 44">
            <a:extLst>
              <a:ext uri="{FF2B5EF4-FFF2-40B4-BE49-F238E27FC236}">
                <a16:creationId xmlns:a16="http://schemas.microsoft.com/office/drawing/2014/main" id="{CDD59441-9F6C-4A2E-BE03-16031E9733EF}"/>
              </a:ext>
            </a:extLst>
          </p:cNvPr>
          <p:cNvSpPr>
            <a:spLocks noChangeArrowheads="1"/>
          </p:cNvSpPr>
          <p:nvPr/>
        </p:nvSpPr>
        <p:spPr bwMode="auto">
          <a:xfrm>
            <a:off x="804211" y="4063888"/>
            <a:ext cx="3255847" cy="2463910"/>
          </a:xfrm>
          <a:prstGeom prst="rect">
            <a:avLst/>
          </a:prstGeom>
          <a:solidFill>
            <a:schemeClr val="bg2">
              <a:lumMod val="90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400" b="1" dirty="0">
                <a:solidFill>
                  <a:srgbClr val="7030A0"/>
                </a:solidFill>
                <a:latin typeface="Times New Roman" panose="02020603050405020304" pitchFamily="18" charset="0"/>
                <a:ea typeface="Times New Roman" panose="02020603050405020304" pitchFamily="18" charset="0"/>
              </a:rPr>
              <a:t>بعد </a:t>
            </a:r>
            <a:r>
              <a:rPr lang="ar-SY" sz="1400" dirty="0">
                <a:solidFill>
                  <a:srgbClr val="002060"/>
                </a:solidFill>
                <a:latin typeface="Times New Roman" panose="02020603050405020304" pitchFamily="18" charset="0"/>
                <a:ea typeface="Times New Roman" panose="02020603050405020304" pitchFamily="18" charset="0"/>
              </a:rPr>
              <a:t>مرور التيّار الكهربائيّ عبر</a:t>
            </a:r>
            <a:r>
              <a:rPr lang="ar-SY" sz="1400" dirty="0">
                <a:solidFill>
                  <a:srgbClr val="002060"/>
                </a:solidFill>
                <a:effectLst/>
                <a:latin typeface="Times New Roman" panose="02020603050405020304" pitchFamily="18" charset="0"/>
                <a:ea typeface="Times New Roman" panose="02020603050405020304" pitchFamily="18" charset="0"/>
              </a:rPr>
              <a:t> القطعة بين عقدتي رانفييه، تكون القطبية الموجبة (الشحنة الموجبة) في عقدة رانفييه الأولى أضعف من القطبية الموجبة في عقدة رانفييه التالية، حيث معظم شوارد الصوديوم الموجبة تكون قد غادرت لمعة عقدة رانفيه الأولى باتجاه الخارج. ما تبقى من شاردة الصوديوم سيغادر اللمعة عمّا قريب. معلنة انقلاب القطبيّة باتجاه السلبيّة.</a:t>
            </a:r>
            <a:endParaRPr lang="en-US" sz="1400" dirty="0">
              <a:solidFill>
                <a:srgbClr val="002060"/>
              </a:solidFill>
              <a:effectLst/>
              <a:latin typeface="Times New Roman" panose="02020603050405020304" pitchFamily="18" charset="0"/>
              <a:ea typeface="Times New Roman" panose="02020603050405020304" pitchFamily="18" charset="0"/>
            </a:endParaRPr>
          </a:p>
        </p:txBody>
      </p:sp>
      <p:sp>
        <p:nvSpPr>
          <p:cNvPr id="112" name="Rectangle 44">
            <a:extLst>
              <a:ext uri="{FF2B5EF4-FFF2-40B4-BE49-F238E27FC236}">
                <a16:creationId xmlns:a16="http://schemas.microsoft.com/office/drawing/2014/main" id="{8423D3D3-D516-43D6-B966-C46D39DF3333}"/>
              </a:ext>
            </a:extLst>
          </p:cNvPr>
          <p:cNvSpPr>
            <a:spLocks noChangeArrowheads="1"/>
          </p:cNvSpPr>
          <p:nvPr/>
        </p:nvSpPr>
        <p:spPr bwMode="auto">
          <a:xfrm>
            <a:off x="809921" y="1921757"/>
            <a:ext cx="3242900" cy="1966983"/>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C00000"/>
                </a:solidFill>
              </a:rPr>
              <a:t>أثناء</a:t>
            </a:r>
            <a:r>
              <a:rPr lang="ar-SY" sz="2000" b="1" dirty="0">
                <a:solidFill>
                  <a:srgbClr val="FF0000"/>
                </a:solidFill>
              </a:rPr>
              <a:t> </a:t>
            </a:r>
            <a:r>
              <a:rPr lang="ar-SY" sz="1400" dirty="0">
                <a:solidFill>
                  <a:srgbClr val="002060"/>
                </a:solidFill>
              </a:rPr>
              <a:t>مروره عبر القطعة بين عقدتي رانفييه، يعمل التيّار الكهربائيّ على تفكيك الأنابيب المجهريّة وعلى دمج عناصرها في البلاسما الفاعلة. تزداد بذلك كثافة البلاسما الفاعلة، أي تزداد كثافة وسط انتشار موجة الضغط العاملة. ولهذا تأثيره  الواضح المسرّع لموجة الضغط العاملة القادمة حالاً.</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 </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9411510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p:txBody>
          <a:bodyPr>
            <a:normAutofit fontScale="90000"/>
          </a:bodyPr>
          <a:lstStyle/>
          <a:p>
            <a:r>
              <a:rPr lang="ar-SY" sz="4000"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700" b="1" dirty="0">
                <a:solidFill>
                  <a:srgbClr val="00B0F0"/>
                </a:solidFill>
              </a:rPr>
              <a:t>وظيفة تيّارات النقل الكهربائيّة</a:t>
            </a:r>
            <a:br>
              <a:rPr lang="ar-SY" b="1" dirty="0">
                <a:solidFill>
                  <a:srgbClr val="00B0F0"/>
                </a:solidFill>
              </a:rPr>
            </a:br>
            <a:br>
              <a:rPr lang="ar-SY" b="1" dirty="0">
                <a:solidFill>
                  <a:srgbClr val="00B0F0"/>
                </a:solidFill>
              </a:rPr>
            </a:br>
            <a:endParaRPr lang="ar-SY" dirty="0"/>
          </a:p>
        </p:txBody>
      </p:sp>
      <p:sp>
        <p:nvSpPr>
          <p:cNvPr id="4" name="مستطيل 3">
            <a:extLst>
              <a:ext uri="{FF2B5EF4-FFF2-40B4-BE49-F238E27FC236}">
                <a16:creationId xmlns:a16="http://schemas.microsoft.com/office/drawing/2014/main" id="{924143AE-36B2-4B5A-AD8B-6BEF7C2F026D}"/>
              </a:ext>
            </a:extLst>
          </p:cNvPr>
          <p:cNvSpPr/>
          <p:nvPr/>
        </p:nvSpPr>
        <p:spPr>
          <a:xfrm>
            <a:off x="4572001" y="1922418"/>
            <a:ext cx="6348548" cy="304364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285750" indent="-285750" algn="r" rtl="1">
              <a:buFont typeface="Wingdings" panose="05000000000000000000" pitchFamily="2" charset="2"/>
              <a:buChar char="Ø"/>
            </a:pPr>
            <a:r>
              <a:rPr lang="ar-SY" dirty="0">
                <a:solidFill>
                  <a:srgbClr val="0070C0"/>
                </a:solidFill>
              </a:rPr>
              <a:t>يُولد تيّار النقل العصبيّ الكهربائيّ من رحم موجة الضغط العاملة.</a:t>
            </a:r>
          </a:p>
          <a:p>
            <a:pPr marL="285750" indent="-285750" algn="r" rtl="1">
              <a:buFont typeface="Wingdings" panose="05000000000000000000" pitchFamily="2" charset="2"/>
              <a:buChar char="Ø"/>
            </a:pPr>
            <a:r>
              <a:rPr lang="ar-SY" dirty="0">
                <a:solidFill>
                  <a:srgbClr val="0070C0"/>
                </a:solidFill>
              </a:rPr>
              <a:t>بين قطب موجب مُحدث خلف  موجة الضغط العاملة، وقطب سالب غريزيّ أمامها، ينطلق تيّار النقل الكهربائيّ.</a:t>
            </a:r>
          </a:p>
          <a:p>
            <a:pPr marL="285750" indent="-285750" algn="r" rtl="1">
              <a:buFont typeface="Wingdings" panose="05000000000000000000" pitchFamily="2" charset="2"/>
              <a:buChar char="Ø"/>
            </a:pPr>
            <a:r>
              <a:rPr lang="ar-SY" dirty="0">
                <a:solidFill>
                  <a:srgbClr val="0070C0"/>
                </a:solidFill>
              </a:rPr>
              <a:t>يتقدّم تيّار النقل الكهربائيّ موجة الضغط العاملة، فسرعة انتشار الكهرباء أكبر من سرعة انتشار موجات الضغط.</a:t>
            </a:r>
          </a:p>
          <a:p>
            <a:pPr marL="285750" indent="-285750" algn="r" rtl="1">
              <a:buFont typeface="Wingdings" panose="05000000000000000000" pitchFamily="2" charset="2"/>
              <a:buChar char="Ø"/>
            </a:pPr>
            <a:r>
              <a:rPr lang="ar-SY" dirty="0">
                <a:solidFill>
                  <a:srgbClr val="0070C0"/>
                </a:solidFill>
              </a:rPr>
              <a:t>يعمل تيّار النقل الكهربائيّ على تسريع انتشار موجة الضغط العاملة، وعلى منع الضياعات في طاقتها. وذلك بآليتين:</a:t>
            </a:r>
          </a:p>
          <a:p>
            <a:pPr algn="r" rtl="1"/>
            <a:endParaRPr lang="ar-SY" dirty="0">
              <a:solidFill>
                <a:srgbClr val="0070C0"/>
              </a:solidFill>
            </a:endParaRPr>
          </a:p>
        </p:txBody>
      </p:sp>
      <p:sp>
        <p:nvSpPr>
          <p:cNvPr id="5" name="مستطيل 4">
            <a:extLst>
              <a:ext uri="{FF2B5EF4-FFF2-40B4-BE49-F238E27FC236}">
                <a16:creationId xmlns:a16="http://schemas.microsoft.com/office/drawing/2014/main" id="{892BCEDC-5ED4-4C0F-A36C-50F36BE5CE84}"/>
              </a:ext>
            </a:extLst>
          </p:cNvPr>
          <p:cNvSpPr/>
          <p:nvPr/>
        </p:nvSpPr>
        <p:spPr>
          <a:xfrm>
            <a:off x="4929050" y="4522655"/>
            <a:ext cx="5691052" cy="171123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285750" indent="-285750" algn="r" rtl="1">
              <a:buFont typeface="Wingdings" panose="05000000000000000000" pitchFamily="2" charset="2"/>
              <a:buChar char="ü"/>
            </a:pPr>
            <a:r>
              <a:rPr lang="ar-SY" sz="1100" dirty="0">
                <a:solidFill>
                  <a:srgbClr val="0070C0"/>
                </a:solidFill>
              </a:rPr>
              <a:t>يزيد من كثافة الـ </a:t>
            </a:r>
            <a:r>
              <a:rPr lang="en-US" sz="1100" dirty="0">
                <a:solidFill>
                  <a:srgbClr val="0070C0"/>
                </a:solidFill>
              </a:rPr>
              <a:t>Density</a:t>
            </a:r>
            <a:r>
              <a:rPr lang="ar-SY" sz="1100" dirty="0">
                <a:solidFill>
                  <a:srgbClr val="0070C0"/>
                </a:solidFill>
              </a:rPr>
              <a:t> وسط انتشار موجة الضغط العاملة (تخصّ الألياف النخاعينيّة وغير النخاعينيّة على حدّ سواء).</a:t>
            </a:r>
          </a:p>
          <a:p>
            <a:pPr marL="285750" indent="-285750" algn="r" rtl="1">
              <a:buFont typeface="Wingdings" panose="05000000000000000000" pitchFamily="2" charset="2"/>
              <a:buChar char="ü"/>
            </a:pPr>
            <a:r>
              <a:rPr lang="ar-SY" sz="1600" b="1" dirty="0">
                <a:solidFill>
                  <a:srgbClr val="00B0F0"/>
                </a:solidFill>
              </a:rPr>
              <a:t>يغلق مساريب الطاقة على طول الغشاء الخلويّ للّيف العصبيّ (تخصّ الألياف العصبيّة غير النخاعينيّة تحديداً):</a:t>
            </a:r>
          </a:p>
        </p:txBody>
      </p:sp>
      <p:sp>
        <p:nvSpPr>
          <p:cNvPr id="6" name="سهم: لأسفل 5">
            <a:extLst>
              <a:ext uri="{FF2B5EF4-FFF2-40B4-BE49-F238E27FC236}">
                <a16:creationId xmlns:a16="http://schemas.microsoft.com/office/drawing/2014/main" id="{5C2B84F7-19F5-4C24-B2A3-0613E9BF872F}"/>
              </a:ext>
            </a:extLst>
          </p:cNvPr>
          <p:cNvSpPr/>
          <p:nvPr/>
        </p:nvSpPr>
        <p:spPr>
          <a:xfrm rot="19265632">
            <a:off x="6056813" y="4326393"/>
            <a:ext cx="444138" cy="522514"/>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سهم: لأسفل 6">
            <a:extLst>
              <a:ext uri="{FF2B5EF4-FFF2-40B4-BE49-F238E27FC236}">
                <a16:creationId xmlns:a16="http://schemas.microsoft.com/office/drawing/2014/main" id="{F41A6392-AE20-4AE5-A087-060B40495877}"/>
              </a:ext>
            </a:extLst>
          </p:cNvPr>
          <p:cNvSpPr/>
          <p:nvPr/>
        </p:nvSpPr>
        <p:spPr>
          <a:xfrm rot="5400000">
            <a:off x="4547998" y="5435576"/>
            <a:ext cx="444138" cy="522514"/>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8" name="مستطيل 7">
            <a:extLst>
              <a:ext uri="{FF2B5EF4-FFF2-40B4-BE49-F238E27FC236}">
                <a16:creationId xmlns:a16="http://schemas.microsoft.com/office/drawing/2014/main" id="{66E19320-F7DA-4ED8-9FFC-51E54FF54338}"/>
              </a:ext>
            </a:extLst>
          </p:cNvPr>
          <p:cNvSpPr/>
          <p:nvPr/>
        </p:nvSpPr>
        <p:spPr>
          <a:xfrm rot="20991314">
            <a:off x="1850121" y="2358333"/>
            <a:ext cx="2335414" cy="387804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Y" sz="1400" dirty="0">
                <a:solidFill>
                  <a:srgbClr val="7030A0"/>
                </a:solidFill>
              </a:rPr>
              <a:t>تكثر أقنية التسريب لشاردتي الصوديوم والبوتاسيوم على طول الغشاء الخلويّ لليف العصبي. فحركة الشوارد بين داخل وخارج الليف العصبيّ مستمرّة. لكن نتوقع زيادة معدّل هروب عناصر البلاسما إلى خارج الليف العصبيّ عند وصول مقدمة الموجة العاملة ذات الضغط المرتفع. مما يعني نقصاً في كثافة وسط انتشار الموجة وتراجعاً في سرعة انتشارها بالضرورة. في الالياف النخاعينيّة، يسدّ غمد النخاعيني الكتيم هذه المسارب أصلاً ودون الحاجة إلى تيّار النقل الكهربائيّ. </a:t>
            </a:r>
          </a:p>
        </p:txBody>
      </p:sp>
    </p:spTree>
    <p:extLst>
      <p:ext uri="{BB962C8B-B14F-4D97-AF65-F5344CB8AC3E}">
        <p14:creationId xmlns:p14="http://schemas.microsoft.com/office/powerpoint/2010/main" val="168214919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fontScale="90000"/>
          </a:bodyPr>
          <a:lstStyle/>
          <a:p>
            <a:r>
              <a:rPr lang="ar-SY" sz="4800" b="1" dirty="0">
                <a:solidFill>
                  <a:srgbClr val="C00000"/>
                </a:solidFill>
              </a:rPr>
              <a:t>تيّار النقل الكهربائيّ</a:t>
            </a:r>
            <a:br>
              <a:rPr lang="ar-SY" b="1" dirty="0">
                <a:solidFill>
                  <a:srgbClr val="C00000"/>
                </a:solidFill>
              </a:rPr>
            </a:br>
            <a:r>
              <a:rPr lang="ar-SY" b="1" dirty="0">
                <a:solidFill>
                  <a:srgbClr val="C00000"/>
                </a:solidFill>
              </a:rPr>
              <a:t> </a:t>
            </a:r>
            <a:r>
              <a:rPr lang="ar-SY" sz="2700" b="1" dirty="0">
                <a:solidFill>
                  <a:srgbClr val="00B0F0"/>
                </a:solidFill>
              </a:rPr>
              <a:t>وظيفة تيّارات النقل الكهربائيّة</a:t>
            </a:r>
            <a:br>
              <a:rPr lang="ar-SY" sz="2700" b="1" dirty="0">
                <a:solidFill>
                  <a:srgbClr val="00B0F0"/>
                </a:solidFill>
              </a:rPr>
            </a:br>
            <a:r>
              <a:rPr lang="ar-SY" sz="2700" b="1" dirty="0">
                <a:solidFill>
                  <a:srgbClr val="00B0F0"/>
                </a:solidFill>
              </a:rPr>
              <a:t>في الالياف غير النخاعينيّة تحديداً</a:t>
            </a:r>
            <a:br>
              <a:rPr lang="ar-SY" b="1" dirty="0">
                <a:solidFill>
                  <a:srgbClr val="00B0F0"/>
                </a:solidFill>
              </a:rPr>
            </a:br>
            <a:br>
              <a:rPr lang="ar-SY" b="1" dirty="0">
                <a:solidFill>
                  <a:srgbClr val="00B0F0"/>
                </a:solidFill>
              </a:rPr>
            </a:br>
            <a:endParaRPr lang="ar-SY" sz="2700" dirty="0"/>
          </a:p>
        </p:txBody>
      </p:sp>
      <p:sp>
        <p:nvSpPr>
          <p:cNvPr id="5" name="مستطيل 4">
            <a:extLst>
              <a:ext uri="{FF2B5EF4-FFF2-40B4-BE49-F238E27FC236}">
                <a16:creationId xmlns:a16="http://schemas.microsoft.com/office/drawing/2014/main" id="{892BCEDC-5ED4-4C0F-A36C-50F36BE5CE84}"/>
              </a:ext>
            </a:extLst>
          </p:cNvPr>
          <p:cNvSpPr/>
          <p:nvPr/>
        </p:nvSpPr>
        <p:spPr>
          <a:xfrm rot="20734339">
            <a:off x="7770987" y="1106045"/>
            <a:ext cx="2973532" cy="99030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400" b="1" dirty="0">
                <a:solidFill>
                  <a:srgbClr val="C00000"/>
                </a:solidFill>
              </a:rPr>
              <a:t>في الألياف العصبيّة النخاعينيّة، يلعب غمد النخاعين دوراً مشابهاً</a:t>
            </a:r>
            <a:endParaRPr lang="en-US" sz="1400" dirty="0">
              <a:solidFill>
                <a:srgbClr val="7030A0"/>
              </a:solidFill>
            </a:endParaRPr>
          </a:p>
        </p:txBody>
      </p:sp>
      <p:cxnSp>
        <p:nvCxnSpPr>
          <p:cNvPr id="4" name="رابط مستقيم 3">
            <a:extLst>
              <a:ext uri="{FF2B5EF4-FFF2-40B4-BE49-F238E27FC236}">
                <a16:creationId xmlns:a16="http://schemas.microsoft.com/office/drawing/2014/main" id="{8FB4584F-A688-4EE6-886B-39362FB2392F}"/>
              </a:ext>
            </a:extLst>
          </p:cNvPr>
          <p:cNvCxnSpPr>
            <a:cxnSpLocks/>
          </p:cNvCxnSpPr>
          <p:nvPr/>
        </p:nvCxnSpPr>
        <p:spPr>
          <a:xfrm>
            <a:off x="3973285" y="2926081"/>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9" name="رابط مستقيم 8">
            <a:extLst>
              <a:ext uri="{FF2B5EF4-FFF2-40B4-BE49-F238E27FC236}">
                <a16:creationId xmlns:a16="http://schemas.microsoft.com/office/drawing/2014/main" id="{A710FAC3-6FAF-4F3B-B5B7-4EE9E5C4880E}"/>
              </a:ext>
            </a:extLst>
          </p:cNvPr>
          <p:cNvCxnSpPr>
            <a:cxnSpLocks/>
          </p:cNvCxnSpPr>
          <p:nvPr/>
        </p:nvCxnSpPr>
        <p:spPr>
          <a:xfrm>
            <a:off x="3997065" y="3424649"/>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10" name="رابط مستقيم 9">
            <a:extLst>
              <a:ext uri="{FF2B5EF4-FFF2-40B4-BE49-F238E27FC236}">
                <a16:creationId xmlns:a16="http://schemas.microsoft.com/office/drawing/2014/main" id="{3586AA9A-15F1-4CBB-991C-68809BA093E8}"/>
              </a:ext>
            </a:extLst>
          </p:cNvPr>
          <p:cNvCxnSpPr>
            <a:cxnSpLocks/>
          </p:cNvCxnSpPr>
          <p:nvPr/>
        </p:nvCxnSpPr>
        <p:spPr>
          <a:xfrm>
            <a:off x="3881839" y="4119158"/>
            <a:ext cx="3211286" cy="0"/>
          </a:xfrm>
          <a:prstGeom prst="line">
            <a:avLst/>
          </a:prstGeom>
          <a:ln w="38100">
            <a:solidFill>
              <a:srgbClr val="7030A0"/>
            </a:solidFill>
            <a:prstDash val="solid"/>
          </a:ln>
        </p:spPr>
        <p:style>
          <a:lnRef idx="1">
            <a:schemeClr val="accent1"/>
          </a:lnRef>
          <a:fillRef idx="0">
            <a:schemeClr val="accent1"/>
          </a:fillRef>
          <a:effectRef idx="0">
            <a:schemeClr val="accent1"/>
          </a:effectRef>
          <a:fontRef idx="minor">
            <a:schemeClr val="tx1"/>
          </a:fontRef>
        </p:style>
      </p:cxnSp>
      <p:cxnSp>
        <p:nvCxnSpPr>
          <p:cNvPr id="11" name="رابط مستقيم 10">
            <a:extLst>
              <a:ext uri="{FF2B5EF4-FFF2-40B4-BE49-F238E27FC236}">
                <a16:creationId xmlns:a16="http://schemas.microsoft.com/office/drawing/2014/main" id="{5DE21CA7-D870-487A-9999-B1EBB392C681}"/>
              </a:ext>
            </a:extLst>
          </p:cNvPr>
          <p:cNvCxnSpPr>
            <a:cxnSpLocks/>
          </p:cNvCxnSpPr>
          <p:nvPr/>
        </p:nvCxnSpPr>
        <p:spPr>
          <a:xfrm>
            <a:off x="3986343" y="5930544"/>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12" name="رابط مستقيم 11">
            <a:extLst>
              <a:ext uri="{FF2B5EF4-FFF2-40B4-BE49-F238E27FC236}">
                <a16:creationId xmlns:a16="http://schemas.microsoft.com/office/drawing/2014/main" id="{7788F526-CEA2-4B77-AFED-28D0915CB773}"/>
              </a:ext>
            </a:extLst>
          </p:cNvPr>
          <p:cNvCxnSpPr>
            <a:cxnSpLocks/>
          </p:cNvCxnSpPr>
          <p:nvPr/>
        </p:nvCxnSpPr>
        <p:spPr>
          <a:xfrm>
            <a:off x="3968929" y="5377548"/>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15" name="رابط مستقيم 14">
            <a:extLst>
              <a:ext uri="{FF2B5EF4-FFF2-40B4-BE49-F238E27FC236}">
                <a16:creationId xmlns:a16="http://schemas.microsoft.com/office/drawing/2014/main" id="{3A796BC8-F856-4BB8-90D7-675D7BDB5EDC}"/>
              </a:ext>
            </a:extLst>
          </p:cNvPr>
          <p:cNvCxnSpPr>
            <a:cxnSpLocks/>
          </p:cNvCxnSpPr>
          <p:nvPr/>
        </p:nvCxnSpPr>
        <p:spPr>
          <a:xfrm>
            <a:off x="3868776" y="4624255"/>
            <a:ext cx="3211286" cy="0"/>
          </a:xfrm>
          <a:prstGeom prst="line">
            <a:avLst/>
          </a:prstGeom>
          <a:ln w="38100">
            <a:solidFill>
              <a:srgbClr val="7030A0"/>
            </a:solidFill>
            <a:prstDash val="solid"/>
          </a:ln>
        </p:spPr>
        <p:style>
          <a:lnRef idx="1">
            <a:schemeClr val="accent1"/>
          </a:lnRef>
          <a:fillRef idx="0">
            <a:schemeClr val="accent1"/>
          </a:fillRef>
          <a:effectRef idx="0">
            <a:schemeClr val="accent1"/>
          </a:effectRef>
          <a:fontRef idx="minor">
            <a:schemeClr val="tx1"/>
          </a:fontRef>
        </p:style>
      </p:cxnSp>
      <p:sp>
        <p:nvSpPr>
          <p:cNvPr id="20" name="شكل بيضاوي 19">
            <a:extLst>
              <a:ext uri="{FF2B5EF4-FFF2-40B4-BE49-F238E27FC236}">
                <a16:creationId xmlns:a16="http://schemas.microsoft.com/office/drawing/2014/main" id="{230D9098-BE6C-482E-A76A-ADDE9177C877}"/>
              </a:ext>
            </a:extLst>
          </p:cNvPr>
          <p:cNvSpPr/>
          <p:nvPr/>
        </p:nvSpPr>
        <p:spPr>
          <a:xfrm>
            <a:off x="3875787" y="2947686"/>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1" name="شكل بيضاوي 20">
            <a:extLst>
              <a:ext uri="{FF2B5EF4-FFF2-40B4-BE49-F238E27FC236}">
                <a16:creationId xmlns:a16="http://schemas.microsoft.com/office/drawing/2014/main" id="{05F5968A-6348-43CF-B2AD-6B302B4BF6AA}"/>
              </a:ext>
            </a:extLst>
          </p:cNvPr>
          <p:cNvSpPr/>
          <p:nvPr/>
        </p:nvSpPr>
        <p:spPr>
          <a:xfrm>
            <a:off x="6622873" y="2917849"/>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2" name="شكل بيضاوي 21">
            <a:extLst>
              <a:ext uri="{FF2B5EF4-FFF2-40B4-BE49-F238E27FC236}">
                <a16:creationId xmlns:a16="http://schemas.microsoft.com/office/drawing/2014/main" id="{CC46819F-4C15-4DC9-9F0F-82524BF970A8}"/>
              </a:ext>
            </a:extLst>
          </p:cNvPr>
          <p:cNvSpPr/>
          <p:nvPr/>
        </p:nvSpPr>
        <p:spPr>
          <a:xfrm>
            <a:off x="6647911" y="41282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3" name="شكل بيضاوي 22">
            <a:extLst>
              <a:ext uri="{FF2B5EF4-FFF2-40B4-BE49-F238E27FC236}">
                <a16:creationId xmlns:a16="http://schemas.microsoft.com/office/drawing/2014/main" id="{202D6953-22AA-459F-8301-EBC1CDAF69CD}"/>
              </a:ext>
            </a:extLst>
          </p:cNvPr>
          <p:cNvSpPr/>
          <p:nvPr/>
        </p:nvSpPr>
        <p:spPr>
          <a:xfrm>
            <a:off x="3842650" y="4145284"/>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4" name="شكل بيضاوي 23">
            <a:extLst>
              <a:ext uri="{FF2B5EF4-FFF2-40B4-BE49-F238E27FC236}">
                <a16:creationId xmlns:a16="http://schemas.microsoft.com/office/drawing/2014/main" id="{15FEDA14-8A51-4B4A-9824-EA29F48040DF}"/>
              </a:ext>
            </a:extLst>
          </p:cNvPr>
          <p:cNvSpPr/>
          <p:nvPr/>
        </p:nvSpPr>
        <p:spPr>
          <a:xfrm>
            <a:off x="6618768" y="542196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5" name="شكل بيضاوي 24">
            <a:extLst>
              <a:ext uri="{FF2B5EF4-FFF2-40B4-BE49-F238E27FC236}">
                <a16:creationId xmlns:a16="http://schemas.microsoft.com/office/drawing/2014/main" id="{140ACA38-4C55-4A60-8078-B45493630684}"/>
              </a:ext>
            </a:extLst>
          </p:cNvPr>
          <p:cNvSpPr/>
          <p:nvPr/>
        </p:nvSpPr>
        <p:spPr>
          <a:xfrm>
            <a:off x="3875787" y="5482061"/>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26" name="شكل بيضاوي 25">
            <a:extLst>
              <a:ext uri="{FF2B5EF4-FFF2-40B4-BE49-F238E27FC236}">
                <a16:creationId xmlns:a16="http://schemas.microsoft.com/office/drawing/2014/main" id="{C04FF0A0-5A13-4822-ACB3-EDB526B2A658}"/>
              </a:ext>
            </a:extLst>
          </p:cNvPr>
          <p:cNvSpPr/>
          <p:nvPr/>
        </p:nvSpPr>
        <p:spPr>
          <a:xfrm>
            <a:off x="5722157" y="569683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7" name="شكل بيضاوي 26">
            <a:extLst>
              <a:ext uri="{FF2B5EF4-FFF2-40B4-BE49-F238E27FC236}">
                <a16:creationId xmlns:a16="http://schemas.microsoft.com/office/drawing/2014/main" id="{F3B86387-A8F0-403B-86C2-D86C4F9796F1}"/>
              </a:ext>
            </a:extLst>
          </p:cNvPr>
          <p:cNvSpPr/>
          <p:nvPr/>
        </p:nvSpPr>
        <p:spPr>
          <a:xfrm>
            <a:off x="4526108" y="318527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8" name="شكل بيضاوي 27">
            <a:extLst>
              <a:ext uri="{FF2B5EF4-FFF2-40B4-BE49-F238E27FC236}">
                <a16:creationId xmlns:a16="http://schemas.microsoft.com/office/drawing/2014/main" id="{5E9621ED-3589-4D49-A567-756A690252A4}"/>
              </a:ext>
            </a:extLst>
          </p:cNvPr>
          <p:cNvSpPr/>
          <p:nvPr/>
        </p:nvSpPr>
        <p:spPr>
          <a:xfrm>
            <a:off x="4907059" y="306501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9" name="شكل بيضاوي 28">
            <a:extLst>
              <a:ext uri="{FF2B5EF4-FFF2-40B4-BE49-F238E27FC236}">
                <a16:creationId xmlns:a16="http://schemas.microsoft.com/office/drawing/2014/main" id="{15BD4846-AF9A-4202-B456-E7660F044FFA}"/>
              </a:ext>
            </a:extLst>
          </p:cNvPr>
          <p:cNvSpPr/>
          <p:nvPr/>
        </p:nvSpPr>
        <p:spPr>
          <a:xfrm>
            <a:off x="5161330" y="315561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0" name="شكل بيضاوي 29">
            <a:extLst>
              <a:ext uri="{FF2B5EF4-FFF2-40B4-BE49-F238E27FC236}">
                <a16:creationId xmlns:a16="http://schemas.microsoft.com/office/drawing/2014/main" id="{33DCA343-7F68-4050-80AC-3CFEA55728B1}"/>
              </a:ext>
            </a:extLst>
          </p:cNvPr>
          <p:cNvSpPr/>
          <p:nvPr/>
        </p:nvSpPr>
        <p:spPr>
          <a:xfrm>
            <a:off x="5491424" y="297705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1" name="شكل بيضاوي 30">
            <a:extLst>
              <a:ext uri="{FF2B5EF4-FFF2-40B4-BE49-F238E27FC236}">
                <a16:creationId xmlns:a16="http://schemas.microsoft.com/office/drawing/2014/main" id="{3844218E-B1AA-4FC6-BA7A-A73E7AE818CD}"/>
              </a:ext>
            </a:extLst>
          </p:cNvPr>
          <p:cNvSpPr/>
          <p:nvPr/>
        </p:nvSpPr>
        <p:spPr>
          <a:xfrm>
            <a:off x="5712714" y="318247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2" name="شكل بيضاوي 31">
            <a:extLst>
              <a:ext uri="{FF2B5EF4-FFF2-40B4-BE49-F238E27FC236}">
                <a16:creationId xmlns:a16="http://schemas.microsoft.com/office/drawing/2014/main" id="{0A8AA055-6A52-462D-B3E6-05D5C0C02F1A}"/>
              </a:ext>
            </a:extLst>
          </p:cNvPr>
          <p:cNvSpPr/>
          <p:nvPr/>
        </p:nvSpPr>
        <p:spPr>
          <a:xfrm>
            <a:off x="6084491" y="305940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3" name="شكل بيضاوي 32">
            <a:extLst>
              <a:ext uri="{FF2B5EF4-FFF2-40B4-BE49-F238E27FC236}">
                <a16:creationId xmlns:a16="http://schemas.microsoft.com/office/drawing/2014/main" id="{95C68501-DF03-41AE-923F-CE4962567FBB}"/>
              </a:ext>
            </a:extLst>
          </p:cNvPr>
          <p:cNvSpPr/>
          <p:nvPr/>
        </p:nvSpPr>
        <p:spPr>
          <a:xfrm>
            <a:off x="6260504" y="322543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4" name="شكل بيضاوي 33">
            <a:extLst>
              <a:ext uri="{FF2B5EF4-FFF2-40B4-BE49-F238E27FC236}">
                <a16:creationId xmlns:a16="http://schemas.microsoft.com/office/drawing/2014/main" id="{BD96E6B2-300C-49F8-8053-0320200764BF}"/>
              </a:ext>
            </a:extLst>
          </p:cNvPr>
          <p:cNvSpPr/>
          <p:nvPr/>
        </p:nvSpPr>
        <p:spPr>
          <a:xfrm>
            <a:off x="6188571" y="545606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5" name="شكل بيضاوي 34">
            <a:extLst>
              <a:ext uri="{FF2B5EF4-FFF2-40B4-BE49-F238E27FC236}">
                <a16:creationId xmlns:a16="http://schemas.microsoft.com/office/drawing/2014/main" id="{27EF5C7B-46A2-417F-A1A2-29A909AF5743}"/>
              </a:ext>
            </a:extLst>
          </p:cNvPr>
          <p:cNvSpPr/>
          <p:nvPr/>
        </p:nvSpPr>
        <p:spPr>
          <a:xfrm>
            <a:off x="5416697" y="321654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6" name="شكل بيضاوي 35">
            <a:extLst>
              <a:ext uri="{FF2B5EF4-FFF2-40B4-BE49-F238E27FC236}">
                <a16:creationId xmlns:a16="http://schemas.microsoft.com/office/drawing/2014/main" id="{94899FAC-9D0B-4DBB-846F-6185A6223F3A}"/>
              </a:ext>
            </a:extLst>
          </p:cNvPr>
          <p:cNvSpPr/>
          <p:nvPr/>
        </p:nvSpPr>
        <p:spPr>
          <a:xfrm>
            <a:off x="4421605" y="416499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0C7F97D0-BF9E-4177-88F6-7F3E314948DC}"/>
              </a:ext>
            </a:extLst>
          </p:cNvPr>
          <p:cNvSpPr/>
          <p:nvPr/>
        </p:nvSpPr>
        <p:spPr>
          <a:xfrm>
            <a:off x="5416189" y="549337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99CE37CA-8C42-43B3-A303-D16DAEAF229E}"/>
              </a:ext>
            </a:extLst>
          </p:cNvPr>
          <p:cNvSpPr/>
          <p:nvPr/>
        </p:nvSpPr>
        <p:spPr>
          <a:xfrm>
            <a:off x="4330848" y="430536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14B6CC5B-8C42-45ED-A317-48CDAEF72D19}"/>
              </a:ext>
            </a:extLst>
          </p:cNvPr>
          <p:cNvSpPr/>
          <p:nvPr/>
        </p:nvSpPr>
        <p:spPr>
          <a:xfrm>
            <a:off x="4348248" y="445807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5B10ADD4-9B08-4C7E-A485-1FC565FEDBF8}"/>
              </a:ext>
            </a:extLst>
          </p:cNvPr>
          <p:cNvSpPr/>
          <p:nvPr/>
        </p:nvSpPr>
        <p:spPr>
          <a:xfrm>
            <a:off x="6275687" y="573786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44482964-A11B-488D-ADDA-36548CAB541F}"/>
              </a:ext>
            </a:extLst>
          </p:cNvPr>
          <p:cNvSpPr/>
          <p:nvPr/>
        </p:nvSpPr>
        <p:spPr>
          <a:xfrm>
            <a:off x="5941827" y="557463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308842BE-2201-41E2-B707-495615603860}"/>
              </a:ext>
            </a:extLst>
          </p:cNvPr>
          <p:cNvSpPr/>
          <p:nvPr/>
        </p:nvSpPr>
        <p:spPr>
          <a:xfrm>
            <a:off x="4981428" y="418447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0874D290-2C9B-4841-8F0A-934FA172F4A5}"/>
              </a:ext>
            </a:extLst>
          </p:cNvPr>
          <p:cNvSpPr/>
          <p:nvPr/>
        </p:nvSpPr>
        <p:spPr>
          <a:xfrm>
            <a:off x="5112037" y="44414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96A988F2-F071-49DD-9608-351FC68BF31E}"/>
              </a:ext>
            </a:extLst>
          </p:cNvPr>
          <p:cNvSpPr/>
          <p:nvPr/>
        </p:nvSpPr>
        <p:spPr>
          <a:xfrm>
            <a:off x="5435230" y="421579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9F7D04A3-1112-4146-ACB6-0B0B35E0FAE0}"/>
              </a:ext>
            </a:extLst>
          </p:cNvPr>
          <p:cNvSpPr/>
          <p:nvPr/>
        </p:nvSpPr>
        <p:spPr>
          <a:xfrm>
            <a:off x="5602708" y="442002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5DA1C09B-8DD4-40D2-B760-1DF6488E24B2}"/>
              </a:ext>
            </a:extLst>
          </p:cNvPr>
          <p:cNvSpPr/>
          <p:nvPr/>
        </p:nvSpPr>
        <p:spPr>
          <a:xfrm>
            <a:off x="5974379" y="420510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31B08242-0F45-4B91-84D7-2A3B95986F4A}"/>
              </a:ext>
            </a:extLst>
          </p:cNvPr>
          <p:cNvSpPr/>
          <p:nvPr/>
        </p:nvSpPr>
        <p:spPr>
          <a:xfrm>
            <a:off x="6216283" y="44361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D49B5B6C-B585-450F-8C9C-C83467EFF661}"/>
              </a:ext>
            </a:extLst>
          </p:cNvPr>
          <p:cNvSpPr/>
          <p:nvPr/>
        </p:nvSpPr>
        <p:spPr>
          <a:xfrm>
            <a:off x="6306607" y="419904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1C542A0A-3E92-45CF-86E2-A9D1505F804C}"/>
              </a:ext>
            </a:extLst>
          </p:cNvPr>
          <p:cNvSpPr/>
          <p:nvPr/>
        </p:nvSpPr>
        <p:spPr>
          <a:xfrm>
            <a:off x="6434116" y="548617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74A81028-54D7-47E1-896D-E9FA559FC7C9}"/>
              </a:ext>
            </a:extLst>
          </p:cNvPr>
          <p:cNvSpPr/>
          <p:nvPr/>
        </p:nvSpPr>
        <p:spPr>
          <a:xfrm>
            <a:off x="4741245" y="326206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A9DFAF98-ACD1-4338-B5CF-403A21AB9BE3}"/>
              </a:ext>
            </a:extLst>
          </p:cNvPr>
          <p:cNvSpPr/>
          <p:nvPr/>
        </p:nvSpPr>
        <p:spPr>
          <a:xfrm>
            <a:off x="4266895" y="444606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845F6B-BDE0-4AA6-9E7A-1E56D0335CD6}"/>
              </a:ext>
            </a:extLst>
          </p:cNvPr>
          <p:cNvSpPr/>
          <p:nvPr/>
        </p:nvSpPr>
        <p:spPr>
          <a:xfrm>
            <a:off x="4302184" y="415437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E9AD2C17-A103-4FF2-BAC1-B94767BD6F45}"/>
              </a:ext>
            </a:extLst>
          </p:cNvPr>
          <p:cNvSpPr/>
          <p:nvPr/>
        </p:nvSpPr>
        <p:spPr>
          <a:xfrm>
            <a:off x="4480778" y="442186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55C36181-87B3-4F60-9765-7F9AEEC29D38}"/>
              </a:ext>
            </a:extLst>
          </p:cNvPr>
          <p:cNvSpPr/>
          <p:nvPr/>
        </p:nvSpPr>
        <p:spPr>
          <a:xfrm>
            <a:off x="6474439" y="298329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32E43F1E-8B8C-42B1-951F-94AECED92992}"/>
              </a:ext>
            </a:extLst>
          </p:cNvPr>
          <p:cNvSpPr/>
          <p:nvPr/>
        </p:nvSpPr>
        <p:spPr>
          <a:xfrm>
            <a:off x="5909564" y="325202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93F89782-94B8-4BEF-9531-B91174AD5DC3}"/>
              </a:ext>
            </a:extLst>
          </p:cNvPr>
          <p:cNvSpPr/>
          <p:nvPr/>
        </p:nvSpPr>
        <p:spPr>
          <a:xfrm>
            <a:off x="4716166" y="298589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613535F2-B93E-494C-83AB-3D9DD67981F7}"/>
              </a:ext>
            </a:extLst>
          </p:cNvPr>
          <p:cNvSpPr/>
          <p:nvPr/>
        </p:nvSpPr>
        <p:spPr>
          <a:xfrm>
            <a:off x="5416697" y="572543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C62AE830-EE15-4A15-88E6-3A12AC3C9FE7}"/>
              </a:ext>
            </a:extLst>
          </p:cNvPr>
          <p:cNvSpPr/>
          <p:nvPr/>
        </p:nvSpPr>
        <p:spPr>
          <a:xfrm>
            <a:off x="4820669" y="564669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97E83654-8D6B-4F0F-B35D-996468C4DC00}"/>
              </a:ext>
            </a:extLst>
          </p:cNvPr>
          <p:cNvSpPr/>
          <p:nvPr/>
        </p:nvSpPr>
        <p:spPr>
          <a:xfrm>
            <a:off x="4441349" y="427991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CC909145-A2BB-499A-83C4-C1885C66F806}"/>
              </a:ext>
            </a:extLst>
          </p:cNvPr>
          <p:cNvSpPr/>
          <p:nvPr/>
        </p:nvSpPr>
        <p:spPr>
          <a:xfrm>
            <a:off x="4422617" y="549337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7E9A958F-0853-474F-BFE3-6C63DC50EDC1}"/>
              </a:ext>
            </a:extLst>
          </p:cNvPr>
          <p:cNvSpPr/>
          <p:nvPr/>
        </p:nvSpPr>
        <p:spPr>
          <a:xfrm>
            <a:off x="4383099" y="575209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887A29E5-B441-4BCB-BA91-1E0E6FF19FA9}"/>
              </a:ext>
            </a:extLst>
          </p:cNvPr>
          <p:cNvSpPr/>
          <p:nvPr/>
        </p:nvSpPr>
        <p:spPr>
          <a:xfrm>
            <a:off x="5130655" y="559443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F1BC6EFF-BEC0-47D1-9CDB-09A6B7CFB1AF}"/>
              </a:ext>
            </a:extLst>
          </p:cNvPr>
          <p:cNvSpPr/>
          <p:nvPr/>
        </p:nvSpPr>
        <p:spPr>
          <a:xfrm>
            <a:off x="4738226" y="545100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9C844237-8150-48D4-9D10-71CFE719F268}"/>
              </a:ext>
            </a:extLst>
          </p:cNvPr>
          <p:cNvSpPr/>
          <p:nvPr/>
        </p:nvSpPr>
        <p:spPr>
          <a:xfrm>
            <a:off x="5794134" y="543375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E288E79E-9030-46B8-8DB4-FA8259D250D9}"/>
              </a:ext>
            </a:extLst>
          </p:cNvPr>
          <p:cNvSpPr/>
          <p:nvPr/>
        </p:nvSpPr>
        <p:spPr>
          <a:xfrm>
            <a:off x="5073397" y="578171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3FB9848C-0B13-455F-883D-15D6B091865F}"/>
              </a:ext>
            </a:extLst>
          </p:cNvPr>
          <p:cNvSpPr/>
          <p:nvPr/>
        </p:nvSpPr>
        <p:spPr>
          <a:xfrm>
            <a:off x="4451980" y="299466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2888D6E0-54B7-463D-85C9-C799D680F2DE}"/>
              </a:ext>
            </a:extLst>
          </p:cNvPr>
          <p:cNvSpPr/>
          <p:nvPr/>
        </p:nvSpPr>
        <p:spPr>
          <a:xfrm>
            <a:off x="5796934" y="298242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Rectangle 44">
            <a:extLst>
              <a:ext uri="{FF2B5EF4-FFF2-40B4-BE49-F238E27FC236}">
                <a16:creationId xmlns:a16="http://schemas.microsoft.com/office/drawing/2014/main" id="{AD38D8E7-6C87-42AC-A106-38CC05928F17}"/>
              </a:ext>
            </a:extLst>
          </p:cNvPr>
          <p:cNvSpPr>
            <a:spLocks noChangeArrowheads="1"/>
          </p:cNvSpPr>
          <p:nvPr/>
        </p:nvSpPr>
        <p:spPr bwMode="auto">
          <a:xfrm>
            <a:off x="4061395" y="2518547"/>
            <a:ext cx="2981422"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الغشاء الخلويّ غير كتيم لكثرة اقنية التسريب فيه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9" name="Rectangle 44">
            <a:extLst>
              <a:ext uri="{FF2B5EF4-FFF2-40B4-BE49-F238E27FC236}">
                <a16:creationId xmlns:a16="http://schemas.microsoft.com/office/drawing/2014/main" id="{D1328EA9-ACAE-4D5E-8630-595F7A16ABF8}"/>
              </a:ext>
            </a:extLst>
          </p:cNvPr>
          <p:cNvSpPr>
            <a:spLocks noChangeArrowheads="1"/>
          </p:cNvSpPr>
          <p:nvPr/>
        </p:nvSpPr>
        <p:spPr bwMode="auto">
          <a:xfrm>
            <a:off x="4236291" y="3796600"/>
            <a:ext cx="2569458"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الغشاء الخلويّ أصبح كتيماً</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71" name="Rectangle 44">
            <a:extLst>
              <a:ext uri="{FF2B5EF4-FFF2-40B4-BE49-F238E27FC236}">
                <a16:creationId xmlns:a16="http://schemas.microsoft.com/office/drawing/2014/main" id="{9ABDC549-376F-439E-8722-2EE68C954C2B}"/>
              </a:ext>
            </a:extLst>
          </p:cNvPr>
          <p:cNvSpPr>
            <a:spLocks noChangeArrowheads="1"/>
          </p:cNvSpPr>
          <p:nvPr/>
        </p:nvSpPr>
        <p:spPr bwMode="auto">
          <a:xfrm>
            <a:off x="7694504" y="2516980"/>
            <a:ext cx="3396542" cy="3589798"/>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dirty="0">
                <a:solidFill>
                  <a:srgbClr val="002060"/>
                </a:solidFill>
                <a:latin typeface="Calibri" panose="020F0502020204030204" pitchFamily="34" charset="0"/>
                <a:ea typeface="Times New Roman" panose="02020603050405020304" pitchFamily="18" charset="0"/>
                <a:cs typeface="Arial" panose="020B0604020202020204" pitchFamily="34" charset="0"/>
              </a:rPr>
              <a:t>يعمل التيّار الكهربائيّ على إغلاق قنوات التسريب المنتشرة على طول الغشاء الخلويّ. لذلك، وعند مرور موجة الضغط العاملة، تُحتبس جزيئات المادة داخل البلاسما، كما تُجبر على المشاركة في نقل طاقة الموجة. </a:t>
            </a:r>
          </a:p>
          <a:p>
            <a:pPr algn="ctr" rtl="1">
              <a:lnSpc>
                <a:spcPct val="106000"/>
              </a:lnSpc>
              <a:spcAft>
                <a:spcPts val="800"/>
              </a:spcAft>
            </a:pPr>
            <a:r>
              <a:rPr lang="ar-SY" dirty="0">
                <a:solidFill>
                  <a:srgbClr val="002060"/>
                </a:solidFill>
                <a:latin typeface="Calibri" panose="020F0502020204030204" pitchFamily="34" charset="0"/>
                <a:ea typeface="Times New Roman" panose="02020603050405020304" pitchFamily="18" charset="0"/>
                <a:cs typeface="Arial" panose="020B0604020202020204" pitchFamily="34" charset="0"/>
              </a:rPr>
              <a:t>في غياب ذلك، تهرب جزيئات المادة إلى خارج الليف العصبيّ تحت تأثير مقدمة الموجة مرتفعة الضغط، فتخسر البلاسما قسماً من مادتها كما تخسر موجة الضغط العاملة بعضاً من نواقلها. والنتيجة، ضياعات مهمّة في طاقة الموجة.</a:t>
            </a:r>
            <a:endParaRPr lang="en-US" dirty="0">
              <a:solidFill>
                <a:srgbClr val="002060"/>
              </a:solidFill>
              <a:latin typeface="Calibri" panose="020F0502020204030204" pitchFamily="34" charset="0"/>
              <a:ea typeface="Times New Roman" panose="02020603050405020304" pitchFamily="18" charset="0"/>
              <a:cs typeface="Arial" panose="020B0604020202020204" pitchFamily="34" charset="0"/>
            </a:endParaRPr>
          </a:p>
        </p:txBody>
      </p:sp>
      <p:sp>
        <p:nvSpPr>
          <p:cNvPr id="72" name="Rectangle 44">
            <a:extLst>
              <a:ext uri="{FF2B5EF4-FFF2-40B4-BE49-F238E27FC236}">
                <a16:creationId xmlns:a16="http://schemas.microsoft.com/office/drawing/2014/main" id="{AB90B6BF-9E14-4726-B758-8C5E0AC171EC}"/>
              </a:ext>
            </a:extLst>
          </p:cNvPr>
          <p:cNvSpPr>
            <a:spLocks noChangeArrowheads="1"/>
          </p:cNvSpPr>
          <p:nvPr/>
        </p:nvSpPr>
        <p:spPr bwMode="auto">
          <a:xfrm>
            <a:off x="3838295" y="5049175"/>
            <a:ext cx="3341919"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الغشاء الخلويّ عاد غير كتيم لكثرة اقنية التسريب فيه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 name="سهم: لليمين 2">
            <a:extLst>
              <a:ext uri="{FF2B5EF4-FFF2-40B4-BE49-F238E27FC236}">
                <a16:creationId xmlns:a16="http://schemas.microsoft.com/office/drawing/2014/main" id="{7B9102B9-C276-4850-9813-ABD99A8C2F28}"/>
              </a:ext>
            </a:extLst>
          </p:cNvPr>
          <p:cNvSpPr/>
          <p:nvPr/>
        </p:nvSpPr>
        <p:spPr>
          <a:xfrm>
            <a:off x="1371600" y="3796600"/>
            <a:ext cx="1433320" cy="1350161"/>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400" b="1" dirty="0">
                <a:solidFill>
                  <a:srgbClr val="002060"/>
                </a:solidFill>
              </a:rPr>
              <a:t>اتجاه النقل العصبيّ</a:t>
            </a:r>
          </a:p>
        </p:txBody>
      </p:sp>
      <p:sp>
        <p:nvSpPr>
          <p:cNvPr id="70" name="Rectangle 44">
            <a:extLst>
              <a:ext uri="{FF2B5EF4-FFF2-40B4-BE49-F238E27FC236}">
                <a16:creationId xmlns:a16="http://schemas.microsoft.com/office/drawing/2014/main" id="{E2782093-E0F0-4EF7-B907-CE82CF8249EB}"/>
              </a:ext>
            </a:extLst>
          </p:cNvPr>
          <p:cNvSpPr>
            <a:spLocks noChangeArrowheads="1"/>
          </p:cNvSpPr>
          <p:nvPr/>
        </p:nvSpPr>
        <p:spPr bwMode="auto">
          <a:xfrm>
            <a:off x="2717785" y="297242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قبل</a:t>
            </a:r>
            <a:endParaRPr lang="en-US" sz="2000" b="1" dirty="0">
              <a:solidFill>
                <a:srgbClr val="0070C0"/>
              </a:solidFill>
              <a:effectLst/>
              <a:latin typeface="Times New Roman" panose="02020603050405020304" pitchFamily="18" charset="0"/>
              <a:ea typeface="Times New Roman" panose="02020603050405020304" pitchFamily="18" charset="0"/>
            </a:endParaRPr>
          </a:p>
        </p:txBody>
      </p:sp>
      <p:sp>
        <p:nvSpPr>
          <p:cNvPr id="73" name="Rectangle 44">
            <a:extLst>
              <a:ext uri="{FF2B5EF4-FFF2-40B4-BE49-F238E27FC236}">
                <a16:creationId xmlns:a16="http://schemas.microsoft.com/office/drawing/2014/main" id="{36C4129C-F03A-4452-9F86-3E84EB0BF462}"/>
              </a:ext>
            </a:extLst>
          </p:cNvPr>
          <p:cNvSpPr>
            <a:spLocks noChangeArrowheads="1"/>
          </p:cNvSpPr>
          <p:nvPr/>
        </p:nvSpPr>
        <p:spPr bwMode="auto">
          <a:xfrm>
            <a:off x="2644814" y="420960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أثناء</a:t>
            </a:r>
            <a:endParaRPr lang="en-US" sz="2000" b="1" dirty="0">
              <a:solidFill>
                <a:srgbClr val="FF0000"/>
              </a:solidFill>
              <a:effectLst/>
              <a:latin typeface="Times New Roman" panose="02020603050405020304" pitchFamily="18" charset="0"/>
              <a:ea typeface="Times New Roman" panose="02020603050405020304" pitchFamily="18" charset="0"/>
            </a:endParaRPr>
          </a:p>
        </p:txBody>
      </p:sp>
      <p:sp>
        <p:nvSpPr>
          <p:cNvPr id="74" name="Rectangle 44">
            <a:extLst>
              <a:ext uri="{FF2B5EF4-FFF2-40B4-BE49-F238E27FC236}">
                <a16:creationId xmlns:a16="http://schemas.microsoft.com/office/drawing/2014/main" id="{9EC90516-A373-45A3-A7D6-397E2BA918C1}"/>
              </a:ext>
            </a:extLst>
          </p:cNvPr>
          <p:cNvSpPr>
            <a:spLocks noChangeArrowheads="1"/>
          </p:cNvSpPr>
          <p:nvPr/>
        </p:nvSpPr>
        <p:spPr bwMode="auto">
          <a:xfrm>
            <a:off x="2626447" y="543132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20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بعد</a:t>
            </a:r>
            <a:endParaRPr lang="en-US" sz="2000" b="1" dirty="0">
              <a:solidFill>
                <a:srgbClr val="7030A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7122238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610E8213-E094-4296-AB1A-3BCEB9E8E1D0}"/>
              </a:ext>
            </a:extLst>
          </p:cNvPr>
          <p:cNvSpPr/>
          <p:nvPr/>
        </p:nvSpPr>
        <p:spPr>
          <a:xfrm>
            <a:off x="1151708" y="2828835"/>
            <a:ext cx="9888583" cy="1754326"/>
          </a:xfrm>
          <a:prstGeom prst="rect">
            <a:avLst/>
          </a:prstGeom>
        </p:spPr>
        <p:txBody>
          <a:bodyPr wrap="square">
            <a:spAutoFit/>
          </a:bodyPr>
          <a:lstStyle/>
          <a:p>
            <a:pPr algn="ctr"/>
            <a:r>
              <a:rPr lang="ar-SY" sz="3600" b="1" dirty="0">
                <a:solidFill>
                  <a:srgbClr val="C00000"/>
                </a:solidFill>
              </a:rPr>
              <a:t>مشاهدة حركيّة مستمرّة</a:t>
            </a:r>
          </a:p>
          <a:p>
            <a:pPr algn="ctr"/>
            <a:r>
              <a:rPr lang="ar-SY" sz="3600" b="1" dirty="0">
                <a:solidFill>
                  <a:srgbClr val="C00000"/>
                </a:solidFill>
              </a:rPr>
              <a:t> </a:t>
            </a:r>
            <a:r>
              <a:rPr lang="ar-SY" sz="3600" b="1" dirty="0">
                <a:solidFill>
                  <a:srgbClr val="00B0F0"/>
                </a:solidFill>
              </a:rPr>
              <a:t>لآلية النقل العصبيّ</a:t>
            </a:r>
            <a:br>
              <a:rPr lang="ar-SY" sz="3600" b="1" dirty="0">
                <a:solidFill>
                  <a:srgbClr val="C00000"/>
                </a:solidFill>
              </a:rPr>
            </a:br>
            <a:r>
              <a:rPr lang="ar-SY" sz="3600" b="1" dirty="0">
                <a:solidFill>
                  <a:srgbClr val="C00000"/>
                </a:solidFill>
              </a:rPr>
              <a:t> عبر الليف العصبيّ النخاعينيّ</a:t>
            </a:r>
            <a:endParaRPr lang="ar-SY" sz="3600" dirty="0"/>
          </a:p>
        </p:txBody>
      </p:sp>
    </p:spTree>
    <p:extLst>
      <p:ext uri="{BB962C8B-B14F-4D97-AF65-F5344CB8AC3E}">
        <p14:creationId xmlns:p14="http://schemas.microsoft.com/office/powerpoint/2010/main" val="38682124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1220229" y="1094216"/>
              <a:ext cx="340594" cy="333020"/>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8" name="Oval 29">
            <a:extLst>
              <a:ext uri="{FF2B5EF4-FFF2-40B4-BE49-F238E27FC236}">
                <a16:creationId xmlns:a16="http://schemas.microsoft.com/office/drawing/2014/main" id="{7EAE9132-83A3-489F-9C93-40C2A61A2762}"/>
              </a:ext>
            </a:extLst>
          </p:cNvPr>
          <p:cNvSpPr>
            <a:spLocks noChangeArrowheads="1"/>
          </p:cNvSpPr>
          <p:nvPr/>
        </p:nvSpPr>
        <p:spPr bwMode="auto">
          <a:xfrm>
            <a:off x="3460514" y="3577502"/>
            <a:ext cx="374785" cy="746832"/>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45" name="رابط مستقيم 144">
            <a:extLst>
              <a:ext uri="{FF2B5EF4-FFF2-40B4-BE49-F238E27FC236}">
                <a16:creationId xmlns:a16="http://schemas.microsoft.com/office/drawing/2014/main" id="{1F6474AB-5DE7-4C5F-9FF5-D8F256054ADB}"/>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48" name="رابط مستقيم 147">
            <a:extLst>
              <a:ext uri="{FF2B5EF4-FFF2-40B4-BE49-F238E27FC236}">
                <a16:creationId xmlns:a16="http://schemas.microsoft.com/office/drawing/2014/main" id="{B42024AB-C9DF-47F0-8620-0A3D708B4531}"/>
              </a:ext>
            </a:extLst>
          </p:cNvPr>
          <p:cNvCxnSpPr>
            <a:cxnSpLocks/>
          </p:cNvCxnSpPr>
          <p:nvPr/>
        </p:nvCxnSpPr>
        <p:spPr>
          <a:xfrm flipV="1">
            <a:off x="6639644"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7" name="عنوان 16">
            <a:extLst>
              <a:ext uri="{FF2B5EF4-FFF2-40B4-BE49-F238E27FC236}">
                <a16:creationId xmlns:a16="http://schemas.microsoft.com/office/drawing/2014/main" id="{E72786F6-CBEC-4C9A-B7F0-DB6B1D48C6D2}"/>
              </a:ext>
            </a:extLst>
          </p:cNvPr>
          <p:cNvSpPr>
            <a:spLocks noGrp="1"/>
          </p:cNvSpPr>
          <p:nvPr>
            <p:ph type="title"/>
          </p:nvPr>
        </p:nvSpPr>
        <p:spPr/>
        <p:txBody>
          <a:bodyPr/>
          <a:lstStyle/>
          <a:p>
            <a:endParaRPr lang="ar-SY"/>
          </a:p>
        </p:txBody>
      </p:sp>
      <p:sp>
        <p:nvSpPr>
          <p:cNvPr id="151" name="شكل حر 812">
            <a:extLst>
              <a:ext uri="{FF2B5EF4-FFF2-40B4-BE49-F238E27FC236}">
                <a16:creationId xmlns:a16="http://schemas.microsoft.com/office/drawing/2014/main" id="{FC76AA45-2D0B-473A-9EFD-BF9EBE179334}"/>
              </a:ext>
            </a:extLst>
          </p:cNvPr>
          <p:cNvSpPr/>
          <p:nvPr/>
        </p:nvSpPr>
        <p:spPr>
          <a:xfrm>
            <a:off x="4237483" y="5210870"/>
            <a:ext cx="5389841" cy="10606"/>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 name="connsiteX0" fmla="*/ 0 w 17178"/>
              <a:gd name="connsiteY0" fmla="*/ 30752 h 34633"/>
              <a:gd name="connsiteX1" fmla="*/ 4099 w 17178"/>
              <a:gd name="connsiteY1" fmla="*/ 34633 h 34633"/>
              <a:gd name="connsiteX2" fmla="*/ 17178 w 17178"/>
              <a:gd name="connsiteY2" fmla="*/ 0 h 34633"/>
              <a:gd name="connsiteX0" fmla="*/ 0 w 17220"/>
              <a:gd name="connsiteY0" fmla="*/ 6119 h 10000"/>
              <a:gd name="connsiteX1" fmla="*/ 4099 w 17220"/>
              <a:gd name="connsiteY1" fmla="*/ 10000 h 10000"/>
              <a:gd name="connsiteX2" fmla="*/ 17220 w 17220"/>
              <a:gd name="connsiteY2" fmla="*/ 0 h 10000"/>
            </a:gdLst>
            <a:ahLst/>
            <a:cxnLst>
              <a:cxn ang="0">
                <a:pos x="connsiteX0" y="connsiteY0"/>
              </a:cxn>
              <a:cxn ang="0">
                <a:pos x="connsiteX1" y="connsiteY1"/>
              </a:cxn>
              <a:cxn ang="0">
                <a:pos x="connsiteX2" y="connsiteY2"/>
              </a:cxn>
            </a:cxnLst>
            <a:rect l="l" t="t" r="r" b="b"/>
            <a:pathLst>
              <a:path w="17220" h="10000">
                <a:moveTo>
                  <a:pt x="0" y="6119"/>
                </a:moveTo>
                <a:lnTo>
                  <a:pt x="4099" y="10000"/>
                </a:lnTo>
                <a:cubicBezTo>
                  <a:pt x="6066" y="6667"/>
                  <a:pt x="15253" y="3333"/>
                  <a:pt x="1722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85077055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49" name="رابط مستقيم 148">
            <a:extLst>
              <a:ext uri="{FF2B5EF4-FFF2-40B4-BE49-F238E27FC236}">
                <a16:creationId xmlns:a16="http://schemas.microsoft.com/office/drawing/2014/main" id="{ED1C2E09-951D-4182-866A-CACFC05210BF}"/>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0" name="رابط مستقيم 149">
            <a:extLst>
              <a:ext uri="{FF2B5EF4-FFF2-40B4-BE49-F238E27FC236}">
                <a16:creationId xmlns:a16="http://schemas.microsoft.com/office/drawing/2014/main" id="{1939C24C-1372-4BB0-B24B-E2532FBFD857}"/>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7" name="عنوان 16">
            <a:extLst>
              <a:ext uri="{FF2B5EF4-FFF2-40B4-BE49-F238E27FC236}">
                <a16:creationId xmlns:a16="http://schemas.microsoft.com/office/drawing/2014/main" id="{B3EA4A8F-4C1D-485E-B298-DF42399E978E}"/>
              </a:ext>
            </a:extLst>
          </p:cNvPr>
          <p:cNvSpPr>
            <a:spLocks noGrp="1"/>
          </p:cNvSpPr>
          <p:nvPr>
            <p:ph type="title"/>
          </p:nvPr>
        </p:nvSpPr>
        <p:spPr/>
        <p:txBody>
          <a:bodyPr/>
          <a:lstStyle/>
          <a:p>
            <a:endParaRPr lang="ar-SY"/>
          </a:p>
        </p:txBody>
      </p:sp>
      <p:sp>
        <p:nvSpPr>
          <p:cNvPr id="151" name="شكل حر 812">
            <a:extLst>
              <a:ext uri="{FF2B5EF4-FFF2-40B4-BE49-F238E27FC236}">
                <a16:creationId xmlns:a16="http://schemas.microsoft.com/office/drawing/2014/main" id="{D0D107A8-FC0F-4C3E-9C4E-9EB3F306AF6C}"/>
              </a:ext>
            </a:extLst>
          </p:cNvPr>
          <p:cNvSpPr/>
          <p:nvPr/>
        </p:nvSpPr>
        <p:spPr>
          <a:xfrm>
            <a:off x="4080734" y="5174526"/>
            <a:ext cx="5494366" cy="46250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3696429"/>
              <a:gd name="connsiteY0" fmla="*/ 19079 h 201109"/>
              <a:gd name="connsiteX1" fmla="*/ 203251 w 3696429"/>
              <a:gd name="connsiteY1" fmla="*/ 201108 h 201109"/>
              <a:gd name="connsiteX2" fmla="*/ 460827 w 3696429"/>
              <a:gd name="connsiteY2" fmla="*/ 15278 h 201109"/>
              <a:gd name="connsiteX3" fmla="*/ 854366 w 3696429"/>
              <a:gd name="connsiteY3" fmla="*/ 9509 h 201109"/>
              <a:gd name="connsiteX4" fmla="*/ 3696429 w 3696429"/>
              <a:gd name="connsiteY4" fmla="*/ 4897 h 201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429" h="201109">
                <a:moveTo>
                  <a:pt x="0" y="19079"/>
                </a:moveTo>
                <a:cubicBezTo>
                  <a:pt x="84345" y="51781"/>
                  <a:pt x="126447" y="201741"/>
                  <a:pt x="203251" y="201108"/>
                </a:cubicBezTo>
                <a:cubicBezTo>
                  <a:pt x="280055" y="200475"/>
                  <a:pt x="352308" y="47211"/>
                  <a:pt x="460827" y="15278"/>
                </a:cubicBezTo>
                <a:cubicBezTo>
                  <a:pt x="569346" y="-16655"/>
                  <a:pt x="643221" y="11738"/>
                  <a:pt x="854366" y="9509"/>
                </a:cubicBezTo>
                <a:lnTo>
                  <a:pt x="3696429" y="4897"/>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311160808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670670"/>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773980"/>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1937" y="37632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3700023"/>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37857" y="3700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5286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404176" y="35970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39460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383648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0939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465110" y="3855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083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36666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398450" y="38289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354470" y="35102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8414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39546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3924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43470" y="3614469"/>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36985" y="35482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0025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64117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51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19749" y="4037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AA50A46B-4C22-43C2-BF55-D34155BC8BB8}"/>
              </a:ext>
            </a:extLst>
          </p:cNvPr>
          <p:cNvSpPr/>
          <p:nvPr/>
        </p:nvSpPr>
        <p:spPr>
          <a:xfrm>
            <a:off x="6971230" y="33320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9" name="شكل بيضاوي 148">
            <a:extLst>
              <a:ext uri="{FF2B5EF4-FFF2-40B4-BE49-F238E27FC236}">
                <a16:creationId xmlns:a16="http://schemas.microsoft.com/office/drawing/2014/main" id="{76B02C23-78B6-4DA9-924E-F0E7AADE26A2}"/>
              </a:ext>
            </a:extLst>
          </p:cNvPr>
          <p:cNvSpPr/>
          <p:nvPr/>
        </p:nvSpPr>
        <p:spPr>
          <a:xfrm>
            <a:off x="4615880" y="32633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0" name="شكل بيضاوي 149">
            <a:extLst>
              <a:ext uri="{FF2B5EF4-FFF2-40B4-BE49-F238E27FC236}">
                <a16:creationId xmlns:a16="http://schemas.microsoft.com/office/drawing/2014/main" id="{3118DE1E-0C20-4556-8523-F75BEA8A35F7}"/>
              </a:ext>
            </a:extLst>
          </p:cNvPr>
          <p:cNvSpPr/>
          <p:nvPr/>
        </p:nvSpPr>
        <p:spPr>
          <a:xfrm>
            <a:off x="4428716" y="3167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1" name="شكل بيضاوي 150">
            <a:extLst>
              <a:ext uri="{FF2B5EF4-FFF2-40B4-BE49-F238E27FC236}">
                <a16:creationId xmlns:a16="http://schemas.microsoft.com/office/drawing/2014/main" id="{6F070FB5-C327-434F-B0D0-64D80A73DC3E}"/>
              </a:ext>
            </a:extLst>
          </p:cNvPr>
          <p:cNvSpPr/>
          <p:nvPr/>
        </p:nvSpPr>
        <p:spPr>
          <a:xfrm>
            <a:off x="4354470" y="43064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6" name="شكل بيضاوي 155">
            <a:extLst>
              <a:ext uri="{FF2B5EF4-FFF2-40B4-BE49-F238E27FC236}">
                <a16:creationId xmlns:a16="http://schemas.microsoft.com/office/drawing/2014/main" id="{B017375F-9109-4EC9-8318-9181797A2365}"/>
              </a:ext>
            </a:extLst>
          </p:cNvPr>
          <p:cNvSpPr/>
          <p:nvPr/>
        </p:nvSpPr>
        <p:spPr>
          <a:xfrm>
            <a:off x="4464603" y="40275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52" name="رابط مستقيم 151">
            <a:extLst>
              <a:ext uri="{FF2B5EF4-FFF2-40B4-BE49-F238E27FC236}">
                <a16:creationId xmlns:a16="http://schemas.microsoft.com/office/drawing/2014/main" id="{ED4DEE05-4634-465F-A007-16A23841F6C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3" name="رابط مستقيم 152">
            <a:extLst>
              <a:ext uri="{FF2B5EF4-FFF2-40B4-BE49-F238E27FC236}">
                <a16:creationId xmlns:a16="http://schemas.microsoft.com/office/drawing/2014/main" id="{32AF3B09-6758-4FCA-A7B4-921DECB00E0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4" name="عنوان 13">
            <a:extLst>
              <a:ext uri="{FF2B5EF4-FFF2-40B4-BE49-F238E27FC236}">
                <a16:creationId xmlns:a16="http://schemas.microsoft.com/office/drawing/2014/main" id="{8600C930-EA51-4C7C-93F4-CB977F50609A}"/>
              </a:ext>
            </a:extLst>
          </p:cNvPr>
          <p:cNvSpPr>
            <a:spLocks noGrp="1"/>
          </p:cNvSpPr>
          <p:nvPr>
            <p:ph type="title"/>
          </p:nvPr>
        </p:nvSpPr>
        <p:spPr/>
        <p:txBody>
          <a:bodyPr/>
          <a:lstStyle/>
          <a:p>
            <a:endParaRPr lang="ar-SY"/>
          </a:p>
        </p:txBody>
      </p:sp>
      <p:sp>
        <p:nvSpPr>
          <p:cNvPr id="163" name="شكل حر 812">
            <a:extLst>
              <a:ext uri="{FF2B5EF4-FFF2-40B4-BE49-F238E27FC236}">
                <a16:creationId xmlns:a16="http://schemas.microsoft.com/office/drawing/2014/main" id="{25096CA4-BD6F-40D3-8C8B-7E747B6BD65E}"/>
              </a:ext>
            </a:extLst>
          </p:cNvPr>
          <p:cNvSpPr/>
          <p:nvPr/>
        </p:nvSpPr>
        <p:spPr>
          <a:xfrm>
            <a:off x="4237483" y="5210870"/>
            <a:ext cx="5389841" cy="10606"/>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 name="connsiteX0" fmla="*/ 0 w 17178"/>
              <a:gd name="connsiteY0" fmla="*/ 30752 h 34633"/>
              <a:gd name="connsiteX1" fmla="*/ 4099 w 17178"/>
              <a:gd name="connsiteY1" fmla="*/ 34633 h 34633"/>
              <a:gd name="connsiteX2" fmla="*/ 17178 w 17178"/>
              <a:gd name="connsiteY2" fmla="*/ 0 h 34633"/>
              <a:gd name="connsiteX0" fmla="*/ 0 w 17220"/>
              <a:gd name="connsiteY0" fmla="*/ 6119 h 10000"/>
              <a:gd name="connsiteX1" fmla="*/ 4099 w 17220"/>
              <a:gd name="connsiteY1" fmla="*/ 10000 h 10000"/>
              <a:gd name="connsiteX2" fmla="*/ 17220 w 17220"/>
              <a:gd name="connsiteY2" fmla="*/ 0 h 10000"/>
            </a:gdLst>
            <a:ahLst/>
            <a:cxnLst>
              <a:cxn ang="0">
                <a:pos x="connsiteX0" y="connsiteY0"/>
              </a:cxn>
              <a:cxn ang="0">
                <a:pos x="connsiteX1" y="connsiteY1"/>
              </a:cxn>
              <a:cxn ang="0">
                <a:pos x="connsiteX2" y="connsiteY2"/>
              </a:cxn>
            </a:cxnLst>
            <a:rect l="l" t="t" r="r" b="b"/>
            <a:pathLst>
              <a:path w="17220" h="10000">
                <a:moveTo>
                  <a:pt x="0" y="6119"/>
                </a:moveTo>
                <a:lnTo>
                  <a:pt x="4099" y="10000"/>
                </a:lnTo>
                <a:cubicBezTo>
                  <a:pt x="6066" y="6667"/>
                  <a:pt x="15253" y="3333"/>
                  <a:pt x="1722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334708280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62569" y="3670612"/>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68571" y="3538747"/>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364"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360" y="4014062"/>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738842" y="37258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551887" y="35802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68077" y="3571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737765" y="38271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94765" y="38221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36079" y="39329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798482" y="39680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735293" y="36387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11535" y="39339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6416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03199" y="352602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720225" y="40198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762" y="4016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784331" y="387596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719862" y="36802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0554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68076" y="35627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596998" y="35590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69418" y="405156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45" name="سهم: لليسار 144">
            <a:extLst>
              <a:ext uri="{FF2B5EF4-FFF2-40B4-BE49-F238E27FC236}">
                <a16:creationId xmlns:a16="http://schemas.microsoft.com/office/drawing/2014/main" id="{85576D6B-CCE7-4697-A9BA-8657937AEE85}"/>
              </a:ext>
            </a:extLst>
          </p:cNvPr>
          <p:cNvSpPr/>
          <p:nvPr/>
        </p:nvSpPr>
        <p:spPr>
          <a:xfrm rot="10800000">
            <a:off x="3699155"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50" name="رابط مستقيم 149">
            <a:extLst>
              <a:ext uri="{FF2B5EF4-FFF2-40B4-BE49-F238E27FC236}">
                <a16:creationId xmlns:a16="http://schemas.microsoft.com/office/drawing/2014/main" id="{1B02005F-D2B7-415C-9F59-C3B895C54B21}"/>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1" name="رابط مستقيم 150">
            <a:extLst>
              <a:ext uri="{FF2B5EF4-FFF2-40B4-BE49-F238E27FC236}">
                <a16:creationId xmlns:a16="http://schemas.microsoft.com/office/drawing/2014/main" id="{2297672D-9675-43D5-9E52-43471488B038}"/>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283FD45B-F948-43A1-A82C-615F3596E7A3}"/>
              </a:ext>
            </a:extLst>
          </p:cNvPr>
          <p:cNvSpPr>
            <a:spLocks noGrp="1"/>
          </p:cNvSpPr>
          <p:nvPr>
            <p:ph type="title"/>
          </p:nvPr>
        </p:nvSpPr>
        <p:spPr/>
        <p:txBody>
          <a:bodyPr/>
          <a:lstStyle/>
          <a:p>
            <a:endParaRPr lang="ar-SY"/>
          </a:p>
        </p:txBody>
      </p:sp>
      <p:sp>
        <p:nvSpPr>
          <p:cNvPr id="152" name="شكل حر 812">
            <a:extLst>
              <a:ext uri="{FF2B5EF4-FFF2-40B4-BE49-F238E27FC236}">
                <a16:creationId xmlns:a16="http://schemas.microsoft.com/office/drawing/2014/main" id="{CF9CC591-4442-48F8-BD65-881AECA5868A}"/>
              </a:ext>
            </a:extLst>
          </p:cNvPr>
          <p:cNvSpPr/>
          <p:nvPr/>
        </p:nvSpPr>
        <p:spPr>
          <a:xfrm rot="10800000">
            <a:off x="4180535" y="4703754"/>
            <a:ext cx="5439853"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Lst>
            <a:ahLst/>
            <a:cxnLst>
              <a:cxn ang="0">
                <a:pos x="connsiteX0" y="connsiteY0"/>
              </a:cxn>
              <a:cxn ang="0">
                <a:pos x="connsiteX1" y="connsiteY1"/>
              </a:cxn>
              <a:cxn ang="0">
                <a:pos x="connsiteX2" y="connsiteY2"/>
              </a:cxn>
              <a:cxn ang="0">
                <a:pos x="connsiteX3" y="connsiteY3"/>
              </a:cxn>
            </a:cxnLst>
            <a:rect l="l" t="t" r="r" b="b"/>
            <a:pathLst>
              <a:path w="3659755" h="214406">
                <a:moveTo>
                  <a:pt x="0" y="20841"/>
                </a:moveTo>
                <a:lnTo>
                  <a:pt x="3150320" y="10412"/>
                </a:lnTo>
                <a:cubicBezTo>
                  <a:pt x="3202834" y="46273"/>
                  <a:pt x="3321668" y="220700"/>
                  <a:pt x="3393392" y="214231"/>
                </a:cubicBezTo>
                <a:cubicBezTo>
                  <a:pt x="3475653" y="213440"/>
                  <a:pt x="3551236" y="31933"/>
                  <a:pt x="3659755"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3344871222"/>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048053" y="39684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4912005" y="3950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4909000" y="37880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009950"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4982683" y="36410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73310" y="3519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4825774" y="38892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09444" y="37159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4792036" y="36192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4773683" y="37981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4913318" y="37029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4917777" y="3523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4887942"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4844861" y="3999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4969614" y="39935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4970886" y="36939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4948591" y="37102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964092" y="3823425"/>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4808303" y="39767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4918056" y="38492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62282" y="361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4996179"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4843719" y="36984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00836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4970815" y="39151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96" name="رابط مستقيم 195">
            <a:extLst>
              <a:ext uri="{FF2B5EF4-FFF2-40B4-BE49-F238E27FC236}">
                <a16:creationId xmlns:a16="http://schemas.microsoft.com/office/drawing/2014/main" id="{0868B5FF-1CB1-47FE-BB5F-C1FD4D40413E}"/>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97" name="رابط مستقيم 196">
            <a:extLst>
              <a:ext uri="{FF2B5EF4-FFF2-40B4-BE49-F238E27FC236}">
                <a16:creationId xmlns:a16="http://schemas.microsoft.com/office/drawing/2014/main" id="{B143DE97-93FB-474E-89BA-644BC7EC81B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3" name="عنوان 12">
            <a:extLst>
              <a:ext uri="{FF2B5EF4-FFF2-40B4-BE49-F238E27FC236}">
                <a16:creationId xmlns:a16="http://schemas.microsoft.com/office/drawing/2014/main" id="{C2E974D1-0432-4886-95F2-067B12A37FB8}"/>
              </a:ext>
            </a:extLst>
          </p:cNvPr>
          <p:cNvSpPr>
            <a:spLocks noGrp="1"/>
          </p:cNvSpPr>
          <p:nvPr>
            <p:ph type="title"/>
          </p:nvPr>
        </p:nvSpPr>
        <p:spPr/>
        <p:txBody>
          <a:bodyPr/>
          <a:lstStyle/>
          <a:p>
            <a:endParaRPr lang="ar-SY"/>
          </a:p>
        </p:txBody>
      </p:sp>
      <p:sp>
        <p:nvSpPr>
          <p:cNvPr id="184" name="شكل حر 785">
            <a:extLst>
              <a:ext uri="{FF2B5EF4-FFF2-40B4-BE49-F238E27FC236}">
                <a16:creationId xmlns:a16="http://schemas.microsoft.com/office/drawing/2014/main" id="{B53264E6-F4F4-4680-BDBC-3C441A868E1E}"/>
              </a:ext>
            </a:extLst>
          </p:cNvPr>
          <p:cNvSpPr/>
          <p:nvPr/>
        </p:nvSpPr>
        <p:spPr>
          <a:xfrm>
            <a:off x="4351049" y="4795163"/>
            <a:ext cx="5366088" cy="8708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3993773"/>
              <a:gd name="connsiteY0" fmla="*/ 108370 h 346395"/>
              <a:gd name="connsiteX1" fmla="*/ 212737 w 3993773"/>
              <a:gd name="connsiteY1" fmla="*/ 345416 h 346395"/>
              <a:gd name="connsiteX2" fmla="*/ 432800 w 3993773"/>
              <a:gd name="connsiteY2" fmla="*/ 3048 h 346395"/>
              <a:gd name="connsiteX3" fmla="*/ 577353 w 3993773"/>
              <a:gd name="connsiteY3" fmla="*/ 178703 h 346395"/>
              <a:gd name="connsiteX4" fmla="*/ 684040 w 3993773"/>
              <a:gd name="connsiteY4" fmla="*/ 178702 h 346395"/>
              <a:gd name="connsiteX5" fmla="*/ 3993773 w 3993773"/>
              <a:gd name="connsiteY5" fmla="*/ 157918 h 34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773" h="346395">
                <a:moveTo>
                  <a:pt x="0" y="108370"/>
                </a:moveTo>
                <a:cubicBezTo>
                  <a:pt x="152833" y="139222"/>
                  <a:pt x="140604" y="362970"/>
                  <a:pt x="212737" y="345416"/>
                </a:cubicBezTo>
                <a:cubicBezTo>
                  <a:pt x="284870" y="327862"/>
                  <a:pt x="372031" y="30833"/>
                  <a:pt x="432800" y="3048"/>
                </a:cubicBezTo>
                <a:cubicBezTo>
                  <a:pt x="493569" y="-24737"/>
                  <a:pt x="536128" y="145664"/>
                  <a:pt x="577353" y="178703"/>
                </a:cubicBezTo>
                <a:cubicBezTo>
                  <a:pt x="618578" y="211742"/>
                  <a:pt x="592644" y="178702"/>
                  <a:pt x="684040" y="178702"/>
                </a:cubicBezTo>
                <a:lnTo>
                  <a:pt x="3993773" y="15791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425808386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lstStyle/>
          <a:p>
            <a:r>
              <a:rPr lang="ar-SY" b="1" dirty="0">
                <a:solidFill>
                  <a:srgbClr val="C00000"/>
                </a:solidFill>
              </a:rPr>
              <a:t>في حالة الرّاحة</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1220229" y="1094216"/>
              <a:ext cx="340594" cy="333020"/>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845623" y="2928734"/>
            <a:ext cx="2337024"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في حالة الراحة، تسكن كتلة الأنابيب المجهريّة  منطقة</a:t>
            </a:r>
          </a:p>
          <a:p>
            <a:pPr algn="ctr"/>
            <a:r>
              <a:rPr lang="en-US" sz="1100" b="1" dirty="0">
                <a:solidFill>
                  <a:srgbClr val="C00000"/>
                </a:solidFill>
              </a:rPr>
              <a:t>Axon Hillock </a:t>
            </a:r>
            <a:endParaRPr lang="ar-SY" sz="11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 name="شكل حر 812">
            <a:extLst>
              <a:ext uri="{FF2B5EF4-FFF2-40B4-BE49-F238E27FC236}">
                <a16:creationId xmlns:a16="http://schemas.microsoft.com/office/drawing/2014/main" id="{13E62144-EAE4-4268-8A96-5362C37318AA}"/>
              </a:ext>
            </a:extLst>
          </p:cNvPr>
          <p:cNvSpPr/>
          <p:nvPr/>
        </p:nvSpPr>
        <p:spPr>
          <a:xfrm>
            <a:off x="4237483" y="5210870"/>
            <a:ext cx="3129989" cy="10606"/>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Lst>
            <a:ahLst/>
            <a:cxnLst>
              <a:cxn ang="0">
                <a:pos x="connsiteX0" y="connsiteY0"/>
              </a:cxn>
              <a:cxn ang="0">
                <a:pos x="connsiteX1" y="connsiteY1"/>
              </a:cxn>
              <a:cxn ang="0">
                <a:pos x="connsiteX2" y="connsiteY2"/>
              </a:cxn>
            </a:cxnLst>
            <a:rect l="l" t="t" r="r" b="b"/>
            <a:pathLst>
              <a:path w="2105754" h="4612">
                <a:moveTo>
                  <a:pt x="0" y="2822"/>
                </a:moveTo>
                <a:lnTo>
                  <a:pt x="863154" y="4612"/>
                </a:lnTo>
                <a:lnTo>
                  <a:pt x="2105754"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6" name="مستطيل 25">
            <a:extLst>
              <a:ext uri="{FF2B5EF4-FFF2-40B4-BE49-F238E27FC236}">
                <a16:creationId xmlns:a16="http://schemas.microsoft.com/office/drawing/2014/main" id="{A76B39F5-F5F7-4859-BBF6-336F4B3F9939}"/>
              </a:ext>
            </a:extLst>
          </p:cNvPr>
          <p:cNvSpPr/>
          <p:nvPr/>
        </p:nvSpPr>
        <p:spPr>
          <a:xfrm>
            <a:off x="4359286" y="4678261"/>
            <a:ext cx="1954997" cy="6658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ضغط الرّاحة</a:t>
            </a:r>
            <a:endParaRPr lang="en-US" sz="1400" b="1" dirty="0">
              <a:solidFill>
                <a:srgbClr val="0070C0"/>
              </a:solidFill>
            </a:endParaRPr>
          </a:p>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مخطط لقيم الضغط داخل الليف العصبيّ</a:t>
            </a:r>
            <a:endParaRPr lang="en-US" sz="1400" b="1" dirty="0">
              <a:solidFill>
                <a:srgbClr val="0070C0"/>
              </a:solidFill>
            </a:endParaRPr>
          </a:p>
          <a:p>
            <a:pPr algn="ctr"/>
            <a:r>
              <a:rPr lang="en-US" sz="11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28" name="Oval 29">
            <a:extLst>
              <a:ext uri="{FF2B5EF4-FFF2-40B4-BE49-F238E27FC236}">
                <a16:creationId xmlns:a16="http://schemas.microsoft.com/office/drawing/2014/main" id="{7EAE9132-83A3-489F-9C93-40C2A61A2762}"/>
              </a:ext>
            </a:extLst>
          </p:cNvPr>
          <p:cNvSpPr>
            <a:spLocks noChangeArrowheads="1"/>
          </p:cNvSpPr>
          <p:nvPr/>
        </p:nvSpPr>
        <p:spPr bwMode="auto">
          <a:xfrm>
            <a:off x="3460514" y="3577502"/>
            <a:ext cx="374785" cy="746832"/>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45176" y="6314121"/>
            <a:ext cx="1345416" cy="492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جسم الخليّة العصبيّة</a:t>
            </a:r>
            <a:b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28911" y="6287994"/>
            <a:ext cx="2172622" cy="492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المحور العصبيّ النخاعينيّ</a:t>
            </a:r>
            <a:b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10966"/>
            <a:ext cx="1431638" cy="470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المشبك العصبيّ</a:t>
            </a:r>
            <a:b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52" name="موصل: على شكل مرفق 151">
            <a:extLst>
              <a:ext uri="{FF2B5EF4-FFF2-40B4-BE49-F238E27FC236}">
                <a16:creationId xmlns:a16="http://schemas.microsoft.com/office/drawing/2014/main" id="{81C0DDF9-2860-4E08-89FD-3ED9AB4811E8}"/>
              </a:ext>
            </a:extLst>
          </p:cNvPr>
          <p:cNvCxnSpPr/>
          <p:nvPr/>
        </p:nvCxnSpPr>
        <p:spPr>
          <a:xfrm>
            <a:off x="2029943" y="3618420"/>
            <a:ext cx="2163959" cy="249078"/>
          </a:xfrm>
          <a:prstGeom prst="bentConnector3">
            <a:avLst>
              <a:gd name="adj1" fmla="val 500"/>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sp>
        <p:nvSpPr>
          <p:cNvPr id="156" name="Rectangle 44">
            <a:extLst>
              <a:ext uri="{FF2B5EF4-FFF2-40B4-BE49-F238E27FC236}">
                <a16:creationId xmlns:a16="http://schemas.microsoft.com/office/drawing/2014/main" id="{E328B728-2F9C-4865-A2F2-CA02B95B9609}"/>
              </a:ext>
            </a:extLst>
          </p:cNvPr>
          <p:cNvSpPr>
            <a:spLocks noChangeArrowheads="1"/>
          </p:cNvSpPr>
          <p:nvPr/>
        </p:nvSpPr>
        <p:spPr bwMode="auto">
          <a:xfrm>
            <a:off x="757978" y="4180853"/>
            <a:ext cx="2359702" cy="1148261"/>
          </a:xfrm>
          <a:prstGeom prst="rect">
            <a:avLst/>
          </a:prstGeom>
          <a:solidFill>
            <a:srgbClr val="EDF2DD"/>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الخط المتقطع، يشير إلى غنى الغشاء الخلوي للمنطقة بالأقنية، ذات الأبواب العاملة </a:t>
            </a:r>
            <a:r>
              <a:rPr lang="ar-SY" sz="1400" b="1" dirty="0">
                <a:solidFill>
                  <a:srgbClr val="C00000"/>
                </a:solidFill>
                <a:latin typeface="Calibri" panose="020F0502020204030204" pitchFamily="34" charset="0"/>
                <a:ea typeface="Calibri" panose="020F0502020204030204" pitchFamily="34" charset="0"/>
                <a:cs typeface="Arial" panose="020B0604020202020204" pitchFamily="34" charset="0"/>
              </a:rPr>
              <a:t>بفرق الضغط، الخاصة بشاردة الصوديوم</a:t>
            </a:r>
            <a:br>
              <a:rPr lang="ar-SY" sz="1400" b="1" dirty="0">
                <a:solidFill>
                  <a:srgbClr val="C00000"/>
                </a:solidFill>
                <a:latin typeface="Calibri" panose="020F0502020204030204" pitchFamily="34" charset="0"/>
                <a:ea typeface="Calibri" panose="020F0502020204030204" pitchFamily="34" charset="0"/>
                <a:cs typeface="Arial" panose="020B0604020202020204" pitchFamily="34" charset="0"/>
              </a:rPr>
            </a:br>
            <a:r>
              <a:rPr lang="ar-SY" sz="1400" b="1" dirty="0">
                <a:solidFill>
                  <a:srgbClr val="C00000"/>
                </a:solidFill>
                <a:latin typeface="Calibri" panose="020F0502020204030204" pitchFamily="34" charset="0"/>
                <a:ea typeface="Calibri" panose="020F0502020204030204" pitchFamily="34" charset="0"/>
                <a:cs typeface="Arial" panose="020B0604020202020204" pitchFamily="34" charset="0"/>
              </a:rPr>
              <a:t> </a:t>
            </a: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Pressure Gated Na Channels</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158" name="رابط كسهم مستقيم 157">
            <a:extLst>
              <a:ext uri="{FF2B5EF4-FFF2-40B4-BE49-F238E27FC236}">
                <a16:creationId xmlns:a16="http://schemas.microsoft.com/office/drawing/2014/main" id="{FC17B26E-FCC7-4889-A19B-C6D0512E99B9}"/>
              </a:ext>
            </a:extLst>
          </p:cNvPr>
          <p:cNvCxnSpPr>
            <a:cxnSpLocks/>
          </p:cNvCxnSpPr>
          <p:nvPr/>
        </p:nvCxnSpPr>
        <p:spPr>
          <a:xfrm>
            <a:off x="2962297" y="4442347"/>
            <a:ext cx="1257731" cy="1"/>
          </a:xfrm>
          <a:prstGeom prst="straightConnector1">
            <a:avLst/>
          </a:prstGeom>
          <a:ln w="19050">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66" name="Rectangle 44">
            <a:extLst>
              <a:ext uri="{FF2B5EF4-FFF2-40B4-BE49-F238E27FC236}">
                <a16:creationId xmlns:a16="http://schemas.microsoft.com/office/drawing/2014/main" id="{CEB7457E-3C67-4BB8-A7E7-281F29484E94}"/>
              </a:ext>
            </a:extLst>
          </p:cNvPr>
          <p:cNvSpPr>
            <a:spLocks noChangeArrowheads="1"/>
          </p:cNvSpPr>
          <p:nvPr/>
        </p:nvSpPr>
        <p:spPr bwMode="auto">
          <a:xfrm>
            <a:off x="7272365" y="1762190"/>
            <a:ext cx="2676120" cy="88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في حالة الرّاحة كما في حالة العمل، يملأ وسيط النقل الكيماوي الشق المشبكي</a:t>
            </a:r>
            <a:br>
              <a:rPr lang="ar-SY"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Neurotransmitters in the Synaptic Cleft</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168" name="موصل: على شكل مرفق 167">
            <a:extLst>
              <a:ext uri="{FF2B5EF4-FFF2-40B4-BE49-F238E27FC236}">
                <a16:creationId xmlns:a16="http://schemas.microsoft.com/office/drawing/2014/main" id="{C3236BEE-4E44-46B8-A8F8-D18B1CE31D66}"/>
              </a:ext>
            </a:extLst>
          </p:cNvPr>
          <p:cNvCxnSpPr/>
          <p:nvPr/>
        </p:nvCxnSpPr>
        <p:spPr>
          <a:xfrm>
            <a:off x="7490975" y="2730007"/>
            <a:ext cx="2270269" cy="441880"/>
          </a:xfrm>
          <a:prstGeom prst="bentConnector3">
            <a:avLst>
              <a:gd name="adj1" fmla="val 100059"/>
            </a:avLst>
          </a:prstGeom>
          <a:ln>
            <a:tailEnd type="triangle"/>
          </a:ln>
        </p:spPr>
        <p:style>
          <a:lnRef idx="1">
            <a:schemeClr val="accent1"/>
          </a:lnRef>
          <a:fillRef idx="0">
            <a:schemeClr val="accent1"/>
          </a:fillRef>
          <a:effectRef idx="0">
            <a:schemeClr val="accent1"/>
          </a:effectRef>
          <a:fontRef idx="minor">
            <a:schemeClr val="tx1"/>
          </a:fontRef>
        </p:style>
      </p:cxn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الخلويّة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cxnSp>
        <p:nvCxnSpPr>
          <p:cNvPr id="145" name="رابط مستقيم 144">
            <a:extLst>
              <a:ext uri="{FF2B5EF4-FFF2-40B4-BE49-F238E27FC236}">
                <a16:creationId xmlns:a16="http://schemas.microsoft.com/office/drawing/2014/main" id="{1F6474AB-5DE7-4C5F-9FF5-D8F256054ADB}"/>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48" name="رابط مستقيم 147">
            <a:extLst>
              <a:ext uri="{FF2B5EF4-FFF2-40B4-BE49-F238E27FC236}">
                <a16:creationId xmlns:a16="http://schemas.microsoft.com/office/drawing/2014/main" id="{B42024AB-C9DF-47F0-8620-0A3D708B4531}"/>
              </a:ext>
            </a:extLst>
          </p:cNvPr>
          <p:cNvCxnSpPr>
            <a:cxnSpLocks/>
          </p:cNvCxnSpPr>
          <p:nvPr/>
        </p:nvCxnSpPr>
        <p:spPr>
          <a:xfrm flipV="1">
            <a:off x="6639644"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49" name="مستطيل 148">
            <a:extLst>
              <a:ext uri="{FF2B5EF4-FFF2-40B4-BE49-F238E27FC236}">
                <a16:creationId xmlns:a16="http://schemas.microsoft.com/office/drawing/2014/main" id="{A9773BFF-2808-448D-B32B-32099E8C900A}"/>
              </a:ext>
            </a:extLst>
          </p:cNvPr>
          <p:cNvSpPr/>
          <p:nvPr/>
        </p:nvSpPr>
        <p:spPr>
          <a:xfrm>
            <a:off x="5010029" y="2180766"/>
            <a:ext cx="2337024" cy="8229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يشير الخط المنقّط إلى غزارة أقنية شاردة الصوديوم في منطقة عقد رانفييه</a:t>
            </a:r>
          </a:p>
        </p:txBody>
      </p:sp>
      <p:cxnSp>
        <p:nvCxnSpPr>
          <p:cNvPr id="11" name="موصل: على شكل مرفق 10">
            <a:extLst>
              <a:ext uri="{FF2B5EF4-FFF2-40B4-BE49-F238E27FC236}">
                <a16:creationId xmlns:a16="http://schemas.microsoft.com/office/drawing/2014/main" id="{4BB1E40F-8242-4EE7-96D3-2FCAD3BB2ADB}"/>
              </a:ext>
            </a:extLst>
          </p:cNvPr>
          <p:cNvCxnSpPr>
            <a:cxnSpLocks/>
          </p:cNvCxnSpPr>
          <p:nvPr/>
        </p:nvCxnSpPr>
        <p:spPr>
          <a:xfrm rot="16200000" flipH="1">
            <a:off x="6241589" y="2983721"/>
            <a:ext cx="652881" cy="508590"/>
          </a:xfrm>
          <a:prstGeom prst="bentConnector3">
            <a:avLst>
              <a:gd name="adj1" fmla="val -20"/>
            </a:avLst>
          </a:prstGeom>
          <a:ln w="19050">
            <a:solidFill>
              <a:srgbClr val="00206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019819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295007" y="3506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302822" y="37287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138185" y="38507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277668" y="38981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179768" y="3705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322487" y="35756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5173229" y="3545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243807" y="39670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75243" y="37166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106080" y="3736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187422" y="3559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257960" y="3589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227580"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421305"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126627" y="39263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323984" y="4045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248680" y="37238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5369044" y="3745047"/>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330929" y="38333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205854" y="40320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5332339" y="401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179772" y="35494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209305" y="3698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40025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206015" y="3811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84" name="رابط مستقيم 183">
            <a:extLst>
              <a:ext uri="{FF2B5EF4-FFF2-40B4-BE49-F238E27FC236}">
                <a16:creationId xmlns:a16="http://schemas.microsoft.com/office/drawing/2014/main" id="{FF4CFE36-AE13-4A2C-AD55-3B29A3544734}"/>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5D570908-8687-4C83-85C3-A8784B16227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475AE842-3A9D-443F-BF83-5783D4E68EF2}"/>
              </a:ext>
            </a:extLst>
          </p:cNvPr>
          <p:cNvSpPr>
            <a:spLocks noGrp="1"/>
          </p:cNvSpPr>
          <p:nvPr>
            <p:ph type="title"/>
          </p:nvPr>
        </p:nvSpPr>
        <p:spPr/>
        <p:txBody>
          <a:bodyPr/>
          <a:lstStyle/>
          <a:p>
            <a:endParaRPr lang="ar-SY"/>
          </a:p>
        </p:txBody>
      </p:sp>
      <p:sp>
        <p:nvSpPr>
          <p:cNvPr id="166" name="شكل حر 785">
            <a:extLst>
              <a:ext uri="{FF2B5EF4-FFF2-40B4-BE49-F238E27FC236}">
                <a16:creationId xmlns:a16="http://schemas.microsoft.com/office/drawing/2014/main" id="{7C993298-4DC7-44AA-9789-09684A673F89}"/>
              </a:ext>
            </a:extLst>
          </p:cNvPr>
          <p:cNvSpPr/>
          <p:nvPr/>
        </p:nvSpPr>
        <p:spPr>
          <a:xfrm>
            <a:off x="4311865" y="4795272"/>
            <a:ext cx="5261581" cy="8761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3040998"/>
              <a:gd name="connsiteY0" fmla="*/ 108370 h 346395"/>
              <a:gd name="connsiteX1" fmla="*/ 212737 w 3040998"/>
              <a:gd name="connsiteY1" fmla="*/ 345416 h 346395"/>
              <a:gd name="connsiteX2" fmla="*/ 432800 w 3040998"/>
              <a:gd name="connsiteY2" fmla="*/ 3048 h 346395"/>
              <a:gd name="connsiteX3" fmla="*/ 577353 w 3040998"/>
              <a:gd name="connsiteY3" fmla="*/ 178703 h 346395"/>
              <a:gd name="connsiteX4" fmla="*/ 684040 w 3040998"/>
              <a:gd name="connsiteY4" fmla="*/ 178702 h 346395"/>
              <a:gd name="connsiteX5" fmla="*/ 3040998 w 3040998"/>
              <a:gd name="connsiteY5" fmla="*/ 178702 h 346395"/>
              <a:gd name="connsiteX0" fmla="*/ 0 w 3575718"/>
              <a:gd name="connsiteY0" fmla="*/ 108370 h 346395"/>
              <a:gd name="connsiteX1" fmla="*/ 212737 w 3575718"/>
              <a:gd name="connsiteY1" fmla="*/ 345416 h 346395"/>
              <a:gd name="connsiteX2" fmla="*/ 432800 w 3575718"/>
              <a:gd name="connsiteY2" fmla="*/ 3048 h 346395"/>
              <a:gd name="connsiteX3" fmla="*/ 577353 w 3575718"/>
              <a:gd name="connsiteY3" fmla="*/ 178703 h 346395"/>
              <a:gd name="connsiteX4" fmla="*/ 684040 w 3575718"/>
              <a:gd name="connsiteY4" fmla="*/ 178702 h 346395"/>
              <a:gd name="connsiteX5" fmla="*/ 3575718 w 3575718"/>
              <a:gd name="connsiteY5" fmla="*/ 173506 h 346395"/>
              <a:gd name="connsiteX0" fmla="*/ 0 w 3877105"/>
              <a:gd name="connsiteY0" fmla="*/ 139545 h 347233"/>
              <a:gd name="connsiteX1" fmla="*/ 514124 w 3877105"/>
              <a:gd name="connsiteY1" fmla="*/ 345416 h 347233"/>
              <a:gd name="connsiteX2" fmla="*/ 734187 w 3877105"/>
              <a:gd name="connsiteY2" fmla="*/ 3048 h 347233"/>
              <a:gd name="connsiteX3" fmla="*/ 878740 w 3877105"/>
              <a:gd name="connsiteY3" fmla="*/ 178703 h 347233"/>
              <a:gd name="connsiteX4" fmla="*/ 985427 w 3877105"/>
              <a:gd name="connsiteY4" fmla="*/ 178702 h 347233"/>
              <a:gd name="connsiteX5" fmla="*/ 3877105 w 3877105"/>
              <a:gd name="connsiteY5" fmla="*/ 173506 h 347233"/>
              <a:gd name="connsiteX0" fmla="*/ 0 w 3877105"/>
              <a:gd name="connsiteY0" fmla="*/ 139545 h 348546"/>
              <a:gd name="connsiteX1" fmla="*/ 349164 w 3877105"/>
              <a:gd name="connsiteY1" fmla="*/ 171030 h 348546"/>
              <a:gd name="connsiteX2" fmla="*/ 514124 w 3877105"/>
              <a:gd name="connsiteY2" fmla="*/ 345416 h 348546"/>
              <a:gd name="connsiteX3" fmla="*/ 734187 w 3877105"/>
              <a:gd name="connsiteY3" fmla="*/ 3048 h 348546"/>
              <a:gd name="connsiteX4" fmla="*/ 878740 w 3877105"/>
              <a:gd name="connsiteY4" fmla="*/ 178703 h 348546"/>
              <a:gd name="connsiteX5" fmla="*/ 985427 w 3877105"/>
              <a:gd name="connsiteY5" fmla="*/ 178702 h 348546"/>
              <a:gd name="connsiteX6" fmla="*/ 3877105 w 3877105"/>
              <a:gd name="connsiteY6" fmla="*/ 173506 h 348546"/>
              <a:gd name="connsiteX0" fmla="*/ 0 w 3915993"/>
              <a:gd name="connsiteY0" fmla="*/ 160328 h 348546"/>
              <a:gd name="connsiteX1" fmla="*/ 388052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328 h 348546"/>
              <a:gd name="connsiteX1" fmla="*/ 339441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285 h 348503"/>
              <a:gd name="connsiteX1" fmla="*/ 339441 w 3915993"/>
              <a:gd name="connsiteY1" fmla="*/ 170987 h 348503"/>
              <a:gd name="connsiteX2" fmla="*/ 553012 w 3915993"/>
              <a:gd name="connsiteY2" fmla="*/ 345373 h 348503"/>
              <a:gd name="connsiteX3" fmla="*/ 773075 w 3915993"/>
              <a:gd name="connsiteY3" fmla="*/ 3005 h 348503"/>
              <a:gd name="connsiteX4" fmla="*/ 917628 w 3915993"/>
              <a:gd name="connsiteY4" fmla="*/ 178660 h 348503"/>
              <a:gd name="connsiteX5" fmla="*/ 1092371 w 3915993"/>
              <a:gd name="connsiteY5" fmla="*/ 183855 h 348503"/>
              <a:gd name="connsiteX6" fmla="*/ 3915993 w 3915993"/>
              <a:gd name="connsiteY6" fmla="*/ 173463 h 34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3" h="348503">
                <a:moveTo>
                  <a:pt x="0" y="160285"/>
                </a:moveTo>
                <a:cubicBezTo>
                  <a:pt x="40370" y="176790"/>
                  <a:pt x="253754" y="136675"/>
                  <a:pt x="339441" y="170987"/>
                </a:cubicBezTo>
                <a:cubicBezTo>
                  <a:pt x="425128" y="205299"/>
                  <a:pt x="480740" y="373370"/>
                  <a:pt x="553012" y="345373"/>
                </a:cubicBezTo>
                <a:cubicBezTo>
                  <a:pt x="625284" y="317376"/>
                  <a:pt x="712306" y="30790"/>
                  <a:pt x="773075" y="3005"/>
                </a:cubicBezTo>
                <a:cubicBezTo>
                  <a:pt x="833844" y="-24780"/>
                  <a:pt x="864412" y="148518"/>
                  <a:pt x="917628" y="178660"/>
                </a:cubicBezTo>
                <a:cubicBezTo>
                  <a:pt x="970844" y="208802"/>
                  <a:pt x="1000975" y="183855"/>
                  <a:pt x="1092371" y="183855"/>
                </a:cubicBezTo>
                <a:lnTo>
                  <a:pt x="3915993" y="17346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183145669"/>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608200" y="3546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927761" y="37780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894541"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587302" y="3762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807424" y="37340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643462"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3535" y="391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708434" y="35963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585513" y="39926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650426" y="37738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58384" y="3862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74651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644158" y="37166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780708" y="35513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711158" y="38093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747879" y="399965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830904" y="38090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781374" y="36937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862500" y="36324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866357" y="4017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833448" y="3965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728280" y="36271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87533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778900" y="38750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67718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520961" y="4794670"/>
            <a:ext cx="5013389"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935438"/>
              <a:gd name="connsiteY0" fmla="*/ 149937 h 348789"/>
              <a:gd name="connsiteX1" fmla="*/ 446318 w 3935438"/>
              <a:gd name="connsiteY1" fmla="*/ 176422 h 348789"/>
              <a:gd name="connsiteX2" fmla="*/ 689123 w 3935438"/>
              <a:gd name="connsiteY2" fmla="*/ 345416 h 348789"/>
              <a:gd name="connsiteX3" fmla="*/ 909186 w 3935438"/>
              <a:gd name="connsiteY3" fmla="*/ 3048 h 348789"/>
              <a:gd name="connsiteX4" fmla="*/ 1053739 w 3935438"/>
              <a:gd name="connsiteY4" fmla="*/ 178703 h 348789"/>
              <a:gd name="connsiteX5" fmla="*/ 1160426 w 3935438"/>
              <a:gd name="connsiteY5" fmla="*/ 178702 h 348789"/>
              <a:gd name="connsiteX6" fmla="*/ 3935438 w 3935438"/>
              <a:gd name="connsiteY6" fmla="*/ 173506 h 348789"/>
              <a:gd name="connsiteX0" fmla="*/ 0 w 3731272"/>
              <a:gd name="connsiteY0" fmla="*/ 149937 h 348789"/>
              <a:gd name="connsiteX1" fmla="*/ 446318 w 3731272"/>
              <a:gd name="connsiteY1" fmla="*/ 176422 h 348789"/>
              <a:gd name="connsiteX2" fmla="*/ 689123 w 3731272"/>
              <a:gd name="connsiteY2" fmla="*/ 345416 h 348789"/>
              <a:gd name="connsiteX3" fmla="*/ 909186 w 3731272"/>
              <a:gd name="connsiteY3" fmla="*/ 3048 h 348789"/>
              <a:gd name="connsiteX4" fmla="*/ 1053739 w 3731272"/>
              <a:gd name="connsiteY4" fmla="*/ 178703 h 348789"/>
              <a:gd name="connsiteX5" fmla="*/ 1160426 w 3731272"/>
              <a:gd name="connsiteY5" fmla="*/ 178702 h 348789"/>
              <a:gd name="connsiteX6" fmla="*/ 3731272 w 3731272"/>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272" h="348789">
                <a:moveTo>
                  <a:pt x="0" y="149937"/>
                </a:moveTo>
                <a:cubicBezTo>
                  <a:pt x="56562" y="169073"/>
                  <a:pt x="331464" y="143842"/>
                  <a:pt x="446318" y="176422"/>
                </a:cubicBezTo>
                <a:cubicBezTo>
                  <a:pt x="561172" y="209002"/>
                  <a:pt x="611978" y="374312"/>
                  <a:pt x="689123" y="345416"/>
                </a:cubicBezTo>
                <a:cubicBezTo>
                  <a:pt x="766268" y="316520"/>
                  <a:pt x="848417" y="30833"/>
                  <a:pt x="909186" y="3048"/>
                </a:cubicBezTo>
                <a:cubicBezTo>
                  <a:pt x="969955" y="-24737"/>
                  <a:pt x="1012514" y="145664"/>
                  <a:pt x="1053739" y="178703"/>
                </a:cubicBezTo>
                <a:cubicBezTo>
                  <a:pt x="1094964" y="211742"/>
                  <a:pt x="1069030" y="178702"/>
                  <a:pt x="1160426" y="178702"/>
                </a:cubicBezTo>
                <a:lnTo>
                  <a:pt x="3731272"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C9A31CCE-769B-4AA5-95A6-25DA32C40487}"/>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02C058EA-6D41-42EC-BB11-60C910D778DC}"/>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67C42A55-91A6-4CEF-96E3-77DAFBD536AC}"/>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797810156"/>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313795" y="37556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311150" y="3952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123349" y="37629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6370481" y="37468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348798" y="35565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6225626" y="37095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269626"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96258" y="39874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160565" y="38616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6225476" y="38619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295445" y="39991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401848" y="38723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420814" y="364400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387948" y="35678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223503" y="38090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345680" y="3802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297676" y="36521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355915" y="3665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238386" y="35885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462619" y="40113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85829" y="4794670"/>
            <a:ext cx="5183207"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61" h="348789">
                <a:moveTo>
                  <a:pt x="0" y="149937"/>
                </a:moveTo>
                <a:cubicBezTo>
                  <a:pt x="56562" y="169073"/>
                  <a:pt x="875906" y="143842"/>
                  <a:pt x="990760" y="176422"/>
                </a:cubicBezTo>
                <a:cubicBezTo>
                  <a:pt x="1105614" y="209002"/>
                  <a:pt x="1156420" y="374312"/>
                  <a:pt x="1233565" y="345416"/>
                </a:cubicBezTo>
                <a:cubicBezTo>
                  <a:pt x="1310710" y="316520"/>
                  <a:pt x="1392859" y="30833"/>
                  <a:pt x="1453628" y="3048"/>
                </a:cubicBezTo>
                <a:cubicBezTo>
                  <a:pt x="1514397" y="-24737"/>
                  <a:pt x="1556956" y="145664"/>
                  <a:pt x="1598181" y="178703"/>
                </a:cubicBezTo>
                <a:cubicBezTo>
                  <a:pt x="1639406" y="211742"/>
                  <a:pt x="1613472" y="178702"/>
                  <a:pt x="1704868" y="178702"/>
                </a:cubicBezTo>
                <a:lnTo>
                  <a:pt x="3857661"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53053151-A3A8-40EE-9C5F-54FCE4F4E354}"/>
              </a:ext>
            </a:extLst>
          </p:cNvPr>
          <p:cNvCxnSpPr>
            <a:cxnSpLocks/>
          </p:cNvCxnSpPr>
          <p:nvPr/>
        </p:nvCxnSpPr>
        <p:spPr>
          <a:xfrm flipV="1">
            <a:off x="6617874" y="354762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73830AFC-A1D2-471F-AE23-90ABFE93C8F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8" name="رابط مستقيم 167">
            <a:extLst>
              <a:ext uri="{FF2B5EF4-FFF2-40B4-BE49-F238E27FC236}">
                <a16:creationId xmlns:a16="http://schemas.microsoft.com/office/drawing/2014/main" id="{E51DCB70-3AD8-4EFF-9307-AAB38F3A854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1D07084B-7E70-4D3F-A932-C9E229AF1525}"/>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855259433"/>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888185" y="36264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864504" y="37202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963761" y="370450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987826" y="3775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035501" y="38374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947558" y="385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779211" y="37144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962258" y="38855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888185" y="38902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722624" y="37405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739913" y="38839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800275" y="3665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765276" y="37887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663094" y="36778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996165" y="365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793072" y="38553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894299" y="37887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663435" y="3809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747998" y="36287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800090" y="38920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685033" y="38148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72773" y="4794670"/>
            <a:ext cx="5261584"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4" h="348789">
                <a:moveTo>
                  <a:pt x="0" y="149937"/>
                </a:moveTo>
                <a:cubicBezTo>
                  <a:pt x="56562" y="169073"/>
                  <a:pt x="1313404" y="143842"/>
                  <a:pt x="1428258" y="176422"/>
                </a:cubicBezTo>
                <a:cubicBezTo>
                  <a:pt x="1543112" y="209002"/>
                  <a:pt x="1593918" y="374312"/>
                  <a:pt x="1671063" y="345416"/>
                </a:cubicBezTo>
                <a:cubicBezTo>
                  <a:pt x="1748208" y="316520"/>
                  <a:pt x="1830357" y="30833"/>
                  <a:pt x="1891126" y="3048"/>
                </a:cubicBezTo>
                <a:cubicBezTo>
                  <a:pt x="1951895" y="-24737"/>
                  <a:pt x="1994454" y="145664"/>
                  <a:pt x="2035679" y="178703"/>
                </a:cubicBezTo>
                <a:cubicBezTo>
                  <a:pt x="2076904" y="211742"/>
                  <a:pt x="2050970" y="178702"/>
                  <a:pt x="2142366" y="178702"/>
                </a:cubicBezTo>
                <a:lnTo>
                  <a:pt x="3915994"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4" name="عنوان 13">
            <a:extLst>
              <a:ext uri="{FF2B5EF4-FFF2-40B4-BE49-F238E27FC236}">
                <a16:creationId xmlns:a16="http://schemas.microsoft.com/office/drawing/2014/main" id="{FB6076F2-1370-4BAA-B907-DE778B252C09}"/>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88678603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7359662" y="367839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420654"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318051" y="3776158"/>
            <a:ext cx="105046"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69855" y="37671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496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275722" y="37508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20521" y="4974259"/>
            <a:ext cx="5313838" cy="69201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75260">
                <a:moveTo>
                  <a:pt x="0" y="83699"/>
                </a:moveTo>
                <a:cubicBezTo>
                  <a:pt x="56562" y="102835"/>
                  <a:pt x="1721736" y="72408"/>
                  <a:pt x="1836590" y="104988"/>
                </a:cubicBezTo>
                <a:cubicBezTo>
                  <a:pt x="1951444" y="137568"/>
                  <a:pt x="2002250" y="290754"/>
                  <a:pt x="2079395" y="273982"/>
                </a:cubicBezTo>
                <a:cubicBezTo>
                  <a:pt x="2156540" y="257210"/>
                  <a:pt x="2238689" y="32142"/>
                  <a:pt x="2299458" y="4357"/>
                </a:cubicBezTo>
                <a:cubicBezTo>
                  <a:pt x="2360227" y="-23428"/>
                  <a:pt x="2402138" y="90117"/>
                  <a:pt x="2444011" y="107269"/>
                </a:cubicBezTo>
                <a:cubicBezTo>
                  <a:pt x="2485884" y="124421"/>
                  <a:pt x="2459302" y="107268"/>
                  <a:pt x="2550698" y="107268"/>
                </a:cubicBezTo>
                <a:lnTo>
                  <a:pt x="3954884" y="102072"/>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0396" y="3561640"/>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940" y="401446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8" name="شكل بيضاوي 167">
            <a:extLst>
              <a:ext uri="{FF2B5EF4-FFF2-40B4-BE49-F238E27FC236}">
                <a16:creationId xmlns:a16="http://schemas.microsoft.com/office/drawing/2014/main" id="{39ED118B-9A16-4006-84E6-1602EC40BFF3}"/>
              </a:ext>
            </a:extLst>
          </p:cNvPr>
          <p:cNvSpPr/>
          <p:nvPr/>
        </p:nvSpPr>
        <p:spPr>
          <a:xfrm>
            <a:off x="7172111" y="37258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4" name="شكل بيضاوي 183">
            <a:extLst>
              <a:ext uri="{FF2B5EF4-FFF2-40B4-BE49-F238E27FC236}">
                <a16:creationId xmlns:a16="http://schemas.microsoft.com/office/drawing/2014/main" id="{B725A11D-9D49-44FF-9C3A-B3FB72CB57E0}"/>
              </a:ext>
            </a:extLst>
          </p:cNvPr>
          <p:cNvSpPr/>
          <p:nvPr/>
        </p:nvSpPr>
        <p:spPr>
          <a:xfrm>
            <a:off x="7324784"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 name="عنوان 16">
            <a:extLst>
              <a:ext uri="{FF2B5EF4-FFF2-40B4-BE49-F238E27FC236}">
                <a16:creationId xmlns:a16="http://schemas.microsoft.com/office/drawing/2014/main" id="{C1C8FC27-6DB8-456D-8B5B-CE391DAABC76}"/>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7397196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8" name="شكل حر 785">
            <a:extLst>
              <a:ext uri="{FF2B5EF4-FFF2-40B4-BE49-F238E27FC236}">
                <a16:creationId xmlns:a16="http://schemas.microsoft.com/office/drawing/2014/main" id="{A155E777-1E3D-47B9-9376-17FC4DB6D3DD}"/>
              </a:ext>
            </a:extLst>
          </p:cNvPr>
          <p:cNvSpPr/>
          <p:nvPr/>
        </p:nvSpPr>
        <p:spPr>
          <a:xfrm>
            <a:off x="4220521" y="4982450"/>
            <a:ext cx="5158015" cy="301288"/>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4805 h 339850"/>
              <a:gd name="connsiteX1" fmla="*/ 1836590 w 3954884"/>
              <a:gd name="connsiteY1" fmla="*/ 176094 h 339850"/>
              <a:gd name="connsiteX2" fmla="*/ 2079395 w 3954884"/>
              <a:gd name="connsiteY2" fmla="*/ 336310 h 339850"/>
              <a:gd name="connsiteX3" fmla="*/ 2270292 w 3954884"/>
              <a:gd name="connsiteY3" fmla="*/ 2720 h 339850"/>
              <a:gd name="connsiteX4" fmla="*/ 2444011 w 3954884"/>
              <a:gd name="connsiteY4" fmla="*/ 178375 h 339850"/>
              <a:gd name="connsiteX5" fmla="*/ 2550698 w 3954884"/>
              <a:gd name="connsiteY5" fmla="*/ 178374 h 339850"/>
              <a:gd name="connsiteX6" fmla="*/ 3954884 w 3954884"/>
              <a:gd name="connsiteY6" fmla="*/ 173178 h 339850"/>
              <a:gd name="connsiteX0" fmla="*/ 0 w 3954884"/>
              <a:gd name="connsiteY0" fmla="*/ 153821 h 304625"/>
              <a:gd name="connsiteX1" fmla="*/ 1836590 w 3954884"/>
              <a:gd name="connsiteY1" fmla="*/ 175110 h 304625"/>
              <a:gd name="connsiteX2" fmla="*/ 2069379 w 3954884"/>
              <a:gd name="connsiteY2" fmla="*/ 300217 h 304625"/>
              <a:gd name="connsiteX3" fmla="*/ 2270292 w 3954884"/>
              <a:gd name="connsiteY3" fmla="*/ 1736 h 304625"/>
              <a:gd name="connsiteX4" fmla="*/ 2444011 w 3954884"/>
              <a:gd name="connsiteY4" fmla="*/ 177391 h 304625"/>
              <a:gd name="connsiteX5" fmla="*/ 2550698 w 3954884"/>
              <a:gd name="connsiteY5" fmla="*/ 177390 h 304625"/>
              <a:gd name="connsiteX6" fmla="*/ 3954884 w 3954884"/>
              <a:gd name="connsiteY6" fmla="*/ 172194 h 304625"/>
              <a:gd name="connsiteX0" fmla="*/ 0 w 3954884"/>
              <a:gd name="connsiteY0" fmla="*/ 153396 h 287255"/>
              <a:gd name="connsiteX1" fmla="*/ 1836590 w 3954884"/>
              <a:gd name="connsiteY1" fmla="*/ 174685 h 287255"/>
              <a:gd name="connsiteX2" fmla="*/ 2069379 w 3954884"/>
              <a:gd name="connsiteY2" fmla="*/ 282237 h 287255"/>
              <a:gd name="connsiteX3" fmla="*/ 2270292 w 3954884"/>
              <a:gd name="connsiteY3" fmla="*/ 1311 h 287255"/>
              <a:gd name="connsiteX4" fmla="*/ 2444011 w 3954884"/>
              <a:gd name="connsiteY4" fmla="*/ 176966 h 287255"/>
              <a:gd name="connsiteX5" fmla="*/ 2550698 w 3954884"/>
              <a:gd name="connsiteY5" fmla="*/ 176965 h 287255"/>
              <a:gd name="connsiteX6" fmla="*/ 3954884 w 3954884"/>
              <a:gd name="connsiteY6" fmla="*/ 171769 h 287255"/>
              <a:gd name="connsiteX0" fmla="*/ 0 w 3954884"/>
              <a:gd name="connsiteY0" fmla="*/ 152096 h 202446"/>
              <a:gd name="connsiteX1" fmla="*/ 1836590 w 3954884"/>
              <a:gd name="connsiteY1" fmla="*/ 173385 h 202446"/>
              <a:gd name="connsiteX2" fmla="*/ 2039332 w 3954884"/>
              <a:gd name="connsiteY2" fmla="*/ 184386 h 202446"/>
              <a:gd name="connsiteX3" fmla="*/ 2270292 w 3954884"/>
              <a:gd name="connsiteY3" fmla="*/ 11 h 202446"/>
              <a:gd name="connsiteX4" fmla="*/ 2444011 w 3954884"/>
              <a:gd name="connsiteY4" fmla="*/ 175666 h 202446"/>
              <a:gd name="connsiteX5" fmla="*/ 2550698 w 3954884"/>
              <a:gd name="connsiteY5" fmla="*/ 175665 h 202446"/>
              <a:gd name="connsiteX6" fmla="*/ 3954884 w 3954884"/>
              <a:gd name="connsiteY6" fmla="*/ 170469 h 2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02446">
                <a:moveTo>
                  <a:pt x="0" y="152096"/>
                </a:moveTo>
                <a:cubicBezTo>
                  <a:pt x="56562" y="171232"/>
                  <a:pt x="1721736" y="140805"/>
                  <a:pt x="1836590" y="173385"/>
                </a:cubicBezTo>
                <a:cubicBezTo>
                  <a:pt x="1951444" y="205965"/>
                  <a:pt x="1967048" y="213282"/>
                  <a:pt x="2039332" y="184386"/>
                </a:cubicBezTo>
                <a:cubicBezTo>
                  <a:pt x="2111616" y="155490"/>
                  <a:pt x="2202846" y="1464"/>
                  <a:pt x="2270292" y="11"/>
                </a:cubicBezTo>
                <a:cubicBezTo>
                  <a:pt x="2337738" y="-1442"/>
                  <a:pt x="2397277" y="146390"/>
                  <a:pt x="2444011" y="175666"/>
                </a:cubicBezTo>
                <a:cubicBezTo>
                  <a:pt x="2490745" y="204942"/>
                  <a:pt x="2459302" y="175665"/>
                  <a:pt x="2550698" y="175665"/>
                </a:cubicBezTo>
                <a:lnTo>
                  <a:pt x="3954884" y="17046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4" name="عنوان 13">
            <a:extLst>
              <a:ext uri="{FF2B5EF4-FFF2-40B4-BE49-F238E27FC236}">
                <a16:creationId xmlns:a16="http://schemas.microsoft.com/office/drawing/2014/main" id="{013B9502-71D0-412E-90D2-F947252142E4}"/>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02624205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491653" y="37854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564357"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55273"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8514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450390"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901158" y="37483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645690" y="37725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861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390119" y="37936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520289" y="37502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390546" y="36297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499206" y="36525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531270" y="3720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611000" y="38798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81333" y="4978012"/>
            <a:ext cx="5327831"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5090" h="348733">
                <a:moveTo>
                  <a:pt x="0" y="155077"/>
                </a:moveTo>
                <a:cubicBezTo>
                  <a:pt x="56562" y="174213"/>
                  <a:pt x="2082308" y="143786"/>
                  <a:pt x="2197162" y="176366"/>
                </a:cubicBezTo>
                <a:cubicBezTo>
                  <a:pt x="2312016" y="208946"/>
                  <a:pt x="2367683" y="374256"/>
                  <a:pt x="2439967" y="345360"/>
                </a:cubicBezTo>
                <a:cubicBezTo>
                  <a:pt x="2512251" y="316464"/>
                  <a:pt x="2570095" y="30777"/>
                  <a:pt x="2630864" y="2992"/>
                </a:cubicBezTo>
                <a:cubicBezTo>
                  <a:pt x="2691633" y="-24793"/>
                  <a:pt x="2757849" y="149371"/>
                  <a:pt x="2804583" y="178647"/>
                </a:cubicBezTo>
                <a:cubicBezTo>
                  <a:pt x="2851317" y="207923"/>
                  <a:pt x="2819874" y="178646"/>
                  <a:pt x="2911270" y="178646"/>
                </a:cubicBezTo>
                <a:lnTo>
                  <a:pt x="4085090" y="19100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4" name="عنوان 13">
            <a:extLst>
              <a:ext uri="{FF2B5EF4-FFF2-40B4-BE49-F238E27FC236}">
                <a16:creationId xmlns:a16="http://schemas.microsoft.com/office/drawing/2014/main" id="{386758DD-507B-4D56-A8DA-EEED0EC413E4}"/>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95844167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62254"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026602" y="37857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890586"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8046291" y="36982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934828" y="37578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879868" y="37885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026602"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906875" y="38393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916394" y="37015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841711" y="3862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950403"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963563" y="36588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916394" y="37643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820494" y="3619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865257" y="37566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923369" y="37325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860076" y="3880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42140" y="4978012"/>
            <a:ext cx="5340894"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106" h="348733">
                <a:moveTo>
                  <a:pt x="0" y="155077"/>
                </a:moveTo>
                <a:cubicBezTo>
                  <a:pt x="56562" y="174213"/>
                  <a:pt x="2372769" y="143786"/>
                  <a:pt x="2487623" y="176366"/>
                </a:cubicBezTo>
                <a:cubicBezTo>
                  <a:pt x="2602477" y="208946"/>
                  <a:pt x="2658144" y="374256"/>
                  <a:pt x="2730428" y="345360"/>
                </a:cubicBezTo>
                <a:cubicBezTo>
                  <a:pt x="2802712" y="316464"/>
                  <a:pt x="2860556" y="30777"/>
                  <a:pt x="2921325" y="2992"/>
                </a:cubicBezTo>
                <a:cubicBezTo>
                  <a:pt x="2982094" y="-24793"/>
                  <a:pt x="3048310" y="149371"/>
                  <a:pt x="3095044" y="178647"/>
                </a:cubicBezTo>
                <a:cubicBezTo>
                  <a:pt x="3141778" y="207923"/>
                  <a:pt x="3110335" y="178646"/>
                  <a:pt x="3201731" y="178646"/>
                </a:cubicBezTo>
                <a:lnTo>
                  <a:pt x="4095106"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7298FE63-B223-4BBD-9CDB-82320591BA20}"/>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91382086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935017" y="39630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954887" y="37735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8896191" y="38229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835123" y="38744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004941" y="38477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8964592" y="386526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921787" y="3818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895378" y="38705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900729" y="38457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8912606" y="36687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8885668" y="37151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8769516" y="38105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8916365" y="3769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8845534"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883144" y="36919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8811377" y="3722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929208" y="37250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429529" y="4978013"/>
            <a:ext cx="5171076"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899" h="347462">
                <a:moveTo>
                  <a:pt x="0" y="137522"/>
                </a:moveTo>
                <a:lnTo>
                  <a:pt x="2953754" y="148500"/>
                </a:lnTo>
                <a:cubicBezTo>
                  <a:pt x="2994222" y="176666"/>
                  <a:pt x="3069696" y="369611"/>
                  <a:pt x="3131064" y="345360"/>
                </a:cubicBezTo>
                <a:cubicBezTo>
                  <a:pt x="3192432" y="321109"/>
                  <a:pt x="3261192" y="30777"/>
                  <a:pt x="3321961" y="2992"/>
                </a:cubicBezTo>
                <a:cubicBezTo>
                  <a:pt x="3382730" y="-24793"/>
                  <a:pt x="3448946" y="149371"/>
                  <a:pt x="3495680" y="178647"/>
                </a:cubicBezTo>
                <a:cubicBezTo>
                  <a:pt x="3542414" y="207923"/>
                  <a:pt x="3510971" y="178646"/>
                  <a:pt x="3602367" y="178646"/>
                </a:cubicBezTo>
                <a:lnTo>
                  <a:pt x="3964899"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AAA737EE-B91D-4391-A7DE-7628AC500F42}"/>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48626587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9144941" y="37272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230024" y="391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169785" y="38104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266479" y="38756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279580" y="3717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317763" y="37602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314592" y="38964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208865" y="36865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143685" y="38324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227103" y="38330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177354" y="37962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307060" y="3642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369762" y="38261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238284" y="3728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213761" y="39158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307855" y="36644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224882" y="37502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244693" y="3762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98906" y="4978013"/>
            <a:ext cx="5351399"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3161" h="347462">
                <a:moveTo>
                  <a:pt x="0" y="137522"/>
                </a:moveTo>
                <a:lnTo>
                  <a:pt x="3454548" y="148500"/>
                </a:lnTo>
                <a:cubicBezTo>
                  <a:pt x="3495016" y="176666"/>
                  <a:pt x="3570490" y="369611"/>
                  <a:pt x="3631858" y="345360"/>
                </a:cubicBezTo>
                <a:cubicBezTo>
                  <a:pt x="3693226" y="321109"/>
                  <a:pt x="3761986" y="30777"/>
                  <a:pt x="3822755" y="2992"/>
                </a:cubicBezTo>
                <a:cubicBezTo>
                  <a:pt x="3883524" y="-24793"/>
                  <a:pt x="3949740" y="149371"/>
                  <a:pt x="3996474" y="178647"/>
                </a:cubicBezTo>
                <a:cubicBezTo>
                  <a:pt x="4043208" y="207923"/>
                  <a:pt x="4011765" y="178646"/>
                  <a:pt x="4103161" y="178646"/>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F6128690-0E14-4BFE-A7F0-0D672B98455B}"/>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76354169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lstStyle/>
          <a:p>
            <a:r>
              <a:rPr lang="ar-SY" b="1" dirty="0">
                <a:solidFill>
                  <a:srgbClr val="C00000"/>
                </a:solidFill>
              </a:rPr>
              <a:t>ولادة موجة الضغط المركزيّة</a:t>
            </a:r>
            <a:br>
              <a:rPr lang="ar-SY" b="1" dirty="0">
                <a:solidFill>
                  <a:srgbClr val="C00000"/>
                </a:solidFill>
              </a:rPr>
            </a:br>
            <a:r>
              <a:rPr lang="ar-SY" sz="2400" b="1" dirty="0">
                <a:solidFill>
                  <a:srgbClr val="00B0F0"/>
                </a:solidFill>
              </a:rPr>
              <a:t>عند بلوغ عتبة التحريض</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720241" y="1770549"/>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تتقلّص كتلة الأنابيب المجهريّة وتتراجع داخل جسم الخليّة العصبيّة</a:t>
            </a:r>
          </a:p>
          <a:p>
            <a:pPr algn="ctr"/>
            <a:r>
              <a:rPr lang="ar-SY" sz="1400" b="1" dirty="0">
                <a:solidFill>
                  <a:srgbClr val="C00000"/>
                </a:solidFill>
              </a:rPr>
              <a:t>(أوّلاً)</a:t>
            </a:r>
          </a:p>
          <a:p>
            <a:pPr algn="ctr"/>
            <a:endParaRPr lang="en-US" sz="11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6" name="مستطيل 25">
            <a:extLst>
              <a:ext uri="{FF2B5EF4-FFF2-40B4-BE49-F238E27FC236}">
                <a16:creationId xmlns:a16="http://schemas.microsoft.com/office/drawing/2014/main" id="{A76B39F5-F5F7-4859-BBF6-336F4B3F9939}"/>
              </a:ext>
            </a:extLst>
          </p:cNvPr>
          <p:cNvSpPr/>
          <p:nvPr/>
        </p:nvSpPr>
        <p:spPr>
          <a:xfrm>
            <a:off x="5169989" y="4676089"/>
            <a:ext cx="1954997" cy="6658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ضغط الرّاحة</a:t>
            </a:r>
            <a:endParaRPr lang="en-US" sz="1400" b="1" dirty="0">
              <a:solidFill>
                <a:srgbClr val="0070C0"/>
              </a:solidFill>
            </a:endParaRPr>
          </a:p>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مخطط لقيم الضغط داخل الليف العصبيّ</a:t>
            </a:r>
            <a:endParaRPr lang="en-US" sz="1400" b="1" dirty="0">
              <a:solidFill>
                <a:srgbClr val="0070C0"/>
              </a:solidFill>
            </a:endParaRPr>
          </a:p>
          <a:p>
            <a:pPr algn="ctr"/>
            <a:r>
              <a:rPr lang="en-US" sz="11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52" name="موصل: على شكل مرفق 151">
            <a:extLst>
              <a:ext uri="{FF2B5EF4-FFF2-40B4-BE49-F238E27FC236}">
                <a16:creationId xmlns:a16="http://schemas.microsoft.com/office/drawing/2014/main" id="{81C0DDF9-2860-4E08-89FD-3ED9AB4811E8}"/>
              </a:ext>
            </a:extLst>
          </p:cNvPr>
          <p:cNvCxnSpPr>
            <a:cxnSpLocks/>
          </p:cNvCxnSpPr>
          <p:nvPr/>
        </p:nvCxnSpPr>
        <p:spPr>
          <a:xfrm>
            <a:off x="1261975" y="3649196"/>
            <a:ext cx="1767569" cy="272487"/>
          </a:xfrm>
          <a:prstGeom prst="bentConnector3">
            <a:avLst>
              <a:gd name="adj1" fmla="val 485"/>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8" name="مستطيل 147">
            <a:extLst>
              <a:ext uri="{FF2B5EF4-FFF2-40B4-BE49-F238E27FC236}">
                <a16:creationId xmlns:a16="http://schemas.microsoft.com/office/drawing/2014/main" id="{579C49DA-BE74-4534-9941-CA5E6077E82A}"/>
              </a:ext>
            </a:extLst>
          </p:cNvPr>
          <p:cNvSpPr/>
          <p:nvPr/>
        </p:nvSpPr>
        <p:spPr>
          <a:xfrm>
            <a:off x="928116" y="5149054"/>
            <a:ext cx="2524193" cy="723597"/>
          </a:xfrm>
          <a:prstGeom prst="rect">
            <a:avLst/>
          </a:prstGeom>
          <a:solidFill>
            <a:srgbClr val="EDF2DD"/>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تنخفض قيمة الضغط في منطقة الـ </a:t>
            </a:r>
            <a:endParaRPr lang="en-US" sz="1100" b="1" dirty="0">
              <a:solidFill>
                <a:srgbClr val="C00000"/>
              </a:solidFill>
            </a:endParaRPr>
          </a:p>
          <a:p>
            <a:pPr algn="ctr"/>
            <a:r>
              <a:rPr lang="en-US" sz="1100" b="1" dirty="0">
                <a:solidFill>
                  <a:srgbClr val="C00000"/>
                </a:solidFill>
              </a:rPr>
              <a:t>Axon Hillock</a:t>
            </a:r>
            <a:endParaRPr lang="ar-SY" sz="1100" b="1" dirty="0">
              <a:solidFill>
                <a:srgbClr val="C00000"/>
              </a:solidFill>
            </a:endParaRPr>
          </a:p>
          <a:p>
            <a:pPr algn="ctr"/>
            <a:r>
              <a:rPr lang="ar-SY" sz="1400" b="1" dirty="0">
                <a:solidFill>
                  <a:srgbClr val="C00000"/>
                </a:solidFill>
              </a:rPr>
              <a:t>(ثانياً مكرّر)</a:t>
            </a:r>
            <a:endParaRPr lang="en-US" sz="1400" b="1" dirty="0">
              <a:solidFill>
                <a:srgbClr val="C00000"/>
              </a:solidFill>
            </a:endParaRPr>
          </a:p>
        </p:txBody>
      </p:sp>
      <p:sp>
        <p:nvSpPr>
          <p:cNvPr id="21" name="سهم: لليمين 20">
            <a:extLst>
              <a:ext uri="{FF2B5EF4-FFF2-40B4-BE49-F238E27FC236}">
                <a16:creationId xmlns:a16="http://schemas.microsoft.com/office/drawing/2014/main" id="{026739CA-07D4-4EC6-9EC9-E539ADA522F4}"/>
              </a:ext>
            </a:extLst>
          </p:cNvPr>
          <p:cNvSpPr/>
          <p:nvPr/>
        </p:nvSpPr>
        <p:spPr>
          <a:xfrm>
            <a:off x="3764648" y="5274508"/>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3" name="مستطيل 152">
            <a:extLst>
              <a:ext uri="{FF2B5EF4-FFF2-40B4-BE49-F238E27FC236}">
                <a16:creationId xmlns:a16="http://schemas.microsoft.com/office/drawing/2014/main" id="{08BDD77C-52EA-44A7-8180-18EDA60D7373}"/>
              </a:ext>
            </a:extLst>
          </p:cNvPr>
          <p:cNvSpPr/>
          <p:nvPr/>
        </p:nvSpPr>
        <p:spPr>
          <a:xfrm>
            <a:off x="686415" y="2966235"/>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تنشأ موجة ضغط مركزيّة تجتاح جسم الخليّة العصبيّة وصولاً إلى غشائها الخلويّ</a:t>
            </a:r>
          </a:p>
          <a:p>
            <a:pPr algn="ctr"/>
            <a:r>
              <a:rPr lang="ar-SY" sz="1400" b="1" dirty="0">
                <a:solidFill>
                  <a:srgbClr val="C00000"/>
                </a:solidFill>
              </a:rPr>
              <a:t>(ثانياً)</a:t>
            </a:r>
          </a:p>
          <a:p>
            <a:pPr algn="ctr"/>
            <a:endParaRPr lang="en-US" sz="1100" b="1" dirty="0">
              <a:solidFill>
                <a:srgbClr val="C00000"/>
              </a:solidFill>
            </a:endParaRPr>
          </a:p>
        </p:txBody>
      </p:sp>
      <p:cxnSp>
        <p:nvCxnSpPr>
          <p:cNvPr id="133" name="موصل: على شكل مرفق 132">
            <a:extLst>
              <a:ext uri="{FF2B5EF4-FFF2-40B4-BE49-F238E27FC236}">
                <a16:creationId xmlns:a16="http://schemas.microsoft.com/office/drawing/2014/main" id="{2444E84B-32FF-4FD9-97D3-6A486B0F6C69}"/>
              </a:ext>
            </a:extLst>
          </p:cNvPr>
          <p:cNvCxnSpPr/>
          <p:nvPr/>
        </p:nvCxnSpPr>
        <p:spPr>
          <a:xfrm>
            <a:off x="2468881" y="2303725"/>
            <a:ext cx="1226568" cy="1054421"/>
          </a:xfrm>
          <a:prstGeom prst="bentConnector3">
            <a:avLst>
              <a:gd name="adj1" fmla="val 100055"/>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45" name="شكل حر 812">
            <a:extLst>
              <a:ext uri="{FF2B5EF4-FFF2-40B4-BE49-F238E27FC236}">
                <a16:creationId xmlns:a16="http://schemas.microsoft.com/office/drawing/2014/main" id="{837C2BAD-3AF6-4463-975C-9A97739D92CA}"/>
              </a:ext>
            </a:extLst>
          </p:cNvPr>
          <p:cNvSpPr/>
          <p:nvPr/>
        </p:nvSpPr>
        <p:spPr>
          <a:xfrm>
            <a:off x="4080733" y="5174526"/>
            <a:ext cx="3116927" cy="46250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966" h="201109">
                <a:moveTo>
                  <a:pt x="0" y="19079"/>
                </a:moveTo>
                <a:cubicBezTo>
                  <a:pt x="84345" y="51781"/>
                  <a:pt x="126447" y="201741"/>
                  <a:pt x="203251" y="201108"/>
                </a:cubicBezTo>
                <a:cubicBezTo>
                  <a:pt x="280055" y="200475"/>
                  <a:pt x="352308" y="47211"/>
                  <a:pt x="460827" y="15278"/>
                </a:cubicBezTo>
                <a:cubicBezTo>
                  <a:pt x="569346" y="-16655"/>
                  <a:pt x="643221" y="11738"/>
                  <a:pt x="854366" y="9509"/>
                </a:cubicBezTo>
                <a:lnTo>
                  <a:pt x="2096966" y="4897"/>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149" name="رابط مستقيم 148">
            <a:extLst>
              <a:ext uri="{FF2B5EF4-FFF2-40B4-BE49-F238E27FC236}">
                <a16:creationId xmlns:a16="http://schemas.microsoft.com/office/drawing/2014/main" id="{ED1C2E09-951D-4182-866A-CACFC05210BF}"/>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0" name="رابط مستقيم 149">
            <a:extLst>
              <a:ext uri="{FF2B5EF4-FFF2-40B4-BE49-F238E27FC236}">
                <a16:creationId xmlns:a16="http://schemas.microsoft.com/office/drawing/2014/main" id="{1939C24C-1372-4BB0-B24B-E2532FBFD857}"/>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1" name="رابط كسهم مستقيم 10">
            <a:extLst>
              <a:ext uri="{FF2B5EF4-FFF2-40B4-BE49-F238E27FC236}">
                <a16:creationId xmlns:a16="http://schemas.microsoft.com/office/drawing/2014/main" id="{19C2E057-6F33-4332-AC83-931CA9D5FCAA}"/>
              </a:ext>
            </a:extLst>
          </p:cNvPr>
          <p:cNvCxnSpPr>
            <a:endCxn id="21" idx="1"/>
          </p:cNvCxnSpPr>
          <p:nvPr/>
        </p:nvCxnSpPr>
        <p:spPr>
          <a:xfrm flipV="1">
            <a:off x="3029544" y="5479555"/>
            <a:ext cx="735104" cy="19908"/>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576161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833061" y="3637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581620" y="38393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535598" y="3836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580099" y="3875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658849" y="36246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657329" y="3903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641249" y="3844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690317" y="371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576369" y="36075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778265" y="3924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632136" y="36009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500737" y="3719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543266" y="37312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599486" y="380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554994" y="379992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551933" y="35774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643371" y="384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630746"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593351" y="37566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565446" y="38284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570223" y="36698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07467" y="4978013"/>
            <a:ext cx="5538828"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3996474"/>
              <a:gd name="connsiteY0" fmla="*/ 137522 h 347462"/>
              <a:gd name="connsiteX1" fmla="*/ 3454548 w 3996474"/>
              <a:gd name="connsiteY1" fmla="*/ 148500 h 347462"/>
              <a:gd name="connsiteX2" fmla="*/ 3631858 w 3996474"/>
              <a:gd name="connsiteY2" fmla="*/ 345360 h 347462"/>
              <a:gd name="connsiteX3" fmla="*/ 3822755 w 3996474"/>
              <a:gd name="connsiteY3" fmla="*/ 2992 h 347462"/>
              <a:gd name="connsiteX4" fmla="*/ 3996474 w 3996474"/>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246872"/>
              <a:gd name="connsiteY0" fmla="*/ 137523 h 347462"/>
              <a:gd name="connsiteX1" fmla="*/ 3704946 w 4246872"/>
              <a:gd name="connsiteY1" fmla="*/ 148500 h 347462"/>
              <a:gd name="connsiteX2" fmla="*/ 3882256 w 4246872"/>
              <a:gd name="connsiteY2" fmla="*/ 345360 h 347462"/>
              <a:gd name="connsiteX3" fmla="*/ 4073153 w 4246872"/>
              <a:gd name="connsiteY3" fmla="*/ 2992 h 347462"/>
              <a:gd name="connsiteX4" fmla="*/ 4246872 w 4246872"/>
              <a:gd name="connsiteY4" fmla="*/ 178647 h 347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6872" h="347462">
                <a:moveTo>
                  <a:pt x="0" y="137523"/>
                </a:moveTo>
                <a:lnTo>
                  <a:pt x="3704946" y="148500"/>
                </a:lnTo>
                <a:cubicBezTo>
                  <a:pt x="3745414" y="176666"/>
                  <a:pt x="3820888" y="369611"/>
                  <a:pt x="3882256" y="345360"/>
                </a:cubicBezTo>
                <a:cubicBezTo>
                  <a:pt x="3943624" y="321109"/>
                  <a:pt x="4012384" y="30777"/>
                  <a:pt x="4073153" y="2992"/>
                </a:cubicBezTo>
                <a:cubicBezTo>
                  <a:pt x="4133922" y="-24793"/>
                  <a:pt x="4200138" y="149371"/>
                  <a:pt x="4246872" y="17864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F91759B3-5C65-4176-A56F-5970A9D8A299}"/>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298478983"/>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F9F399E3-2D1C-4863-89C6-29317598D77F}"/>
              </a:ext>
            </a:extLst>
          </p:cNvPr>
          <p:cNvSpPr>
            <a:spLocks noGrp="1"/>
          </p:cNvSpPr>
          <p:nvPr>
            <p:ph type="title"/>
          </p:nvPr>
        </p:nvSpPr>
        <p:spPr/>
        <p:txBody>
          <a:bodyPr/>
          <a:lstStyle/>
          <a:p>
            <a:r>
              <a:rPr lang="ar-SY" b="1" dirty="0">
                <a:solidFill>
                  <a:srgbClr val="C00000"/>
                </a:solidFill>
              </a:rPr>
              <a:t>في ذات السياق</a:t>
            </a:r>
            <a:br>
              <a:rPr lang="ar-SY" dirty="0">
                <a:solidFill>
                  <a:srgbClr val="C00000"/>
                </a:solidFill>
              </a:rPr>
            </a:br>
            <a:r>
              <a:rPr lang="ar-SY" sz="2400" b="1" dirty="0">
                <a:solidFill>
                  <a:srgbClr val="00B0F0"/>
                </a:solidFill>
              </a:rPr>
              <a:t>أنصح بقراءة</a:t>
            </a:r>
          </a:p>
        </p:txBody>
      </p:sp>
      <p:sp>
        <p:nvSpPr>
          <p:cNvPr id="3" name="عنصر نائب للمحتوى 2">
            <a:extLst>
              <a:ext uri="{FF2B5EF4-FFF2-40B4-BE49-F238E27FC236}">
                <a16:creationId xmlns:a16="http://schemas.microsoft.com/office/drawing/2014/main" id="{4F4C5299-0BFC-4143-AE2D-AAC9DFCD9D02}"/>
              </a:ext>
            </a:extLst>
          </p:cNvPr>
          <p:cNvSpPr>
            <a:spLocks noGrp="1"/>
          </p:cNvSpPr>
          <p:nvPr>
            <p:ph idx="1"/>
          </p:nvPr>
        </p:nvSpPr>
        <p:spPr/>
        <p:txBody>
          <a:bodyPr>
            <a:normAutofit fontScale="62500" lnSpcReduction="20000"/>
          </a:bodyPr>
          <a:lstStyle/>
          <a:p>
            <a:pPr lvl="0"/>
            <a:r>
              <a:rPr lang="ar-SY" b="1" u="sng" dirty="0">
                <a:solidFill>
                  <a:srgbClr val="00B0F0"/>
                </a:solidFill>
                <a:hlinkClick r:id="rId2">
                  <a:extLst>
                    <a:ext uri="{A12FA001-AC4F-418D-AE19-62706E023703}">
                      <ahyp:hlinkClr xmlns:ahyp="http://schemas.microsoft.com/office/drawing/2018/hyperlinkcolor" val="tx"/>
                    </a:ext>
                  </a:extLst>
                </a:hlinkClick>
              </a:rPr>
              <a:t>النقل العصبيّ، بين مفهوم قاصر وجديد حاضر</a:t>
            </a:r>
            <a:br>
              <a:rPr lang="ar-SY" b="1" u="sng" dirty="0">
                <a:solidFill>
                  <a:srgbClr val="00B0F0"/>
                </a:solidFill>
                <a:hlinkClick r:id="rId2">
                  <a:extLst>
                    <a:ext uri="{A12FA001-AC4F-418D-AE19-62706E023703}">
                      <ahyp:hlinkClr xmlns:ahyp="http://schemas.microsoft.com/office/drawing/2018/hyperlinkcolor" val="tx"/>
                    </a:ext>
                  </a:extLst>
                </a:hlinkClick>
              </a:rPr>
            </a:br>
            <a:r>
              <a:rPr lang="ar-SY" b="1" u="sng" dirty="0">
                <a:solidFill>
                  <a:srgbClr val="00B0F0"/>
                </a:solidFill>
                <a:hlinkClick r:id="rId2">
                  <a:extLst>
                    <a:ext uri="{A12FA001-AC4F-418D-AE19-62706E023703}">
                      <ahyp:hlinkClr xmlns:ahyp="http://schemas.microsoft.com/office/drawing/2018/hyperlinkcolor" val="tx"/>
                    </a:ext>
                  </a:extLst>
                </a:hlinkClick>
              </a:rPr>
              <a:t> </a:t>
            </a:r>
            <a:r>
              <a:rPr lang="en-US" b="1" u="sng" dirty="0">
                <a:solidFill>
                  <a:srgbClr val="00B0F0"/>
                </a:solidFill>
                <a:hlinkClick r:id="rId2">
                  <a:extLst>
                    <a:ext uri="{A12FA001-AC4F-418D-AE19-62706E023703}">
                      <ahyp:hlinkClr xmlns:ahyp="http://schemas.microsoft.com/office/drawing/2018/hyperlinkcolor" val="tx"/>
                    </a:ext>
                  </a:extLst>
                </a:hlinkClick>
              </a:rPr>
              <a:t>The Neural Conduction.. Personal View vs. International View</a:t>
            </a:r>
            <a:endParaRPr lang="en-US" dirty="0">
              <a:solidFill>
                <a:srgbClr val="00B0F0"/>
              </a:solidFill>
            </a:endParaRPr>
          </a:p>
          <a:p>
            <a:pPr lvl="0"/>
            <a:r>
              <a:rPr lang="ar-SY" b="1" u="sng" dirty="0">
                <a:solidFill>
                  <a:srgbClr val="00B0F0"/>
                </a:solidFill>
                <a:hlinkClick r:id="rId3">
                  <a:extLst>
                    <a:ext uri="{A12FA001-AC4F-418D-AE19-62706E023703}">
                      <ahyp:hlinkClr xmlns:ahyp="http://schemas.microsoft.com/office/drawing/2018/hyperlinkcolor" val="tx"/>
                    </a:ext>
                  </a:extLst>
                </a:hlinkClick>
              </a:rPr>
              <a:t>المستقبلات الحسيّة، عبقريّة الخلق وجمال المخلوق</a:t>
            </a:r>
            <a:br>
              <a:rPr lang="ar-SY" b="1" u="sng" dirty="0">
                <a:solidFill>
                  <a:srgbClr val="00B0F0"/>
                </a:solidFill>
                <a:hlinkClick r:id="rId3">
                  <a:extLst>
                    <a:ext uri="{A12FA001-AC4F-418D-AE19-62706E023703}">
                      <ahyp:hlinkClr xmlns:ahyp="http://schemas.microsoft.com/office/drawing/2018/hyperlinkcolor" val="tx"/>
                    </a:ext>
                  </a:extLst>
                </a:hlinkClick>
              </a:rPr>
            </a:br>
            <a:r>
              <a:rPr lang="ar-SY" b="1" u="sng" dirty="0">
                <a:solidFill>
                  <a:srgbClr val="00B0F0"/>
                </a:solidFill>
                <a:hlinkClick r:id="rId3">
                  <a:extLst>
                    <a:ext uri="{A12FA001-AC4F-418D-AE19-62706E023703}">
                      <ahyp:hlinkClr xmlns:ahyp="http://schemas.microsoft.com/office/drawing/2018/hyperlinkcolor" val="tx"/>
                    </a:ext>
                  </a:extLst>
                </a:hlinkClick>
              </a:rPr>
              <a:t> </a:t>
            </a:r>
            <a:r>
              <a:rPr lang="en-US" b="1" u="sng" dirty="0">
                <a:solidFill>
                  <a:srgbClr val="00B0F0"/>
                </a:solidFill>
                <a:hlinkClick r:id="rId3">
                  <a:extLst>
                    <a:ext uri="{A12FA001-AC4F-418D-AE19-62706E023703}">
                      <ahyp:hlinkClr xmlns:ahyp="http://schemas.microsoft.com/office/drawing/2018/hyperlinkcolor" val="tx"/>
                    </a:ext>
                  </a:extLst>
                </a:hlinkClick>
              </a:rPr>
              <a:t>The Sensory Receptors, The Genius of Creation and the Beauty of Creature</a:t>
            </a:r>
            <a:endParaRPr lang="en-US" dirty="0">
              <a:solidFill>
                <a:srgbClr val="00B0F0"/>
              </a:solidFill>
            </a:endParaRPr>
          </a:p>
          <a:p>
            <a:pPr lvl="0"/>
            <a:r>
              <a:rPr lang="ar-SY" b="1" u="sng" dirty="0">
                <a:solidFill>
                  <a:srgbClr val="00B0F0"/>
                </a:solidFill>
                <a:hlinkClick r:id="rId4">
                  <a:extLst>
                    <a:ext uri="{A12FA001-AC4F-418D-AE19-62706E023703}">
                      <ahyp:hlinkClr xmlns:ahyp="http://schemas.microsoft.com/office/drawing/2018/hyperlinkcolor" val="tx"/>
                    </a:ext>
                  </a:extLst>
                </a:hlinkClick>
              </a:rPr>
              <a:t>النقل في المشابك العصبيّة </a:t>
            </a:r>
            <a:r>
              <a:rPr lang="en-US" b="1" u="sng" dirty="0">
                <a:solidFill>
                  <a:srgbClr val="00B0F0"/>
                </a:solidFill>
                <a:hlinkClick r:id="rId4">
                  <a:extLst>
                    <a:ext uri="{A12FA001-AC4F-418D-AE19-62706E023703}">
                      <ahyp:hlinkClr xmlns:ahyp="http://schemas.microsoft.com/office/drawing/2018/hyperlinkcolor" val="tx"/>
                    </a:ext>
                  </a:extLst>
                </a:hlinkClick>
              </a:rPr>
              <a:t>The Neural Conduction in the Synapses</a:t>
            </a:r>
            <a:endParaRPr lang="en-US" dirty="0">
              <a:solidFill>
                <a:srgbClr val="00B0F0"/>
              </a:solidFill>
            </a:endParaRPr>
          </a:p>
          <a:p>
            <a:pPr lvl="0"/>
            <a:r>
              <a:rPr lang="ar-SY" b="1" u="sng" dirty="0">
                <a:solidFill>
                  <a:srgbClr val="00B0F0"/>
                </a:solidFill>
                <a:hlinkClick r:id="rId5">
                  <a:extLst>
                    <a:ext uri="{A12FA001-AC4F-418D-AE19-62706E023703}">
                      <ahyp:hlinkClr xmlns:ahyp="http://schemas.microsoft.com/office/drawing/2018/hyperlinkcolor" val="tx"/>
                    </a:ext>
                  </a:extLst>
                </a:hlinkClick>
              </a:rPr>
              <a:t>عقدة رانفييه، ضابطة الإيقاع </a:t>
            </a:r>
            <a:r>
              <a:rPr lang="en-US" b="1" u="sng" dirty="0">
                <a:solidFill>
                  <a:srgbClr val="00B0F0"/>
                </a:solidFill>
                <a:hlinkClick r:id="rId5">
                  <a:extLst>
                    <a:ext uri="{A12FA001-AC4F-418D-AE19-62706E023703}">
                      <ahyp:hlinkClr xmlns:ahyp="http://schemas.microsoft.com/office/drawing/2018/hyperlinkcolor" val="tx"/>
                    </a:ext>
                  </a:extLst>
                </a:hlinkClick>
              </a:rPr>
              <a:t>The Node of Ranvier, The Equalizer</a:t>
            </a:r>
            <a:endParaRPr lang="en-US" dirty="0">
              <a:solidFill>
                <a:srgbClr val="00B0F0"/>
              </a:solidFill>
            </a:endParaRPr>
          </a:p>
          <a:p>
            <a:pPr lvl="0"/>
            <a:r>
              <a:rPr lang="ar-SY" b="1" u="sng" dirty="0">
                <a:solidFill>
                  <a:srgbClr val="00B0F0"/>
                </a:solidFill>
                <a:hlinkClick r:id="rId6">
                  <a:extLst>
                    <a:ext uri="{A12FA001-AC4F-418D-AE19-62706E023703}">
                      <ahyp:hlinkClr xmlns:ahyp="http://schemas.microsoft.com/office/drawing/2018/hyperlinkcolor" val="tx"/>
                    </a:ext>
                  </a:extLst>
                </a:hlinkClick>
              </a:rPr>
              <a:t>عرض مصوّر لدور عقدة رانفييه كضابط إيقاع في النقل العصبيّ</a:t>
            </a:r>
            <a:br>
              <a:rPr lang="ar-SY" b="1" u="sng" dirty="0">
                <a:solidFill>
                  <a:srgbClr val="00B0F0"/>
                </a:solidFill>
                <a:hlinkClick r:id="rId6">
                  <a:extLst>
                    <a:ext uri="{A12FA001-AC4F-418D-AE19-62706E023703}">
                      <ahyp:hlinkClr xmlns:ahyp="http://schemas.microsoft.com/office/drawing/2018/hyperlinkcolor" val="tx"/>
                    </a:ext>
                  </a:extLst>
                </a:hlinkClick>
              </a:rPr>
            </a:br>
            <a:r>
              <a:rPr lang="ar-SY" b="1" u="sng" dirty="0">
                <a:solidFill>
                  <a:srgbClr val="00B0F0"/>
                </a:solidFill>
                <a:hlinkClick r:id="rId6">
                  <a:extLst>
                    <a:ext uri="{A12FA001-AC4F-418D-AE19-62706E023703}">
                      <ahyp:hlinkClr xmlns:ahyp="http://schemas.microsoft.com/office/drawing/2018/hyperlinkcolor" val="tx"/>
                    </a:ext>
                  </a:extLst>
                </a:hlinkClick>
              </a:rPr>
              <a:t> </a:t>
            </a:r>
            <a:r>
              <a:rPr lang="en-US" b="1" u="sng" dirty="0">
                <a:solidFill>
                  <a:srgbClr val="00B0F0"/>
                </a:solidFill>
                <a:hlinkClick r:id="rId6">
                  <a:extLst>
                    <a:ext uri="{A12FA001-AC4F-418D-AE19-62706E023703}">
                      <ahyp:hlinkClr xmlns:ahyp="http://schemas.microsoft.com/office/drawing/2018/hyperlinkcolor" val="tx"/>
                    </a:ext>
                  </a:extLst>
                </a:hlinkClick>
              </a:rPr>
              <a:t>Node of Ranvier, The Equalizer (PowerPoint)</a:t>
            </a:r>
            <a:endParaRPr lang="en-US" dirty="0">
              <a:solidFill>
                <a:srgbClr val="00B0F0"/>
              </a:solidFill>
            </a:endParaRPr>
          </a:p>
          <a:p>
            <a:pPr lvl="0"/>
            <a:r>
              <a:rPr lang="ar-SY" b="1" u="sng" dirty="0">
                <a:solidFill>
                  <a:srgbClr val="00B0F0"/>
                </a:solidFill>
                <a:hlinkClick r:id="rId7">
                  <a:extLst>
                    <a:ext uri="{A12FA001-AC4F-418D-AE19-62706E023703}">
                      <ahyp:hlinkClr xmlns:ahyp="http://schemas.microsoft.com/office/drawing/2018/hyperlinkcolor" val="tx"/>
                    </a:ext>
                  </a:extLst>
                </a:hlinkClick>
              </a:rPr>
              <a:t>في فقه الأعصاب، الألم أولاً  </a:t>
            </a:r>
            <a:r>
              <a:rPr lang="en-US" b="1" u="sng" dirty="0">
                <a:solidFill>
                  <a:srgbClr val="00B0F0"/>
                </a:solidFill>
                <a:hlinkClick r:id="rId7">
                  <a:extLst>
                    <a:ext uri="{A12FA001-AC4F-418D-AE19-62706E023703}">
                      <ahyp:hlinkClr xmlns:ahyp="http://schemas.microsoft.com/office/drawing/2018/hyperlinkcolor" val="tx"/>
                    </a:ext>
                  </a:extLst>
                </a:hlinkClick>
              </a:rPr>
              <a:t>The Pain is First</a:t>
            </a:r>
            <a:endParaRPr lang="en-US" dirty="0">
              <a:solidFill>
                <a:srgbClr val="00B0F0"/>
              </a:solidFill>
            </a:endParaRPr>
          </a:p>
          <a:p>
            <a:pPr lvl="0"/>
            <a:r>
              <a:rPr lang="ar-SY" b="1" u="sng" dirty="0">
                <a:solidFill>
                  <a:srgbClr val="00B0F0"/>
                </a:solidFill>
                <a:hlinkClick r:id="rId8">
                  <a:extLst>
                    <a:ext uri="{A12FA001-AC4F-418D-AE19-62706E023703}">
                      <ahyp:hlinkClr xmlns:ahyp="http://schemas.microsoft.com/office/drawing/2018/hyperlinkcolor" val="tx"/>
                    </a:ext>
                  </a:extLst>
                </a:hlinkClick>
              </a:rPr>
              <a:t>في فقه الأعصاب، الشكل.. الضرورة </a:t>
            </a:r>
            <a:r>
              <a:rPr lang="en-US" b="1" u="sng" dirty="0">
                <a:solidFill>
                  <a:srgbClr val="00B0F0"/>
                </a:solidFill>
                <a:hlinkClick r:id="rId8">
                  <a:extLst>
                    <a:ext uri="{A12FA001-AC4F-418D-AE19-62706E023703}">
                      <ahyp:hlinkClr xmlns:ahyp="http://schemas.microsoft.com/office/drawing/2018/hyperlinkcolor" val="tx"/>
                    </a:ext>
                  </a:extLst>
                </a:hlinkClick>
              </a:rPr>
              <a:t>The Philosophy of Form</a:t>
            </a:r>
            <a:endParaRPr lang="en-US" dirty="0">
              <a:solidFill>
                <a:srgbClr val="00B0F0"/>
              </a:solidFill>
            </a:endParaRPr>
          </a:p>
          <a:p>
            <a:pPr lvl="0"/>
            <a:r>
              <a:rPr lang="ar-SY" b="1" u="sng" dirty="0">
                <a:solidFill>
                  <a:srgbClr val="00B0F0"/>
                </a:solidFill>
                <a:hlinkClick r:id="rId9">
                  <a:extLst>
                    <a:ext uri="{A12FA001-AC4F-418D-AE19-62706E023703}">
                      <ahyp:hlinkClr xmlns:ahyp="http://schemas.microsoft.com/office/drawing/2018/hyperlinkcolor" val="tx"/>
                    </a:ext>
                  </a:extLst>
                </a:hlinkClick>
              </a:rPr>
              <a:t>تخطيط الأعصاب الكهربائي، بين الحقيقي والموهوم</a:t>
            </a:r>
            <a:endParaRPr lang="en-US" dirty="0">
              <a:solidFill>
                <a:srgbClr val="00B0F0"/>
              </a:solidFill>
            </a:endParaRPr>
          </a:p>
          <a:p>
            <a:pPr lvl="0"/>
            <a:r>
              <a:rPr lang="ar-SY" b="1" u="sng" dirty="0">
                <a:solidFill>
                  <a:srgbClr val="00B0F0"/>
                </a:solidFill>
                <a:hlinkClick r:id="rId10">
                  <a:extLst>
                    <a:ext uri="{A12FA001-AC4F-418D-AE19-62706E023703}">
                      <ahyp:hlinkClr xmlns:ahyp="http://schemas.microsoft.com/office/drawing/2018/hyperlinkcolor" val="tx"/>
                    </a:ext>
                  </a:extLst>
                </a:hlinkClick>
              </a:rPr>
              <a:t>الصدمة النخاعيّة (مفهوم جديد)   </a:t>
            </a:r>
            <a:r>
              <a:rPr lang="en-US" b="1" u="sng" dirty="0">
                <a:solidFill>
                  <a:srgbClr val="00B0F0"/>
                </a:solidFill>
                <a:hlinkClick r:id="rId10">
                  <a:extLst>
                    <a:ext uri="{A12FA001-AC4F-418D-AE19-62706E023703}">
                      <ahyp:hlinkClr xmlns:ahyp="http://schemas.microsoft.com/office/drawing/2018/hyperlinkcolor" val="tx"/>
                    </a:ext>
                  </a:extLst>
                </a:hlinkClick>
              </a:rPr>
              <a:t>The Spinal Shock (Innovated Conception)</a:t>
            </a:r>
            <a:endParaRPr lang="en-US" dirty="0">
              <a:solidFill>
                <a:srgbClr val="00B0F0"/>
              </a:solidFill>
            </a:endParaRPr>
          </a:p>
          <a:p>
            <a:pPr lvl="0"/>
            <a:r>
              <a:rPr lang="ar-SY" b="1" u="sng" dirty="0">
                <a:solidFill>
                  <a:srgbClr val="00B0F0"/>
                </a:solidFill>
                <a:hlinkClick r:id="rId11">
                  <a:extLst>
                    <a:ext uri="{A12FA001-AC4F-418D-AE19-62706E023703}">
                      <ahyp:hlinkClr xmlns:ahyp="http://schemas.microsoft.com/office/drawing/2018/hyperlinkcolor" val="tx"/>
                    </a:ext>
                  </a:extLst>
                </a:hlinkClick>
              </a:rPr>
              <a:t>أذيّات النخاع الشوكيّ، الأعراض والعلامات السريريّة، بحثٌ في آليات الحدوث</a:t>
            </a:r>
            <a:br>
              <a:rPr lang="ar-SY" b="1" u="sng" dirty="0">
                <a:solidFill>
                  <a:srgbClr val="00B0F0"/>
                </a:solidFill>
                <a:hlinkClick r:id="rId11">
                  <a:extLst>
                    <a:ext uri="{A12FA001-AC4F-418D-AE19-62706E023703}">
                      <ahyp:hlinkClr xmlns:ahyp="http://schemas.microsoft.com/office/drawing/2018/hyperlinkcolor" val="tx"/>
                    </a:ext>
                  </a:extLst>
                </a:hlinkClick>
              </a:rPr>
            </a:br>
            <a:r>
              <a:rPr lang="ar-SY" b="1" u="sng" dirty="0">
                <a:solidFill>
                  <a:srgbClr val="00B0F0"/>
                </a:solidFill>
                <a:hlinkClick r:id="rId11">
                  <a:extLst>
                    <a:ext uri="{A12FA001-AC4F-418D-AE19-62706E023703}">
                      <ahyp:hlinkClr xmlns:ahyp="http://schemas.microsoft.com/office/drawing/2018/hyperlinkcolor" val="tx"/>
                    </a:ext>
                  </a:extLst>
                </a:hlinkClick>
              </a:rPr>
              <a:t> </a:t>
            </a:r>
            <a:r>
              <a:rPr lang="en-US" b="1" u="sng" dirty="0">
                <a:solidFill>
                  <a:srgbClr val="00B0F0"/>
                </a:solidFill>
                <a:hlinkClick r:id="rId11">
                  <a:extLst>
                    <a:ext uri="{A12FA001-AC4F-418D-AE19-62706E023703}">
                      <ahyp:hlinkClr xmlns:ahyp="http://schemas.microsoft.com/office/drawing/2018/hyperlinkcolor" val="tx"/>
                    </a:ext>
                  </a:extLst>
                </a:hlinkClick>
              </a:rPr>
              <a:t>The Spinal Injury, The Symptomatology</a:t>
            </a:r>
            <a:endParaRPr lang="en-US" dirty="0">
              <a:solidFill>
                <a:srgbClr val="00B0F0"/>
              </a:solidFill>
            </a:endParaRPr>
          </a:p>
          <a:p>
            <a:pPr lvl="0"/>
            <a:r>
              <a:rPr lang="ar-SY" b="1" u="sng" dirty="0">
                <a:solidFill>
                  <a:srgbClr val="00B0F0"/>
                </a:solidFill>
                <a:hlinkClick r:id="rId12">
                  <a:extLst>
                    <a:ext uri="{A12FA001-AC4F-418D-AE19-62706E023703}">
                      <ahyp:hlinkClr xmlns:ahyp="http://schemas.microsoft.com/office/drawing/2018/hyperlinkcolor" val="tx"/>
                    </a:ext>
                  </a:extLst>
                </a:hlinkClick>
              </a:rPr>
              <a:t>التنكّس الفاليريني، يهاجم المحاور العصبيّة الحركيّة للعصب المحيطي.. ويعفّ عن محاوره الحسّيّة</a:t>
            </a:r>
            <a:br>
              <a:rPr lang="ar-SY" b="1" u="sng" dirty="0">
                <a:solidFill>
                  <a:srgbClr val="00B0F0"/>
                </a:solidFill>
                <a:hlinkClick r:id="rId12">
                  <a:extLst>
                    <a:ext uri="{A12FA001-AC4F-418D-AE19-62706E023703}">
                      <ahyp:hlinkClr xmlns:ahyp="http://schemas.microsoft.com/office/drawing/2018/hyperlinkcolor" val="tx"/>
                    </a:ext>
                  </a:extLst>
                </a:hlinkClick>
              </a:rPr>
            </a:br>
            <a:r>
              <a:rPr lang="en-US" b="1" u="sng" dirty="0">
                <a:solidFill>
                  <a:srgbClr val="00B0F0"/>
                </a:solidFill>
                <a:hlinkClick r:id="rId12">
                  <a:extLst>
                    <a:ext uri="{A12FA001-AC4F-418D-AE19-62706E023703}">
                      <ahyp:hlinkClr xmlns:ahyp="http://schemas.microsoft.com/office/drawing/2018/hyperlinkcolor" val="tx"/>
                    </a:ext>
                  </a:extLst>
                </a:hlinkClick>
              </a:rPr>
              <a:t>Wallerian Degeneration, Attacks the Motor Axons of Injured Nerve and Conserves its Sensory Axons</a:t>
            </a:r>
            <a:endParaRPr lang="en-US" dirty="0">
              <a:solidFill>
                <a:srgbClr val="00B0F0"/>
              </a:solidFill>
            </a:endParaRPr>
          </a:p>
          <a:p>
            <a:endParaRPr lang="ar-SY" dirty="0">
              <a:solidFill>
                <a:srgbClr val="00B0F0"/>
              </a:solidFill>
            </a:endParaRPr>
          </a:p>
        </p:txBody>
      </p:sp>
    </p:spTree>
    <p:extLst>
      <p:ext uri="{BB962C8B-B14F-4D97-AF65-F5344CB8AC3E}">
        <p14:creationId xmlns:p14="http://schemas.microsoft.com/office/powerpoint/2010/main" val="36490517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F8910A0C-3AA0-4D40-86EA-3DBBA44F2767}"/>
              </a:ext>
            </a:extLst>
          </p:cNvPr>
          <p:cNvSpPr>
            <a:spLocks noGrp="1"/>
          </p:cNvSpPr>
          <p:nvPr>
            <p:ph type="title"/>
          </p:nvPr>
        </p:nvSpPr>
        <p:spPr>
          <a:xfrm>
            <a:off x="1640156" y="2788555"/>
            <a:ext cx="8911687" cy="1280890"/>
          </a:xfrm>
        </p:spPr>
        <p:txBody>
          <a:bodyPr>
            <a:noAutofit/>
          </a:bodyPr>
          <a:lstStyle/>
          <a:p>
            <a:pPr algn="ctr"/>
            <a:r>
              <a:rPr lang="ar-SY" sz="9600" b="1" dirty="0">
                <a:solidFill>
                  <a:srgbClr val="C00000"/>
                </a:solidFill>
              </a:rPr>
              <a:t>شكراً لكم</a:t>
            </a:r>
          </a:p>
        </p:txBody>
      </p:sp>
    </p:spTree>
    <p:extLst>
      <p:ext uri="{BB962C8B-B14F-4D97-AF65-F5344CB8AC3E}">
        <p14:creationId xmlns:p14="http://schemas.microsoft.com/office/powerpoint/2010/main" val="10687828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lstStyle/>
          <a:p>
            <a:r>
              <a:rPr lang="ar-SY" b="1" dirty="0">
                <a:solidFill>
                  <a:srgbClr val="C00000"/>
                </a:solidFill>
              </a:rPr>
              <a:t>ولادة موجة الضغط المركزيّة</a:t>
            </a:r>
            <a:br>
              <a:rPr lang="ar-SY" b="1" dirty="0">
                <a:solidFill>
                  <a:srgbClr val="C00000"/>
                </a:solidFill>
              </a:rPr>
            </a:br>
            <a:r>
              <a:rPr lang="ar-SY" sz="2400" b="1" dirty="0">
                <a:solidFill>
                  <a:srgbClr val="00B0F0"/>
                </a:solidFill>
              </a:rPr>
              <a:t>عند بلوغ عتبة التحريض</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 name="شكل حر 812">
            <a:extLst>
              <a:ext uri="{FF2B5EF4-FFF2-40B4-BE49-F238E27FC236}">
                <a16:creationId xmlns:a16="http://schemas.microsoft.com/office/drawing/2014/main" id="{13E62144-EAE4-4268-8A96-5362C37318AA}"/>
              </a:ext>
            </a:extLst>
          </p:cNvPr>
          <p:cNvSpPr/>
          <p:nvPr/>
        </p:nvSpPr>
        <p:spPr>
          <a:xfrm>
            <a:off x="4237483" y="5210870"/>
            <a:ext cx="3129989" cy="6490"/>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 name="connsiteX0" fmla="*/ 0 w 10000"/>
              <a:gd name="connsiteY0" fmla="*/ 6119 h 10000"/>
              <a:gd name="connsiteX1" fmla="*/ 3030 w 10000"/>
              <a:gd name="connsiteY1" fmla="*/ 1141 h 10000"/>
              <a:gd name="connsiteX2" fmla="*/ 4099 w 10000"/>
              <a:gd name="connsiteY2" fmla="*/ 10000 h 10000"/>
              <a:gd name="connsiteX3" fmla="*/ 10000 w 10000"/>
              <a:gd name="connsiteY3" fmla="*/ 0 h 10000"/>
              <a:gd name="connsiteX0" fmla="*/ 0 w 10000"/>
              <a:gd name="connsiteY0" fmla="*/ 6119 h 10000"/>
              <a:gd name="connsiteX1" fmla="*/ 3030 w 10000"/>
              <a:gd name="connsiteY1" fmla="*/ 1141 h 10000"/>
              <a:gd name="connsiteX2" fmla="*/ 3030 w 10000"/>
              <a:gd name="connsiteY2" fmla="*/ 1141 h 10000"/>
              <a:gd name="connsiteX3" fmla="*/ 4099 w 10000"/>
              <a:gd name="connsiteY3" fmla="*/ 10000 h 10000"/>
              <a:gd name="connsiteX4" fmla="*/ 10000 w 10000"/>
              <a:gd name="connsiteY4" fmla="*/ 0 h 10000"/>
              <a:gd name="connsiteX0" fmla="*/ 0 w 10000"/>
              <a:gd name="connsiteY0" fmla="*/ 6119 h 432222"/>
              <a:gd name="connsiteX1" fmla="*/ 1528 w 10000"/>
              <a:gd name="connsiteY1" fmla="*/ 432218 h 432222"/>
              <a:gd name="connsiteX2" fmla="*/ 3030 w 10000"/>
              <a:gd name="connsiteY2" fmla="*/ 1141 h 432222"/>
              <a:gd name="connsiteX3" fmla="*/ 3030 w 10000"/>
              <a:gd name="connsiteY3" fmla="*/ 1141 h 432222"/>
              <a:gd name="connsiteX4" fmla="*/ 4099 w 10000"/>
              <a:gd name="connsiteY4" fmla="*/ 10000 h 432222"/>
              <a:gd name="connsiteX5" fmla="*/ 10000 w 10000"/>
              <a:gd name="connsiteY5" fmla="*/ 0 h 432222"/>
              <a:gd name="connsiteX0" fmla="*/ 0 w 10000"/>
              <a:gd name="connsiteY0" fmla="*/ 6119 h 432222"/>
              <a:gd name="connsiteX1" fmla="*/ 1528 w 10000"/>
              <a:gd name="connsiteY1" fmla="*/ 432218 h 432222"/>
              <a:gd name="connsiteX2" fmla="*/ 3030 w 10000"/>
              <a:gd name="connsiteY2" fmla="*/ 1141 h 432222"/>
              <a:gd name="connsiteX3" fmla="*/ 3030 w 10000"/>
              <a:gd name="connsiteY3" fmla="*/ 1141 h 432222"/>
              <a:gd name="connsiteX4" fmla="*/ 10000 w 10000"/>
              <a:gd name="connsiteY4" fmla="*/ 0 h 432222"/>
              <a:gd name="connsiteX0" fmla="*/ 0 w 10000"/>
              <a:gd name="connsiteY0" fmla="*/ 6119 h 6119"/>
              <a:gd name="connsiteX1" fmla="*/ 3030 w 10000"/>
              <a:gd name="connsiteY1" fmla="*/ 1141 h 6119"/>
              <a:gd name="connsiteX2" fmla="*/ 3030 w 10000"/>
              <a:gd name="connsiteY2" fmla="*/ 1141 h 6119"/>
              <a:gd name="connsiteX3" fmla="*/ 10000 w 10000"/>
              <a:gd name="connsiteY3" fmla="*/ 0 h 6119"/>
            </a:gdLst>
            <a:ahLst/>
            <a:cxnLst>
              <a:cxn ang="0">
                <a:pos x="connsiteX0" y="connsiteY0"/>
              </a:cxn>
              <a:cxn ang="0">
                <a:pos x="connsiteX1" y="connsiteY1"/>
              </a:cxn>
              <a:cxn ang="0">
                <a:pos x="connsiteX2" y="connsiteY2"/>
              </a:cxn>
              <a:cxn ang="0">
                <a:pos x="connsiteX3" y="connsiteY3"/>
              </a:cxn>
            </a:cxnLst>
            <a:rect l="l" t="t" r="r" b="b"/>
            <a:pathLst>
              <a:path w="10000" h="6119">
                <a:moveTo>
                  <a:pt x="0" y="6119"/>
                </a:moveTo>
                <a:lnTo>
                  <a:pt x="3030" y="1141"/>
                </a:lnTo>
                <a:lnTo>
                  <a:pt x="3030" y="1141"/>
                </a:lnTo>
                <a:lnTo>
                  <a:pt x="10000"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6" name="مستطيل 25">
            <a:extLst>
              <a:ext uri="{FF2B5EF4-FFF2-40B4-BE49-F238E27FC236}">
                <a16:creationId xmlns:a16="http://schemas.microsoft.com/office/drawing/2014/main" id="{A76B39F5-F5F7-4859-BBF6-336F4B3F9939}"/>
              </a:ext>
            </a:extLst>
          </p:cNvPr>
          <p:cNvSpPr/>
          <p:nvPr/>
        </p:nvSpPr>
        <p:spPr>
          <a:xfrm>
            <a:off x="5169989" y="4676089"/>
            <a:ext cx="1954997" cy="6658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ضغط الرّاحة</a:t>
            </a:r>
            <a:endParaRPr lang="en-US" sz="1400" b="1" dirty="0">
              <a:solidFill>
                <a:srgbClr val="0070C0"/>
              </a:solidFill>
            </a:endParaRPr>
          </a:p>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مخطط لقيم الضغط داخل الليف العصبيّ</a:t>
            </a:r>
            <a:endParaRPr lang="en-US" sz="1400" b="1" dirty="0">
              <a:solidFill>
                <a:srgbClr val="0070C0"/>
              </a:solidFill>
            </a:endParaRPr>
          </a:p>
          <a:p>
            <a:pPr algn="ctr"/>
            <a:r>
              <a:rPr lang="en-US" sz="11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670670"/>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773980"/>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1937" y="37632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3700023"/>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37857" y="3700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5286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404176" y="35970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39460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383648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0939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465110" y="3855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083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36666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398450" y="38289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354470" y="35102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8414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39546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3924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43470" y="3614469"/>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36985" y="35482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0025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64117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51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19749" y="4037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8" name="مستطيل 147">
            <a:extLst>
              <a:ext uri="{FF2B5EF4-FFF2-40B4-BE49-F238E27FC236}">
                <a16:creationId xmlns:a16="http://schemas.microsoft.com/office/drawing/2014/main" id="{579C49DA-BE74-4534-9941-CA5E6077E82A}"/>
              </a:ext>
            </a:extLst>
          </p:cNvPr>
          <p:cNvSpPr/>
          <p:nvPr/>
        </p:nvSpPr>
        <p:spPr>
          <a:xfrm>
            <a:off x="822619" y="5002874"/>
            <a:ext cx="2646280" cy="723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تعود قيمة الضغط في منطقة الـ </a:t>
            </a:r>
            <a:endParaRPr lang="en-US" sz="1100" b="1" dirty="0">
              <a:solidFill>
                <a:srgbClr val="C00000"/>
              </a:solidFill>
            </a:endParaRPr>
          </a:p>
          <a:p>
            <a:pPr algn="ctr"/>
            <a:r>
              <a:rPr lang="en-US" sz="1100" b="1" dirty="0">
                <a:solidFill>
                  <a:srgbClr val="C00000"/>
                </a:solidFill>
              </a:rPr>
              <a:t> </a:t>
            </a:r>
            <a:r>
              <a:rPr lang="ar-SY" sz="1100" b="1" dirty="0">
                <a:solidFill>
                  <a:srgbClr val="C00000"/>
                </a:solidFill>
              </a:rPr>
              <a:t> إلى قيمة ضغط الراحة</a:t>
            </a:r>
            <a:r>
              <a:rPr lang="en-US" sz="1100" b="1" dirty="0">
                <a:solidFill>
                  <a:srgbClr val="C00000"/>
                </a:solidFill>
              </a:rPr>
              <a:t>Axon Hillock</a:t>
            </a:r>
            <a:endParaRPr lang="ar-SY" sz="1100" b="1" dirty="0">
              <a:solidFill>
                <a:srgbClr val="C00000"/>
              </a:solidFill>
            </a:endParaRPr>
          </a:p>
          <a:p>
            <a:pPr algn="ctr"/>
            <a:r>
              <a:rPr lang="ar-SY" sz="1400" b="1" dirty="0">
                <a:solidFill>
                  <a:srgbClr val="C00000"/>
                </a:solidFill>
              </a:rPr>
              <a:t>(رابعاً)</a:t>
            </a:r>
            <a:endParaRPr lang="en-US" sz="1400" b="1" dirty="0">
              <a:solidFill>
                <a:srgbClr val="C00000"/>
              </a:solidFill>
            </a:endParaRPr>
          </a:p>
        </p:txBody>
      </p:sp>
      <p:sp>
        <p:nvSpPr>
          <p:cNvPr id="21" name="سهم: لليمين 20">
            <a:extLst>
              <a:ext uri="{FF2B5EF4-FFF2-40B4-BE49-F238E27FC236}">
                <a16:creationId xmlns:a16="http://schemas.microsoft.com/office/drawing/2014/main" id="{026739CA-07D4-4EC6-9EC9-E539ADA522F4}"/>
              </a:ext>
            </a:extLst>
          </p:cNvPr>
          <p:cNvSpPr/>
          <p:nvPr/>
        </p:nvSpPr>
        <p:spPr>
          <a:xfrm>
            <a:off x="3712396" y="5026311"/>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AA50A46B-4C22-43C2-BF55-D34155BC8BB8}"/>
              </a:ext>
            </a:extLst>
          </p:cNvPr>
          <p:cNvSpPr/>
          <p:nvPr/>
        </p:nvSpPr>
        <p:spPr>
          <a:xfrm>
            <a:off x="6971230" y="33320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9" name="شكل بيضاوي 148">
            <a:extLst>
              <a:ext uri="{FF2B5EF4-FFF2-40B4-BE49-F238E27FC236}">
                <a16:creationId xmlns:a16="http://schemas.microsoft.com/office/drawing/2014/main" id="{76B02C23-78B6-4DA9-924E-F0E7AADE26A2}"/>
              </a:ext>
            </a:extLst>
          </p:cNvPr>
          <p:cNvSpPr/>
          <p:nvPr/>
        </p:nvSpPr>
        <p:spPr>
          <a:xfrm>
            <a:off x="4615880" y="32633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0" name="شكل بيضاوي 149">
            <a:extLst>
              <a:ext uri="{FF2B5EF4-FFF2-40B4-BE49-F238E27FC236}">
                <a16:creationId xmlns:a16="http://schemas.microsoft.com/office/drawing/2014/main" id="{3118DE1E-0C20-4556-8523-F75BEA8A35F7}"/>
              </a:ext>
            </a:extLst>
          </p:cNvPr>
          <p:cNvSpPr/>
          <p:nvPr/>
        </p:nvSpPr>
        <p:spPr>
          <a:xfrm>
            <a:off x="4428716" y="3167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1" name="شكل بيضاوي 150">
            <a:extLst>
              <a:ext uri="{FF2B5EF4-FFF2-40B4-BE49-F238E27FC236}">
                <a16:creationId xmlns:a16="http://schemas.microsoft.com/office/drawing/2014/main" id="{6F070FB5-C327-434F-B0D0-64D80A73DC3E}"/>
              </a:ext>
            </a:extLst>
          </p:cNvPr>
          <p:cNvSpPr/>
          <p:nvPr/>
        </p:nvSpPr>
        <p:spPr>
          <a:xfrm>
            <a:off x="4354470" y="43064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6" name="شكل بيضاوي 155">
            <a:extLst>
              <a:ext uri="{FF2B5EF4-FFF2-40B4-BE49-F238E27FC236}">
                <a16:creationId xmlns:a16="http://schemas.microsoft.com/office/drawing/2014/main" id="{B017375F-9109-4EC9-8318-9181797A2365}"/>
              </a:ext>
            </a:extLst>
          </p:cNvPr>
          <p:cNvSpPr/>
          <p:nvPr/>
        </p:nvSpPr>
        <p:spPr>
          <a:xfrm>
            <a:off x="4464603" y="40275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7" name="مستطيل 156">
            <a:extLst>
              <a:ext uri="{FF2B5EF4-FFF2-40B4-BE49-F238E27FC236}">
                <a16:creationId xmlns:a16="http://schemas.microsoft.com/office/drawing/2014/main" id="{1A6001A7-193F-4502-92E7-7D08A8E8E213}"/>
              </a:ext>
            </a:extLst>
          </p:cNvPr>
          <p:cNvSpPr/>
          <p:nvPr/>
        </p:nvSpPr>
        <p:spPr>
          <a:xfrm>
            <a:off x="5316253" y="2105160"/>
            <a:ext cx="2787097"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يعمل الضغط المنخفض الوليد على شفط شاردة الصوديوم إلى داخل منطقة  </a:t>
            </a:r>
            <a:r>
              <a:rPr lang="en-US" sz="1100" b="1" dirty="0">
                <a:solidFill>
                  <a:srgbClr val="C00000"/>
                </a:solidFill>
              </a:rPr>
              <a:t>Axon Hillock</a:t>
            </a:r>
            <a:endParaRPr lang="ar-SY" sz="1100" b="1" dirty="0">
              <a:solidFill>
                <a:srgbClr val="C00000"/>
              </a:solidFill>
            </a:endParaRPr>
          </a:p>
          <a:p>
            <a:pPr algn="ctr"/>
            <a:r>
              <a:rPr lang="ar-SY" sz="1400" b="1" dirty="0">
                <a:solidFill>
                  <a:srgbClr val="C00000"/>
                </a:solidFill>
              </a:rPr>
              <a:t>(ثالثاً)</a:t>
            </a:r>
          </a:p>
          <a:p>
            <a:pPr algn="ctr"/>
            <a:endParaRPr lang="en-US" sz="1100" b="1" dirty="0">
              <a:solidFill>
                <a:srgbClr val="C00000"/>
              </a:solidFill>
            </a:endParaRPr>
          </a:p>
        </p:txBody>
      </p:sp>
      <p:cxnSp>
        <p:nvCxnSpPr>
          <p:cNvPr id="11" name="موصل: على شكل مرفق 10">
            <a:extLst>
              <a:ext uri="{FF2B5EF4-FFF2-40B4-BE49-F238E27FC236}">
                <a16:creationId xmlns:a16="http://schemas.microsoft.com/office/drawing/2014/main" id="{BC3DBF34-ED6F-4E58-B2DA-EB6E97EE3F47}"/>
              </a:ext>
            </a:extLst>
          </p:cNvPr>
          <p:cNvCxnSpPr>
            <a:cxnSpLocks/>
          </p:cNvCxnSpPr>
          <p:nvPr/>
        </p:nvCxnSpPr>
        <p:spPr>
          <a:xfrm rot="10800000" flipV="1">
            <a:off x="4507049" y="2939870"/>
            <a:ext cx="2409783" cy="483414"/>
          </a:xfrm>
          <a:prstGeom prst="bentConnector3">
            <a:avLst>
              <a:gd name="adj1" fmla="val 9987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52" name="رابط مستقيم 151">
            <a:extLst>
              <a:ext uri="{FF2B5EF4-FFF2-40B4-BE49-F238E27FC236}">
                <a16:creationId xmlns:a16="http://schemas.microsoft.com/office/drawing/2014/main" id="{ED4DEE05-4634-465F-A007-16A23841F6C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3" name="رابط مستقيم 152">
            <a:extLst>
              <a:ext uri="{FF2B5EF4-FFF2-40B4-BE49-F238E27FC236}">
                <a16:creationId xmlns:a16="http://schemas.microsoft.com/office/drawing/2014/main" id="{32AF3B09-6758-4FCA-A7B4-921DECB00E0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58" name="مستطيل 157">
            <a:extLst>
              <a:ext uri="{FF2B5EF4-FFF2-40B4-BE49-F238E27FC236}">
                <a16:creationId xmlns:a16="http://schemas.microsoft.com/office/drawing/2014/main" id="{645DF2C9-513E-4B52-B584-651D90129D83}"/>
              </a:ext>
            </a:extLst>
          </p:cNvPr>
          <p:cNvSpPr/>
          <p:nvPr/>
        </p:nvSpPr>
        <p:spPr>
          <a:xfrm>
            <a:off x="720241" y="1770549"/>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تتقلّص كتلة الأنابيب المجهريّة وتتراجع داخل جسم الخليّة العصبيّة</a:t>
            </a:r>
          </a:p>
          <a:p>
            <a:pPr algn="ctr"/>
            <a:r>
              <a:rPr lang="ar-SY" sz="1400" b="1" dirty="0">
                <a:solidFill>
                  <a:srgbClr val="C00000"/>
                </a:solidFill>
              </a:rPr>
              <a:t>(أوّلاً)</a:t>
            </a:r>
          </a:p>
          <a:p>
            <a:pPr algn="ctr"/>
            <a:endParaRPr lang="en-US" sz="1100" b="1" dirty="0">
              <a:solidFill>
                <a:srgbClr val="C00000"/>
              </a:solidFill>
            </a:endParaRPr>
          </a:p>
        </p:txBody>
      </p:sp>
      <p:cxnSp>
        <p:nvCxnSpPr>
          <p:cNvPr id="159" name="موصل: على شكل مرفق 158">
            <a:extLst>
              <a:ext uri="{FF2B5EF4-FFF2-40B4-BE49-F238E27FC236}">
                <a16:creationId xmlns:a16="http://schemas.microsoft.com/office/drawing/2014/main" id="{F297F914-D267-4D40-BA4B-FEBF4386B968}"/>
              </a:ext>
            </a:extLst>
          </p:cNvPr>
          <p:cNvCxnSpPr/>
          <p:nvPr/>
        </p:nvCxnSpPr>
        <p:spPr>
          <a:xfrm>
            <a:off x="2468881" y="2303725"/>
            <a:ext cx="1226568" cy="1054421"/>
          </a:xfrm>
          <a:prstGeom prst="bentConnector3">
            <a:avLst>
              <a:gd name="adj1" fmla="val 100055"/>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60" name="مستطيل 159">
            <a:extLst>
              <a:ext uri="{FF2B5EF4-FFF2-40B4-BE49-F238E27FC236}">
                <a16:creationId xmlns:a16="http://schemas.microsoft.com/office/drawing/2014/main" id="{BFECC090-4ECD-49F5-A5D7-2CB06D1E07F9}"/>
              </a:ext>
            </a:extLst>
          </p:cNvPr>
          <p:cNvSpPr/>
          <p:nvPr/>
        </p:nvSpPr>
        <p:spPr>
          <a:xfrm>
            <a:off x="686415" y="2966235"/>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تنشأ موجة ضغط مركزيّة تجتاح جسم الخليّة العصبيّة وصولاً إلى غشائها الخلويّ</a:t>
            </a:r>
          </a:p>
          <a:p>
            <a:pPr algn="ctr"/>
            <a:r>
              <a:rPr lang="ar-SY" sz="1400" b="1" dirty="0">
                <a:solidFill>
                  <a:srgbClr val="C00000"/>
                </a:solidFill>
              </a:rPr>
              <a:t>(ثانياً)</a:t>
            </a:r>
          </a:p>
          <a:p>
            <a:pPr algn="ctr"/>
            <a:endParaRPr lang="en-US" sz="1100" b="1" dirty="0">
              <a:solidFill>
                <a:srgbClr val="C00000"/>
              </a:solidFill>
            </a:endParaRPr>
          </a:p>
        </p:txBody>
      </p:sp>
      <p:cxnSp>
        <p:nvCxnSpPr>
          <p:cNvPr id="161" name="موصل: على شكل مرفق 160">
            <a:extLst>
              <a:ext uri="{FF2B5EF4-FFF2-40B4-BE49-F238E27FC236}">
                <a16:creationId xmlns:a16="http://schemas.microsoft.com/office/drawing/2014/main" id="{A96A3886-0765-4C2D-9565-A9AFE7D21B09}"/>
              </a:ext>
            </a:extLst>
          </p:cNvPr>
          <p:cNvCxnSpPr>
            <a:cxnSpLocks/>
          </p:cNvCxnSpPr>
          <p:nvPr/>
        </p:nvCxnSpPr>
        <p:spPr>
          <a:xfrm>
            <a:off x="1261975" y="3649196"/>
            <a:ext cx="1767569" cy="272487"/>
          </a:xfrm>
          <a:prstGeom prst="bentConnector3">
            <a:avLst>
              <a:gd name="adj1" fmla="val 485"/>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62" name="رابط كسهم مستقيم 161">
            <a:extLst>
              <a:ext uri="{FF2B5EF4-FFF2-40B4-BE49-F238E27FC236}">
                <a16:creationId xmlns:a16="http://schemas.microsoft.com/office/drawing/2014/main" id="{E4C7569B-082A-4A19-9C95-6DA252462D14}"/>
              </a:ext>
            </a:extLst>
          </p:cNvPr>
          <p:cNvCxnSpPr/>
          <p:nvPr/>
        </p:nvCxnSpPr>
        <p:spPr>
          <a:xfrm flipV="1">
            <a:off x="3356119" y="5231358"/>
            <a:ext cx="735104" cy="19908"/>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167019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ولادة موجة الضغط العاملة</a:t>
            </a:r>
            <a:br>
              <a:rPr lang="ar-SY" b="1" dirty="0">
                <a:solidFill>
                  <a:srgbClr val="C00000"/>
                </a:solidFill>
              </a:rPr>
            </a:br>
            <a:r>
              <a:rPr lang="ar-SY" sz="2400" b="1" dirty="0">
                <a:solidFill>
                  <a:srgbClr val="00B0F0"/>
                </a:solidFill>
              </a:rPr>
              <a:t>ارتداد موجة الضغط المركزيّة،</a:t>
            </a:r>
            <a:br>
              <a:rPr lang="ar-SY" sz="2400" b="1" dirty="0">
                <a:solidFill>
                  <a:srgbClr val="00B0F0"/>
                </a:solidFill>
              </a:rPr>
            </a:br>
            <a:r>
              <a:rPr lang="ar-SY" sz="2400" b="1" dirty="0">
                <a:solidFill>
                  <a:srgbClr val="00B0F0"/>
                </a:solidFill>
              </a:rPr>
              <a:t>وولادة موجة الضغط العاملة الأوليّة </a:t>
            </a: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442140" y="3474728"/>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تسترخي كتلة الأنابيب المجهريّة وتندفع عائدة إلى مكانها من حيث انطلقت</a:t>
            </a:r>
          </a:p>
          <a:p>
            <a:pPr algn="ctr"/>
            <a:r>
              <a:rPr lang="ar-SY" sz="1400" b="1" dirty="0">
                <a:solidFill>
                  <a:srgbClr val="C00000"/>
                </a:solidFill>
              </a:rPr>
              <a:t>(ثانياً)</a:t>
            </a:r>
            <a:endParaRPr lang="en-US" sz="14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6" name="مستطيل 25">
            <a:extLst>
              <a:ext uri="{FF2B5EF4-FFF2-40B4-BE49-F238E27FC236}">
                <a16:creationId xmlns:a16="http://schemas.microsoft.com/office/drawing/2014/main" id="{A76B39F5-F5F7-4859-BBF6-336F4B3F9939}"/>
              </a:ext>
            </a:extLst>
          </p:cNvPr>
          <p:cNvSpPr/>
          <p:nvPr/>
        </p:nvSpPr>
        <p:spPr>
          <a:xfrm>
            <a:off x="5169989" y="4676089"/>
            <a:ext cx="1954997" cy="6658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ضغط الرّاحة</a:t>
            </a:r>
            <a:endParaRPr lang="en-US" sz="1400" b="1" dirty="0">
              <a:solidFill>
                <a:srgbClr val="0070C0"/>
              </a:solidFill>
            </a:endParaRPr>
          </a:p>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مخطط لقيم الضغط داخل الليف العصبيّ</a:t>
            </a:r>
            <a:endParaRPr lang="en-US" sz="1400" b="1" dirty="0">
              <a:solidFill>
                <a:srgbClr val="0070C0"/>
              </a:solidFill>
            </a:endParaRPr>
          </a:p>
          <a:p>
            <a:pPr algn="ctr"/>
            <a:r>
              <a:rPr lang="en-US" sz="11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62569" y="3670612"/>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68571" y="3538747"/>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364"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360" y="4014062"/>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738842" y="37258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551887" y="35802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68077" y="3571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737765" y="38271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94765" y="38221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36079" y="39329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798482" y="39680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735293" y="36387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11535" y="39339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6416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03199" y="352602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720225" y="40198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762" y="4016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784331" y="387596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719862" y="36802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0554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68076" y="35627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596998" y="35590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69418" y="405156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66" name="Rectangle 44">
            <a:extLst>
              <a:ext uri="{FF2B5EF4-FFF2-40B4-BE49-F238E27FC236}">
                <a16:creationId xmlns:a16="http://schemas.microsoft.com/office/drawing/2014/main" id="{CEB7457E-3C67-4BB8-A7E7-281F29484E94}"/>
              </a:ext>
            </a:extLst>
          </p:cNvPr>
          <p:cNvSpPr>
            <a:spLocks noChangeArrowheads="1"/>
          </p:cNvSpPr>
          <p:nvPr/>
        </p:nvSpPr>
        <p:spPr bwMode="auto">
          <a:xfrm>
            <a:off x="7296234" y="1970976"/>
            <a:ext cx="2676120" cy="88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وسيط النقل الكيماوي يملأ الشق المشبكي</a:t>
            </a:r>
            <a:b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Neurotransmitters in the Synaptic Cleft</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cxnSp>
        <p:nvCxnSpPr>
          <p:cNvPr id="168" name="موصل: على شكل مرفق 167">
            <a:extLst>
              <a:ext uri="{FF2B5EF4-FFF2-40B4-BE49-F238E27FC236}">
                <a16:creationId xmlns:a16="http://schemas.microsoft.com/office/drawing/2014/main" id="{C3236BEE-4E44-46B8-A8F8-D18B1CE31D66}"/>
              </a:ext>
            </a:extLst>
          </p:cNvPr>
          <p:cNvCxnSpPr/>
          <p:nvPr/>
        </p:nvCxnSpPr>
        <p:spPr>
          <a:xfrm>
            <a:off x="7490975" y="2730007"/>
            <a:ext cx="2270269" cy="441880"/>
          </a:xfrm>
          <a:prstGeom prst="bentConnector3">
            <a:avLst>
              <a:gd name="adj1" fmla="val 100059"/>
            </a:avLst>
          </a:prstGeom>
          <a:ln>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45" name="سهم: لليسار 144">
            <a:extLst>
              <a:ext uri="{FF2B5EF4-FFF2-40B4-BE49-F238E27FC236}">
                <a16:creationId xmlns:a16="http://schemas.microsoft.com/office/drawing/2014/main" id="{85576D6B-CCE7-4697-A9BA-8657937AEE85}"/>
              </a:ext>
            </a:extLst>
          </p:cNvPr>
          <p:cNvSpPr/>
          <p:nvPr/>
        </p:nvSpPr>
        <p:spPr>
          <a:xfrm rot="10800000">
            <a:off x="3699155"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8" name="مستطيل 147">
            <a:extLst>
              <a:ext uri="{FF2B5EF4-FFF2-40B4-BE49-F238E27FC236}">
                <a16:creationId xmlns:a16="http://schemas.microsoft.com/office/drawing/2014/main" id="{7005506C-6418-41FF-B497-DA89E235F51D}"/>
              </a:ext>
            </a:extLst>
          </p:cNvPr>
          <p:cNvSpPr/>
          <p:nvPr/>
        </p:nvSpPr>
        <p:spPr>
          <a:xfrm>
            <a:off x="362257" y="2378265"/>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ترتدّ موجة الضغط المركزيّة عن غشاء جسم الخليّة العصبيّة</a:t>
            </a:r>
          </a:p>
          <a:p>
            <a:pPr algn="ctr"/>
            <a:r>
              <a:rPr lang="ar-SY" sz="1400" b="1" dirty="0">
                <a:solidFill>
                  <a:srgbClr val="C00000"/>
                </a:solidFill>
              </a:rPr>
              <a:t>(أولاً)</a:t>
            </a:r>
            <a:endParaRPr lang="en-US" sz="1400" b="1" dirty="0">
              <a:solidFill>
                <a:srgbClr val="C00000"/>
              </a:solidFill>
            </a:endParaRPr>
          </a:p>
          <a:p>
            <a:pPr algn="ctr"/>
            <a:endParaRPr lang="ar-SY" sz="1100" b="1" dirty="0">
              <a:solidFill>
                <a:srgbClr val="C00000"/>
              </a:solidFill>
            </a:endParaRPr>
          </a:p>
        </p:txBody>
      </p:sp>
      <p:cxnSp>
        <p:nvCxnSpPr>
          <p:cNvPr id="23" name="موصل: على شكل مرفق 22">
            <a:extLst>
              <a:ext uri="{FF2B5EF4-FFF2-40B4-BE49-F238E27FC236}">
                <a16:creationId xmlns:a16="http://schemas.microsoft.com/office/drawing/2014/main" id="{AECA88EF-D9A5-4116-8C8C-D9FB9606977D}"/>
              </a:ext>
            </a:extLst>
          </p:cNvPr>
          <p:cNvCxnSpPr>
            <a:cxnSpLocks/>
          </p:cNvCxnSpPr>
          <p:nvPr/>
        </p:nvCxnSpPr>
        <p:spPr>
          <a:xfrm>
            <a:off x="1933763" y="2895929"/>
            <a:ext cx="1826511" cy="749599"/>
          </a:xfrm>
          <a:prstGeom prst="bentConnector3">
            <a:avLst>
              <a:gd name="adj1" fmla="val 100063"/>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67" name="مستطيل 166">
            <a:extLst>
              <a:ext uri="{FF2B5EF4-FFF2-40B4-BE49-F238E27FC236}">
                <a16:creationId xmlns:a16="http://schemas.microsoft.com/office/drawing/2014/main" id="{1EBFB8D0-67E5-4EAC-9BED-88670A3F8B16}"/>
              </a:ext>
            </a:extLst>
          </p:cNvPr>
          <p:cNvSpPr/>
          <p:nvPr/>
        </p:nvSpPr>
        <p:spPr>
          <a:xfrm>
            <a:off x="526730" y="4661779"/>
            <a:ext cx="2542164" cy="99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C00000"/>
                </a:solidFill>
              </a:rPr>
              <a:t>ترتفع قيمة الضغط داخل منطقة </a:t>
            </a:r>
            <a:r>
              <a:rPr lang="en-US" sz="1100" b="1" dirty="0">
                <a:solidFill>
                  <a:srgbClr val="C00000"/>
                </a:solidFill>
              </a:rPr>
              <a:t>Axon Hillock</a:t>
            </a:r>
          </a:p>
          <a:p>
            <a:pPr algn="ctr"/>
            <a:r>
              <a:rPr lang="ar-SY" sz="1100" b="1" dirty="0">
                <a:solidFill>
                  <a:srgbClr val="C00000"/>
                </a:solidFill>
              </a:rPr>
              <a:t>معلنةً ولادة موجة ضغط العمل الأوليّة</a:t>
            </a:r>
          </a:p>
          <a:p>
            <a:pPr algn="ctr"/>
            <a:r>
              <a:rPr lang="ar-SY" sz="1400" b="1" dirty="0">
                <a:solidFill>
                  <a:srgbClr val="C00000"/>
                </a:solidFill>
              </a:rPr>
              <a:t>(ثالثاً)</a:t>
            </a:r>
            <a:endParaRPr lang="en-US" sz="1400" b="1" dirty="0">
              <a:solidFill>
                <a:srgbClr val="C00000"/>
              </a:solidFill>
            </a:endParaRPr>
          </a:p>
          <a:p>
            <a:pPr algn="ctr"/>
            <a:endParaRPr lang="ar-SY" sz="1100" b="1" dirty="0">
              <a:solidFill>
                <a:srgbClr val="C00000"/>
              </a:solidFill>
            </a:endParaRPr>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3910179" y="4685927"/>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cxnSp>
        <p:nvCxnSpPr>
          <p:cNvPr id="184" name="موصل: على شكل مرفق 183">
            <a:extLst>
              <a:ext uri="{FF2B5EF4-FFF2-40B4-BE49-F238E27FC236}">
                <a16:creationId xmlns:a16="http://schemas.microsoft.com/office/drawing/2014/main" id="{6029F3B1-DE63-4654-AB7B-821B8ACB913A}"/>
              </a:ext>
            </a:extLst>
          </p:cNvPr>
          <p:cNvCxnSpPr>
            <a:cxnSpLocks/>
            <a:endCxn id="144" idx="2"/>
          </p:cNvCxnSpPr>
          <p:nvPr/>
        </p:nvCxnSpPr>
        <p:spPr>
          <a:xfrm flipV="1">
            <a:off x="1755814" y="4317759"/>
            <a:ext cx="2383311" cy="149738"/>
          </a:xfrm>
          <a:prstGeom prst="bentConnector3">
            <a:avLst>
              <a:gd name="adj1" fmla="val 100356"/>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88" name="رابط كسهم مستقيم 187">
            <a:extLst>
              <a:ext uri="{FF2B5EF4-FFF2-40B4-BE49-F238E27FC236}">
                <a16:creationId xmlns:a16="http://schemas.microsoft.com/office/drawing/2014/main" id="{0BA3320E-32F5-4891-936B-09A31CC89E98}"/>
              </a:ext>
            </a:extLst>
          </p:cNvPr>
          <p:cNvCxnSpPr>
            <a:cxnSpLocks/>
            <a:endCxn id="181" idx="1"/>
          </p:cNvCxnSpPr>
          <p:nvPr/>
        </p:nvCxnSpPr>
        <p:spPr>
          <a:xfrm>
            <a:off x="2847018" y="4890974"/>
            <a:ext cx="1063161"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49" name="شكل حر 812">
            <a:extLst>
              <a:ext uri="{FF2B5EF4-FFF2-40B4-BE49-F238E27FC236}">
                <a16:creationId xmlns:a16="http://schemas.microsoft.com/office/drawing/2014/main" id="{88B8AF98-FF84-47CF-BCF3-C07AA8C618A7}"/>
              </a:ext>
            </a:extLst>
          </p:cNvPr>
          <p:cNvSpPr/>
          <p:nvPr/>
        </p:nvSpPr>
        <p:spPr>
          <a:xfrm rot="10800000">
            <a:off x="4180534" y="4756406"/>
            <a:ext cx="3284525" cy="47231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Lst>
            <a:ahLst/>
            <a:cxnLst>
              <a:cxn ang="0">
                <a:pos x="connsiteX0" y="connsiteY0"/>
              </a:cxn>
              <a:cxn ang="0">
                <a:pos x="connsiteX1" y="connsiteY1"/>
              </a:cxn>
              <a:cxn ang="0">
                <a:pos x="connsiteX2" y="connsiteY2"/>
              </a:cxn>
              <a:cxn ang="0">
                <a:pos x="connsiteX3" y="connsiteY3"/>
              </a:cxn>
            </a:cxnLst>
            <a:rect l="l" t="t" r="r" b="b"/>
            <a:pathLst>
              <a:path w="2209721" h="205375">
                <a:moveTo>
                  <a:pt x="29" y="17664"/>
                </a:moveTo>
                <a:cubicBezTo>
                  <a:pt x="-6892" y="16875"/>
                  <a:pt x="1207714" y="-18357"/>
                  <a:pt x="1531602" y="12928"/>
                </a:cubicBezTo>
                <a:cubicBezTo>
                  <a:pt x="1855490" y="44213"/>
                  <a:pt x="1861096" y="206164"/>
                  <a:pt x="1943357" y="205373"/>
                </a:cubicBezTo>
                <a:cubicBezTo>
                  <a:pt x="2025618" y="204582"/>
                  <a:pt x="2101202" y="45796"/>
                  <a:pt x="2209721" y="1386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150" name="رابط مستقيم 149">
            <a:extLst>
              <a:ext uri="{FF2B5EF4-FFF2-40B4-BE49-F238E27FC236}">
                <a16:creationId xmlns:a16="http://schemas.microsoft.com/office/drawing/2014/main" id="{1B02005F-D2B7-415C-9F59-C3B895C54B21}"/>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1" name="رابط مستقيم 150">
            <a:extLst>
              <a:ext uri="{FF2B5EF4-FFF2-40B4-BE49-F238E27FC236}">
                <a16:creationId xmlns:a16="http://schemas.microsoft.com/office/drawing/2014/main" id="{2297672D-9675-43D5-9E52-43471488B038}"/>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63219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الأوليّة</a:t>
            </a:r>
            <a:br>
              <a:rPr lang="ar-SY" b="1" dirty="0">
                <a:solidFill>
                  <a:srgbClr val="C00000"/>
                </a:solidFill>
              </a:rPr>
            </a:br>
            <a:r>
              <a:rPr lang="ar-SY" sz="2400" b="1" dirty="0">
                <a:solidFill>
                  <a:srgbClr val="00B0F0"/>
                </a:solidFill>
              </a:rPr>
              <a:t>هي موجة ذات مناسيب غير قياسيّة</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6" name="مستطيل 25">
            <a:extLst>
              <a:ext uri="{FF2B5EF4-FFF2-40B4-BE49-F238E27FC236}">
                <a16:creationId xmlns:a16="http://schemas.microsoft.com/office/drawing/2014/main" id="{A76B39F5-F5F7-4859-BBF6-336F4B3F9939}"/>
              </a:ext>
            </a:extLst>
          </p:cNvPr>
          <p:cNvSpPr/>
          <p:nvPr/>
        </p:nvSpPr>
        <p:spPr>
          <a:xfrm>
            <a:off x="5771641" y="4726583"/>
            <a:ext cx="1954997" cy="6658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ضغط الرّاحة</a:t>
            </a:r>
            <a:endParaRPr lang="en-US" sz="1400" b="1" dirty="0">
              <a:solidFill>
                <a:srgbClr val="0070C0"/>
              </a:solidFill>
            </a:endParaRPr>
          </a:p>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70C0"/>
                </a:solidFill>
              </a:rPr>
              <a:t>مخطط لقيم الضغط داخل الليف العصبيّ</a:t>
            </a:r>
            <a:endParaRPr lang="en-US" sz="1400" b="1" dirty="0">
              <a:solidFill>
                <a:srgbClr val="0070C0"/>
              </a:solidFill>
            </a:endParaRPr>
          </a:p>
          <a:p>
            <a:pPr algn="ctr"/>
            <a:r>
              <a:rPr lang="en-US" sz="11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66" name="Rectangle 44">
            <a:extLst>
              <a:ext uri="{FF2B5EF4-FFF2-40B4-BE49-F238E27FC236}">
                <a16:creationId xmlns:a16="http://schemas.microsoft.com/office/drawing/2014/main" id="{CEB7457E-3C67-4BB8-A7E7-281F29484E94}"/>
              </a:ext>
            </a:extLst>
          </p:cNvPr>
          <p:cNvSpPr>
            <a:spLocks noChangeArrowheads="1"/>
          </p:cNvSpPr>
          <p:nvPr/>
        </p:nvSpPr>
        <p:spPr bwMode="auto">
          <a:xfrm>
            <a:off x="7296234" y="1970976"/>
            <a:ext cx="2676120" cy="88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وسيط النقل الكيماوي يملأ الشق المشبكي</a:t>
            </a:r>
            <a:br>
              <a:rPr lang="ar-SY"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Neurotransmitters in the Synaptic Cleft</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cxnSp>
        <p:nvCxnSpPr>
          <p:cNvPr id="168" name="موصل: على شكل مرفق 167">
            <a:extLst>
              <a:ext uri="{FF2B5EF4-FFF2-40B4-BE49-F238E27FC236}">
                <a16:creationId xmlns:a16="http://schemas.microsoft.com/office/drawing/2014/main" id="{C3236BEE-4E44-46B8-A8F8-D18B1CE31D66}"/>
              </a:ext>
            </a:extLst>
          </p:cNvPr>
          <p:cNvCxnSpPr/>
          <p:nvPr/>
        </p:nvCxnSpPr>
        <p:spPr>
          <a:xfrm>
            <a:off x="7490975" y="2730007"/>
            <a:ext cx="2270269" cy="441880"/>
          </a:xfrm>
          <a:prstGeom prst="bentConnector3">
            <a:avLst>
              <a:gd name="adj1" fmla="val 100059"/>
            </a:avLst>
          </a:prstGeom>
          <a:ln>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5660729" y="5023826"/>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048053" y="39684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4912005" y="3950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4909000" y="37880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009950"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4982683" y="36410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73310" y="3519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4825774" y="38892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09444" y="37159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4792036" y="36192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4773683" y="37981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4913318" y="37029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4917777" y="3523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4887942"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4844861" y="3999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4969614" y="39935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4970886" y="36939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4948591" y="37102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964092" y="3823425"/>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4808303" y="39767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4918056" y="38492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62282" y="361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4996179"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4843719" y="36984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00836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4970815" y="39151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351048" y="4795163"/>
            <a:ext cx="3106213" cy="8708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1835" h="346395">
                <a:moveTo>
                  <a:pt x="0" y="108370"/>
                </a:moveTo>
                <a:cubicBezTo>
                  <a:pt x="152833" y="139222"/>
                  <a:pt x="140604" y="362970"/>
                  <a:pt x="212737" y="345416"/>
                </a:cubicBezTo>
                <a:cubicBezTo>
                  <a:pt x="284870" y="327862"/>
                  <a:pt x="372031" y="30833"/>
                  <a:pt x="432800" y="3048"/>
                </a:cubicBezTo>
                <a:cubicBezTo>
                  <a:pt x="493569" y="-24737"/>
                  <a:pt x="536128" y="145664"/>
                  <a:pt x="577353" y="178703"/>
                </a:cubicBezTo>
                <a:cubicBezTo>
                  <a:pt x="618578" y="211742"/>
                  <a:pt x="592644" y="178702"/>
                  <a:pt x="684040" y="178702"/>
                </a:cubicBezTo>
                <a:lnTo>
                  <a:pt x="2311835"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93" name="Rectangle 44">
            <a:extLst>
              <a:ext uri="{FF2B5EF4-FFF2-40B4-BE49-F238E27FC236}">
                <a16:creationId xmlns:a16="http://schemas.microsoft.com/office/drawing/2014/main" id="{44D9942A-A2B6-4CFB-A8AA-CEC59885F54E}"/>
              </a:ext>
            </a:extLst>
          </p:cNvPr>
          <p:cNvSpPr>
            <a:spLocks noChangeArrowheads="1"/>
          </p:cNvSpPr>
          <p:nvPr/>
        </p:nvSpPr>
        <p:spPr bwMode="auto">
          <a:xfrm>
            <a:off x="2680643" y="5998590"/>
            <a:ext cx="2148467" cy="834910"/>
          </a:xfrm>
          <a:prstGeom prst="rect">
            <a:avLst/>
          </a:prstGeom>
          <a:solidFill>
            <a:srgbClr val="F4F7EA"/>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ذيل الموجة هو منطقة من انخفاض الضغط الـ </a:t>
            </a:r>
            <a:br>
              <a:rPr lang="ar-SY"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Rarefaction (Trough)</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sp>
        <p:nvSpPr>
          <p:cNvPr id="194" name="Rectangle 44">
            <a:extLst>
              <a:ext uri="{FF2B5EF4-FFF2-40B4-BE49-F238E27FC236}">
                <a16:creationId xmlns:a16="http://schemas.microsoft.com/office/drawing/2014/main" id="{DAF2992F-0CAD-4ADA-A768-05B7DEBAC1CC}"/>
              </a:ext>
            </a:extLst>
          </p:cNvPr>
          <p:cNvSpPr>
            <a:spLocks noChangeArrowheads="1"/>
          </p:cNvSpPr>
          <p:nvPr/>
        </p:nvSpPr>
        <p:spPr bwMode="auto">
          <a:xfrm>
            <a:off x="4881228" y="5998100"/>
            <a:ext cx="2030283" cy="786907"/>
          </a:xfrm>
          <a:prstGeom prst="rect">
            <a:avLst/>
          </a:prstGeom>
          <a:solidFill>
            <a:srgbClr val="F4F7EA"/>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ar-SY"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مقدمة الموجة هي منطقة من ارتفاع الضغط الـ </a:t>
            </a:r>
            <a:br>
              <a:rPr lang="ar-SY"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b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Compression (Crest)</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11" name="موصل: على شكل مرفق 10">
            <a:extLst>
              <a:ext uri="{FF2B5EF4-FFF2-40B4-BE49-F238E27FC236}">
                <a16:creationId xmlns:a16="http://schemas.microsoft.com/office/drawing/2014/main" id="{5B6E254B-AD35-42F3-97C8-3C7B0BD6ED54}"/>
              </a:ext>
            </a:extLst>
          </p:cNvPr>
          <p:cNvCxnSpPr/>
          <p:nvPr/>
        </p:nvCxnSpPr>
        <p:spPr>
          <a:xfrm rot="5400000" flipH="1" flipV="1">
            <a:off x="4161971" y="5897420"/>
            <a:ext cx="618394" cy="312415"/>
          </a:xfrm>
          <a:prstGeom prst="bentConnector3">
            <a:avLst>
              <a:gd name="adj1" fmla="val -698"/>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95" name="موصل: على شكل مرفق 194">
            <a:extLst>
              <a:ext uri="{FF2B5EF4-FFF2-40B4-BE49-F238E27FC236}">
                <a16:creationId xmlns:a16="http://schemas.microsoft.com/office/drawing/2014/main" id="{9B14D594-9DE3-45CC-85A7-CA9E165BA0C2}"/>
              </a:ext>
            </a:extLst>
          </p:cNvPr>
          <p:cNvCxnSpPr>
            <a:cxnSpLocks/>
          </p:cNvCxnSpPr>
          <p:nvPr/>
        </p:nvCxnSpPr>
        <p:spPr>
          <a:xfrm rot="10800000">
            <a:off x="4934699" y="4989138"/>
            <a:ext cx="220852" cy="1402416"/>
          </a:xfrm>
          <a:prstGeom prst="bentConnector2">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96" name="رابط مستقيم 195">
            <a:extLst>
              <a:ext uri="{FF2B5EF4-FFF2-40B4-BE49-F238E27FC236}">
                <a16:creationId xmlns:a16="http://schemas.microsoft.com/office/drawing/2014/main" id="{0868B5FF-1CB1-47FE-BB5F-C1FD4D40413E}"/>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97" name="رابط مستقيم 196">
            <a:extLst>
              <a:ext uri="{FF2B5EF4-FFF2-40B4-BE49-F238E27FC236}">
                <a16:creationId xmlns:a16="http://schemas.microsoft.com/office/drawing/2014/main" id="{B143DE97-93FB-474E-89BA-644BC7EC81B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20586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ar-SY" b="1" dirty="0">
                <a:solidFill>
                  <a:srgbClr val="C00000"/>
                </a:solidFill>
              </a:rPr>
              <a:t>انتشار موجة الضغط العاملة الأوليّة</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295007" y="3506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302822" y="37287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599286"/>
            <a:ext cx="2135029" cy="1122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00B0F0"/>
                </a:solidFill>
              </a:rPr>
              <a:t>تشير الكرات الزرقاء إلى العناصر داخل خلويّة سالبة الشحنة</a:t>
            </a:r>
          </a:p>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64547" y="1758312"/>
            <a:ext cx="2135029" cy="8765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1100" b="1" dirty="0">
                <a:solidFill>
                  <a:srgbClr val="FF0000"/>
                </a:solidFill>
              </a:rPr>
              <a:t>تشير الكرات الحمراء إلى شاردة الصوديوم الموجبة</a:t>
            </a:r>
          </a:p>
          <a:p>
            <a:pPr algn="ctr"/>
            <a:r>
              <a:rPr lang="en-US" sz="1100" b="1" dirty="0">
                <a:solidFill>
                  <a:srgbClr val="FF0000"/>
                </a:solidFill>
              </a:rPr>
              <a:t>The red balls represent the positive sodium ions</a:t>
            </a: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5128338" y="5889047"/>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138185" y="38507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277668" y="38981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179768" y="3705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322487" y="35756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5173229" y="3545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243807" y="39670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75243" y="37166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106080" y="3736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187422" y="3559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257960" y="3589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227580"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421305"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126627" y="39263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323984" y="4045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248680" y="37238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5369044" y="3745047"/>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330929" y="38333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205854" y="40320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5332339" y="401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179772" y="35494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209305" y="3698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40025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206015" y="3811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311865" y="4795272"/>
            <a:ext cx="5261581" cy="8761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3040998"/>
              <a:gd name="connsiteY0" fmla="*/ 108370 h 346395"/>
              <a:gd name="connsiteX1" fmla="*/ 212737 w 3040998"/>
              <a:gd name="connsiteY1" fmla="*/ 345416 h 346395"/>
              <a:gd name="connsiteX2" fmla="*/ 432800 w 3040998"/>
              <a:gd name="connsiteY2" fmla="*/ 3048 h 346395"/>
              <a:gd name="connsiteX3" fmla="*/ 577353 w 3040998"/>
              <a:gd name="connsiteY3" fmla="*/ 178703 h 346395"/>
              <a:gd name="connsiteX4" fmla="*/ 684040 w 3040998"/>
              <a:gd name="connsiteY4" fmla="*/ 178702 h 346395"/>
              <a:gd name="connsiteX5" fmla="*/ 3040998 w 3040998"/>
              <a:gd name="connsiteY5" fmla="*/ 178702 h 346395"/>
              <a:gd name="connsiteX0" fmla="*/ 0 w 3575718"/>
              <a:gd name="connsiteY0" fmla="*/ 108370 h 346395"/>
              <a:gd name="connsiteX1" fmla="*/ 212737 w 3575718"/>
              <a:gd name="connsiteY1" fmla="*/ 345416 h 346395"/>
              <a:gd name="connsiteX2" fmla="*/ 432800 w 3575718"/>
              <a:gd name="connsiteY2" fmla="*/ 3048 h 346395"/>
              <a:gd name="connsiteX3" fmla="*/ 577353 w 3575718"/>
              <a:gd name="connsiteY3" fmla="*/ 178703 h 346395"/>
              <a:gd name="connsiteX4" fmla="*/ 684040 w 3575718"/>
              <a:gd name="connsiteY4" fmla="*/ 178702 h 346395"/>
              <a:gd name="connsiteX5" fmla="*/ 3575718 w 3575718"/>
              <a:gd name="connsiteY5" fmla="*/ 173506 h 346395"/>
              <a:gd name="connsiteX0" fmla="*/ 0 w 3877105"/>
              <a:gd name="connsiteY0" fmla="*/ 139545 h 347233"/>
              <a:gd name="connsiteX1" fmla="*/ 514124 w 3877105"/>
              <a:gd name="connsiteY1" fmla="*/ 345416 h 347233"/>
              <a:gd name="connsiteX2" fmla="*/ 734187 w 3877105"/>
              <a:gd name="connsiteY2" fmla="*/ 3048 h 347233"/>
              <a:gd name="connsiteX3" fmla="*/ 878740 w 3877105"/>
              <a:gd name="connsiteY3" fmla="*/ 178703 h 347233"/>
              <a:gd name="connsiteX4" fmla="*/ 985427 w 3877105"/>
              <a:gd name="connsiteY4" fmla="*/ 178702 h 347233"/>
              <a:gd name="connsiteX5" fmla="*/ 3877105 w 3877105"/>
              <a:gd name="connsiteY5" fmla="*/ 173506 h 347233"/>
              <a:gd name="connsiteX0" fmla="*/ 0 w 3877105"/>
              <a:gd name="connsiteY0" fmla="*/ 139545 h 348546"/>
              <a:gd name="connsiteX1" fmla="*/ 349164 w 3877105"/>
              <a:gd name="connsiteY1" fmla="*/ 171030 h 348546"/>
              <a:gd name="connsiteX2" fmla="*/ 514124 w 3877105"/>
              <a:gd name="connsiteY2" fmla="*/ 345416 h 348546"/>
              <a:gd name="connsiteX3" fmla="*/ 734187 w 3877105"/>
              <a:gd name="connsiteY3" fmla="*/ 3048 h 348546"/>
              <a:gd name="connsiteX4" fmla="*/ 878740 w 3877105"/>
              <a:gd name="connsiteY4" fmla="*/ 178703 h 348546"/>
              <a:gd name="connsiteX5" fmla="*/ 985427 w 3877105"/>
              <a:gd name="connsiteY5" fmla="*/ 178702 h 348546"/>
              <a:gd name="connsiteX6" fmla="*/ 3877105 w 3877105"/>
              <a:gd name="connsiteY6" fmla="*/ 173506 h 348546"/>
              <a:gd name="connsiteX0" fmla="*/ 0 w 3915993"/>
              <a:gd name="connsiteY0" fmla="*/ 160328 h 348546"/>
              <a:gd name="connsiteX1" fmla="*/ 388052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328 h 348546"/>
              <a:gd name="connsiteX1" fmla="*/ 339441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285 h 348503"/>
              <a:gd name="connsiteX1" fmla="*/ 339441 w 3915993"/>
              <a:gd name="connsiteY1" fmla="*/ 170987 h 348503"/>
              <a:gd name="connsiteX2" fmla="*/ 553012 w 3915993"/>
              <a:gd name="connsiteY2" fmla="*/ 345373 h 348503"/>
              <a:gd name="connsiteX3" fmla="*/ 773075 w 3915993"/>
              <a:gd name="connsiteY3" fmla="*/ 3005 h 348503"/>
              <a:gd name="connsiteX4" fmla="*/ 917628 w 3915993"/>
              <a:gd name="connsiteY4" fmla="*/ 178660 h 348503"/>
              <a:gd name="connsiteX5" fmla="*/ 1092371 w 3915993"/>
              <a:gd name="connsiteY5" fmla="*/ 183855 h 348503"/>
              <a:gd name="connsiteX6" fmla="*/ 3915993 w 3915993"/>
              <a:gd name="connsiteY6" fmla="*/ 173463 h 34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3" h="348503">
                <a:moveTo>
                  <a:pt x="0" y="160285"/>
                </a:moveTo>
                <a:cubicBezTo>
                  <a:pt x="40370" y="176790"/>
                  <a:pt x="253754" y="136675"/>
                  <a:pt x="339441" y="170987"/>
                </a:cubicBezTo>
                <a:cubicBezTo>
                  <a:pt x="425128" y="205299"/>
                  <a:pt x="480740" y="373370"/>
                  <a:pt x="553012" y="345373"/>
                </a:cubicBezTo>
                <a:cubicBezTo>
                  <a:pt x="625284" y="317376"/>
                  <a:pt x="712306" y="30790"/>
                  <a:pt x="773075" y="3005"/>
                </a:cubicBezTo>
                <a:cubicBezTo>
                  <a:pt x="833844" y="-24780"/>
                  <a:pt x="864412" y="148518"/>
                  <a:pt x="917628" y="178660"/>
                </a:cubicBezTo>
                <a:cubicBezTo>
                  <a:pt x="970844" y="208802"/>
                  <a:pt x="1000975" y="183855"/>
                  <a:pt x="1092371" y="183855"/>
                </a:cubicBezTo>
                <a:lnTo>
                  <a:pt x="3915993" y="17346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84" name="رابط مستقيم 183">
            <a:extLst>
              <a:ext uri="{FF2B5EF4-FFF2-40B4-BE49-F238E27FC236}">
                <a16:creationId xmlns:a16="http://schemas.microsoft.com/office/drawing/2014/main" id="{FF4CFE36-AE13-4A2C-AD55-3B29A3544734}"/>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5D570908-8687-4C83-85C3-A8784B16227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1239318"/>
      </p:ext>
    </p:extLst>
  </p:cSld>
  <p:clrMapOvr>
    <a:masterClrMapping/>
  </p:clrMapOvr>
</p:sld>
</file>

<file path=ppt/theme/theme1.xml><?xml version="1.0" encoding="utf-8"?>
<a:theme xmlns:a="http://schemas.openxmlformats.org/drawingml/2006/main" name="ربطة">
  <a:themeElements>
    <a:clrScheme name="ربطة">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ربطة">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ربطة">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docProps/app.xml><?xml version="1.0" encoding="utf-8"?>
<Properties xmlns="http://schemas.openxmlformats.org/officeDocument/2006/extended-properties" xmlns:vt="http://schemas.openxmlformats.org/officeDocument/2006/docPropsVTypes">
  <Template>Wisp</Template>
  <TotalTime>860</TotalTime>
  <Words>2894</Words>
  <Application>Microsoft Office PowerPoint</Application>
  <PresentationFormat>شاشة عريضة</PresentationFormat>
  <Paragraphs>512</Paragraphs>
  <Slides>52</Slides>
  <Notes>0</Notes>
  <HiddenSlides>0</HiddenSlides>
  <MMClips>0</MMClips>
  <ScaleCrop>false</ScaleCrop>
  <HeadingPairs>
    <vt:vector size="6" baseType="variant">
      <vt:variant>
        <vt:lpstr>الخطوط المستخدمة</vt:lpstr>
      </vt:variant>
      <vt:variant>
        <vt:i4>6</vt:i4>
      </vt:variant>
      <vt:variant>
        <vt:lpstr>نسق</vt:lpstr>
      </vt:variant>
      <vt:variant>
        <vt:i4>1</vt:i4>
      </vt:variant>
      <vt:variant>
        <vt:lpstr>عناوين الشرائح</vt:lpstr>
      </vt:variant>
      <vt:variant>
        <vt:i4>52</vt:i4>
      </vt:variant>
    </vt:vector>
  </HeadingPairs>
  <TitlesOfParts>
    <vt:vector size="59" baseType="lpstr">
      <vt:lpstr>Arial</vt:lpstr>
      <vt:lpstr>Calibri</vt:lpstr>
      <vt:lpstr>Century Gothic</vt:lpstr>
      <vt:lpstr>Times New Roman</vt:lpstr>
      <vt:lpstr>Wingdings</vt:lpstr>
      <vt:lpstr>Wingdings 3</vt:lpstr>
      <vt:lpstr>ربطة</vt:lpstr>
      <vt:lpstr>النقل العصبيّ في اللّيف العصبيّ The Neural Conduction in Neural Fiber</vt:lpstr>
      <vt:lpstr>النقل العصبيّ رؤية جديدة</vt:lpstr>
      <vt:lpstr>النقل العصبيّ رؤية جديدة</vt:lpstr>
      <vt:lpstr>في حالة الرّاحة</vt:lpstr>
      <vt:lpstr>ولادة موجة الضغط المركزيّة عند بلوغ عتبة التحريض</vt:lpstr>
      <vt:lpstr>ولادة موجة الضغط المركزيّة عند بلوغ عتبة التحريض</vt:lpstr>
      <vt:lpstr>ولادة موجة الضغط العاملة ارتداد موجة الضغط المركزيّة، وولادة موجة الضغط العاملة الأوليّة  </vt:lpstr>
      <vt:lpstr>انتشار موجة الضغط العاملة الأوليّة هي موجة ذات مناسيب غير قياسيّة  </vt:lpstr>
      <vt:lpstr>انتشار موجة الضغط العاملة الأوليّة  </vt:lpstr>
      <vt:lpstr>انتشار موجة الضغط العاملة الأوليّة  </vt:lpstr>
      <vt:lpstr>انتشار موجة الضغط العاملة الأوليّة  </vt:lpstr>
      <vt:lpstr>انتشار موجة الضغط العاملة الأوليّة في مستوى عقدة رانفييه الأولى، تُولد موجة الضغط العاملة القياسيّة من رحم الأوليّة  </vt:lpstr>
      <vt:lpstr>ولادة موجة الضغط العاملة القياسيّة في مستوى عقدة رانفييه الأولى تكتسب الموجة مناسيبَ  جديدة  </vt:lpstr>
      <vt:lpstr>ولادة موجة الضغط العاملة القياسيّة في مستوى عقدة رانفييه الأولى  </vt:lpstr>
      <vt:lpstr>انتشار موجة الضغط العاملة القياسيّة   </vt:lpstr>
      <vt:lpstr>انتشار موجة الضغط العاملة القياسيّة عقدة رانفييه ضابطة الإيقاع  </vt:lpstr>
      <vt:lpstr>انتشار موجة الضغط العاملة القياسيّة   </vt:lpstr>
      <vt:lpstr>انتشار موجة الضغط العاملة القياسيّة   </vt:lpstr>
      <vt:lpstr>انتشار موجة الضغط العاملة القياسيّة وصولاً إلى الانتفاخ ما قبل المشبك العصبيّ  </vt:lpstr>
      <vt:lpstr>تيّار النقل الكهربائيّ الولادة الأولى، في منطقة الـ Axon Hillock وبعد بلوغ عتبة التنبيه </vt:lpstr>
      <vt:lpstr>تيّار النقل الكهربائيّ الولادة الأولى </vt:lpstr>
      <vt:lpstr>تيّار النقل الكهربائيّ الولادة الجديدة، عند كلّ عقدة من عقد رانفييه تكون هناك ولادة  جديدة </vt:lpstr>
      <vt:lpstr>تيّار النقل الكهربائيّ  هو ليس بتيّار واحد، بل هو تيّارات عديدة متلاحقة  </vt:lpstr>
      <vt:lpstr>تيّار النقل الكهربائيّ  هو ليس بتيّار واحد، بل هو تيّارات عديدة متلاحقة  </vt:lpstr>
      <vt:lpstr>تيّار النقل الكهربائيّ  هو ليس بتيّار واحد، بل هو تيّارات عديدة متلاحقة  </vt:lpstr>
      <vt:lpstr>تيّار النقل الكهربائيّ  هو ليس بتيّار واحد، بل هو تيّارات عديدة متلاحقة  </vt:lpstr>
      <vt:lpstr>تيّار النقل الكهربائيّ  وظيفة تيّارات النقل الكهربائيّة  </vt:lpstr>
      <vt:lpstr>تيّار النقل الكهربائيّ  مفهوما البلاسما الفاعلة والبلاسما غير الفاعلة (يخصّان الألياف العصبيّة النخاعينيّة)  </vt:lpstr>
      <vt:lpstr>تيّار النقل الكهربائيّ يدفع عناصر البلاسما الخاملة إلى داخل البلاسما الفاعلة </vt:lpstr>
      <vt:lpstr>تيّار النقل الكهربائيّ يعدّل الشحنة السالبة للعناصر داخل الخلويّة فيساعد على جمعها داخل البلاسما الفاعلة</vt:lpstr>
      <vt:lpstr>تيّار النقل الكهربائيّ يفكك الأنابيب المجهريّة إلى عناصرها الأساسيّة</vt:lpstr>
      <vt:lpstr>تيّار النقل الكهربائيّ  وظيفة تيّارات النقل الكهربائيّة  </vt:lpstr>
      <vt:lpstr>تيّار النقل الكهربائيّ  وظيفة تيّارات النقل الكهربائيّة في الالياف غير النخاعينيّة تحديداً  </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في ذات السياق أنصح بقراءة</vt:lpstr>
      <vt:lpstr>شكراً لكم</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النقل العصبيّ في الليف العصبيّ Neural Conduction in Neural Fiber</dc:title>
  <dc:creator>DR.Ahmed Saker 2O14</dc:creator>
  <cp:lastModifiedBy>DR.Ahmed Saker 2O14</cp:lastModifiedBy>
  <cp:revision>118</cp:revision>
  <dcterms:created xsi:type="dcterms:W3CDTF">2018-11-27T10:51:32Z</dcterms:created>
  <dcterms:modified xsi:type="dcterms:W3CDTF">2018-12-08T14:24:47Z</dcterms:modified>
</cp:coreProperties>
</file>