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6" r:id="rId4"/>
    <p:sldId id="261" r:id="rId5"/>
    <p:sldId id="263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7121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9430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649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56483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917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495270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4105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535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158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7897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40219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5225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35987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7006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740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7144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AD0F6-A048-445D-880D-D409D244C6A2}" type="datetimeFigureOut">
              <a:rPr lang="ar-SY" smtClean="0"/>
              <a:t>09/04/1440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864850-B2EB-4714-A958-B18214DCB5B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0364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JhYfNzcEBw01LyYpnZ4ley4KClGGJWij/view?usp=sharing" TargetMode="External"/><Relationship Id="rId13" Type="http://schemas.openxmlformats.org/officeDocument/2006/relationships/hyperlink" Target="https://drive.google.com/open?id=1dWXV8nGpgvG439SQODhG_CkB9QD73I5D" TargetMode="External"/><Relationship Id="rId3" Type="http://schemas.openxmlformats.org/officeDocument/2006/relationships/hyperlink" Target="https://drive.google.com/open?id=1JfncJKL4Pk0pDF1PIaLhpNifxWxFwxrU" TargetMode="External"/><Relationship Id="rId7" Type="http://schemas.openxmlformats.org/officeDocument/2006/relationships/hyperlink" Target="https://drive.google.com/file/d/1f9EbLfCNfkukkzY2d8e6oM7gXWAjsZ2A/view?usp=sharing" TargetMode="External"/><Relationship Id="rId12" Type="http://schemas.openxmlformats.org/officeDocument/2006/relationships/hyperlink" Target="https://drive.google.com/open?id=1PA6kEWftXOmAPD1TDw8dzrv9N7kMIXyt" TargetMode="External"/><Relationship Id="rId2" Type="http://schemas.openxmlformats.org/officeDocument/2006/relationships/hyperlink" Target="https://drive.google.com/file/d/1VgBIzuENBBYXnteVsLOJv6eXY35aJg9p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5r_4YLwrJ6TYHDvElQbxGUWjp56txrIi/view?usp=sharing" TargetMode="External"/><Relationship Id="rId11" Type="http://schemas.openxmlformats.org/officeDocument/2006/relationships/hyperlink" Target="https://drive.google.com/open?id=1SAUpw8_cNcbxajdioju9oJPTUOugWInw" TargetMode="External"/><Relationship Id="rId5" Type="http://schemas.openxmlformats.org/officeDocument/2006/relationships/hyperlink" Target="https://drive.google.com/file/d/1YPj6KzgWMcU1CVcxzB4iIWdywE3tDRS8/view?usp=sharing" TargetMode="External"/><Relationship Id="rId10" Type="http://schemas.openxmlformats.org/officeDocument/2006/relationships/hyperlink" Target="https://drive.google.com/file/d/1JQlRyIS7i-z_w3O7cNKHhivXqm_o15BJ/view?usp=sharing" TargetMode="External"/><Relationship Id="rId4" Type="http://schemas.openxmlformats.org/officeDocument/2006/relationships/hyperlink" Target="https://drive.google.com/file/d/1BlQEcFpUsf7AszpHwwimo17UnYHAazB6/view?usp=sharing" TargetMode="External"/><Relationship Id="rId9" Type="http://schemas.openxmlformats.org/officeDocument/2006/relationships/hyperlink" Target="https://drive.google.com/open?id=14e9lfZ7-rADn431pfIiT0rTeAaXHbo5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70F95D-242D-42F7-BEE7-5CA2D3286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600201"/>
            <a:ext cx="8915399" cy="2592976"/>
          </a:xfrm>
        </p:spPr>
        <p:txBody>
          <a:bodyPr>
            <a:normAutofit fontScale="90000"/>
          </a:bodyPr>
          <a:lstStyle/>
          <a:p>
            <a:pPr algn="ctr"/>
            <a:r>
              <a:rPr lang="ar-SY" sz="4400" b="1" dirty="0">
                <a:solidFill>
                  <a:srgbClr val="C00000"/>
                </a:solidFill>
              </a:rPr>
              <a:t>النقل العصبيّ</a:t>
            </a:r>
            <a:br>
              <a:rPr lang="ar-SY" sz="4400" b="1" dirty="0">
                <a:solidFill>
                  <a:srgbClr val="C00000"/>
                </a:solidFill>
              </a:rPr>
            </a:br>
            <a:r>
              <a:rPr lang="ar-SY" sz="4900" b="1" dirty="0">
                <a:solidFill>
                  <a:srgbClr val="00B0F0"/>
                </a:solidFill>
              </a:rPr>
              <a:t>في</a:t>
            </a:r>
            <a:br>
              <a:rPr lang="ar-SY" sz="4400" b="1" dirty="0">
                <a:solidFill>
                  <a:srgbClr val="C00000"/>
                </a:solidFill>
              </a:rPr>
            </a:br>
            <a:r>
              <a:rPr lang="ar-SY" b="1" dirty="0">
                <a:solidFill>
                  <a:srgbClr val="C00000"/>
                </a:solidFill>
              </a:rPr>
              <a:t>المشبك العصبيّ</a:t>
            </a:r>
            <a:br>
              <a:rPr lang="ar-SY" sz="4400" b="1" dirty="0">
                <a:solidFill>
                  <a:srgbClr val="C00000"/>
                </a:solidFill>
              </a:rPr>
            </a:br>
            <a:endParaRPr lang="ar-SY" sz="3200" b="1" dirty="0">
              <a:solidFill>
                <a:srgbClr val="00206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6B58AEB-ADD2-4CE3-AF50-597930156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0560"/>
            <a:ext cx="9144000" cy="1090748"/>
          </a:xfrm>
        </p:spPr>
        <p:txBody>
          <a:bodyPr>
            <a:normAutofit/>
          </a:bodyPr>
          <a:lstStyle/>
          <a:p>
            <a:pPr algn="ctr"/>
            <a:r>
              <a:rPr lang="ar-SY" sz="2400" b="1" dirty="0">
                <a:solidFill>
                  <a:srgbClr val="00B0F0"/>
                </a:solidFill>
              </a:rPr>
              <a:t>د. عمّـــار ياسين منصور</a:t>
            </a:r>
          </a:p>
        </p:txBody>
      </p:sp>
    </p:spTree>
    <p:extLst>
      <p:ext uri="{BB962C8B-B14F-4D97-AF65-F5344CB8AC3E}">
        <p14:creationId xmlns:p14="http://schemas.microsoft.com/office/powerpoint/2010/main" val="224448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A39931-F305-4C4A-8CC3-F7563DF9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5221" y="624110"/>
            <a:ext cx="8526952" cy="1280890"/>
          </a:xfrm>
        </p:spPr>
        <p:txBody>
          <a:bodyPr>
            <a:normAutofit/>
          </a:bodyPr>
          <a:lstStyle/>
          <a:p>
            <a:pPr algn="ctr"/>
            <a:r>
              <a:rPr lang="ar-SY" b="1" dirty="0">
                <a:solidFill>
                  <a:srgbClr val="C00000"/>
                </a:solidFill>
              </a:rPr>
              <a:t>النقل العصبيّ في المشبك العصبيّ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ar-SY" sz="2000" b="1" dirty="0">
                <a:solidFill>
                  <a:srgbClr val="00B050"/>
                </a:solidFill>
              </a:rPr>
              <a:t>في وضعية الرّاحة كما أثناء العمل، </a:t>
            </a:r>
            <a:r>
              <a:rPr lang="ar-SY" sz="2000" b="1" dirty="0">
                <a:solidFill>
                  <a:srgbClr val="00B0F0"/>
                </a:solidFill>
              </a:rPr>
              <a:t>تُلقي الحويصلات محمولها من </a:t>
            </a:r>
            <a:br>
              <a:rPr lang="ar-SY" sz="2000" b="1" dirty="0">
                <a:solidFill>
                  <a:srgbClr val="00B0F0"/>
                </a:solidFill>
              </a:rPr>
            </a:br>
            <a:r>
              <a:rPr lang="ar-SY" sz="2000" b="1" dirty="0">
                <a:solidFill>
                  <a:srgbClr val="00B050"/>
                </a:solidFill>
              </a:rPr>
              <a:t>وسيط النقل العصبيّ </a:t>
            </a:r>
            <a:r>
              <a:rPr lang="ar-SY" sz="2000" b="1" dirty="0">
                <a:solidFill>
                  <a:srgbClr val="00B0F0"/>
                </a:solidFill>
              </a:rPr>
              <a:t>داخل</a:t>
            </a:r>
            <a:r>
              <a:rPr lang="ar-SY" sz="2000" b="1" dirty="0">
                <a:solidFill>
                  <a:srgbClr val="00B050"/>
                </a:solidFill>
              </a:rPr>
              <a:t> </a:t>
            </a:r>
            <a:r>
              <a:rPr lang="ar-SY" sz="2000" b="1" dirty="0">
                <a:solidFill>
                  <a:srgbClr val="00B0F0"/>
                </a:solidFill>
              </a:rPr>
              <a:t>الشق المشبكيّ</a:t>
            </a:r>
            <a:endParaRPr lang="ar-SY" sz="2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D01531D-7678-4E3A-84BA-60187BC10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356" y="5469670"/>
            <a:ext cx="3488535" cy="8641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ar-SY" sz="1400" dirty="0">
                <a:solidFill>
                  <a:srgbClr val="7030A0"/>
                </a:solidFill>
              </a:rPr>
              <a:t>في حالة الرّاحة، كما في وضعية العمل، تُلقي الحويصلات المجهريّة حمولتها من وسيط النقل العصبيّ داخل فضاء الشقّ المشبكيّ.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id="{871368FC-1654-4AF2-A8AC-E9ED0D55D53E}"/>
              </a:ext>
            </a:extLst>
          </p:cNvPr>
          <p:cNvSpPr/>
          <p:nvPr/>
        </p:nvSpPr>
        <p:spPr>
          <a:xfrm>
            <a:off x="2315220" y="3108960"/>
            <a:ext cx="2563006" cy="2383361"/>
          </a:xfrm>
          <a:custGeom>
            <a:avLst/>
            <a:gdLst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29 w 3132905"/>
              <a:gd name="connsiteY9" fmla="*/ 1828157 h 2693515"/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3 w 3132905"/>
              <a:gd name="connsiteY9" fmla="*/ 1828157 h 269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2905" h="2693515">
                <a:moveTo>
                  <a:pt x="0" y="626374"/>
                </a:moveTo>
                <a:cubicBezTo>
                  <a:pt x="433251" y="674271"/>
                  <a:pt x="866503" y="722168"/>
                  <a:pt x="1149531" y="639437"/>
                </a:cubicBezTo>
                <a:cubicBezTo>
                  <a:pt x="1432559" y="556706"/>
                  <a:pt x="1460862" y="230134"/>
                  <a:pt x="1698171" y="129986"/>
                </a:cubicBezTo>
                <a:cubicBezTo>
                  <a:pt x="1935480" y="29838"/>
                  <a:pt x="2351314" y="-50717"/>
                  <a:pt x="2573383" y="38546"/>
                </a:cubicBezTo>
                <a:cubicBezTo>
                  <a:pt x="2795452" y="127809"/>
                  <a:pt x="2941320" y="321575"/>
                  <a:pt x="3030583" y="665563"/>
                </a:cubicBezTo>
                <a:cubicBezTo>
                  <a:pt x="3119846" y="1009551"/>
                  <a:pt x="3163389" y="1771551"/>
                  <a:pt x="3108960" y="2102477"/>
                </a:cubicBezTo>
                <a:cubicBezTo>
                  <a:pt x="3054531" y="2433403"/>
                  <a:pt x="2921725" y="2572740"/>
                  <a:pt x="2704011" y="2651117"/>
                </a:cubicBezTo>
                <a:cubicBezTo>
                  <a:pt x="2486297" y="2729494"/>
                  <a:pt x="2018211" y="2696837"/>
                  <a:pt x="1802674" y="2572740"/>
                </a:cubicBezTo>
                <a:cubicBezTo>
                  <a:pt x="1587137" y="2448643"/>
                  <a:pt x="1709057" y="2030631"/>
                  <a:pt x="1410789" y="1906534"/>
                </a:cubicBezTo>
                <a:cubicBezTo>
                  <a:pt x="1112521" y="1782437"/>
                  <a:pt x="513806" y="1805297"/>
                  <a:pt x="13063" y="1828157"/>
                </a:cubicBezTo>
              </a:path>
            </a:pathLst>
          </a:cu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" name="شكل حر: شكل 9">
            <a:extLst>
              <a:ext uri="{FF2B5EF4-FFF2-40B4-BE49-F238E27FC236}">
                <a16:creationId xmlns:a16="http://schemas.microsoft.com/office/drawing/2014/main" id="{2E5268E5-9EE3-4E47-AC22-7B75E92FA47E}"/>
              </a:ext>
            </a:extLst>
          </p:cNvPr>
          <p:cNvSpPr/>
          <p:nvPr/>
        </p:nvSpPr>
        <p:spPr>
          <a:xfrm>
            <a:off x="5844878" y="2483173"/>
            <a:ext cx="2450036" cy="3651348"/>
          </a:xfrm>
          <a:custGeom>
            <a:avLst/>
            <a:gdLst>
              <a:gd name="connsiteX0" fmla="*/ 2888175 w 2953490"/>
              <a:gd name="connsiteY0" fmla="*/ 1096043 h 4422382"/>
              <a:gd name="connsiteX1" fmla="*/ 2039090 w 2953490"/>
              <a:gd name="connsiteY1" fmla="*/ 1148294 h 4422382"/>
              <a:gd name="connsiteX2" fmla="*/ 1438198 w 2953490"/>
              <a:gd name="connsiteY2" fmla="*/ 887037 h 4422382"/>
              <a:gd name="connsiteX3" fmla="*/ 602175 w 2953490"/>
              <a:gd name="connsiteY3" fmla="*/ 129391 h 4422382"/>
              <a:gd name="connsiteX4" fmla="*/ 14347 w 2953490"/>
              <a:gd name="connsiteY4" fmla="*/ 129391 h 4422382"/>
              <a:gd name="connsiteX5" fmla="*/ 432358 w 2953490"/>
              <a:gd name="connsiteY5" fmla="*/ 1409551 h 4422382"/>
              <a:gd name="connsiteX6" fmla="*/ 367044 w 2953490"/>
              <a:gd name="connsiteY6" fmla="*/ 3159974 h 4422382"/>
              <a:gd name="connsiteX7" fmla="*/ 1284 w 2953490"/>
              <a:gd name="connsiteY7" fmla="*/ 4100500 h 4422382"/>
              <a:gd name="connsiteX8" fmla="*/ 510735 w 2953490"/>
              <a:gd name="connsiteY8" fmla="*/ 4374820 h 4422382"/>
              <a:gd name="connsiteX9" fmla="*/ 1542701 w 2953490"/>
              <a:gd name="connsiteY9" fmla="*/ 3225288 h 4422382"/>
              <a:gd name="connsiteX10" fmla="*/ 2953490 w 2953490"/>
              <a:gd name="connsiteY10" fmla="*/ 2885654 h 4422382"/>
              <a:gd name="connsiteX0" fmla="*/ 2887272 w 2952587"/>
              <a:gd name="connsiteY0" fmla="*/ 1096043 h 4481320"/>
              <a:gd name="connsiteX1" fmla="*/ 2038187 w 2952587"/>
              <a:gd name="connsiteY1" fmla="*/ 1148294 h 4481320"/>
              <a:gd name="connsiteX2" fmla="*/ 1437295 w 2952587"/>
              <a:gd name="connsiteY2" fmla="*/ 887037 h 4481320"/>
              <a:gd name="connsiteX3" fmla="*/ 601272 w 2952587"/>
              <a:gd name="connsiteY3" fmla="*/ 129391 h 4481320"/>
              <a:gd name="connsiteX4" fmla="*/ 13444 w 2952587"/>
              <a:gd name="connsiteY4" fmla="*/ 129391 h 4481320"/>
              <a:gd name="connsiteX5" fmla="*/ 431455 w 2952587"/>
              <a:gd name="connsiteY5" fmla="*/ 1409551 h 4481320"/>
              <a:gd name="connsiteX6" fmla="*/ 366141 w 2952587"/>
              <a:gd name="connsiteY6" fmla="*/ 3159974 h 4481320"/>
              <a:gd name="connsiteX7" fmla="*/ 381 w 2952587"/>
              <a:gd name="connsiteY7" fmla="*/ 4100500 h 4481320"/>
              <a:gd name="connsiteX8" fmla="*/ 326952 w 2952587"/>
              <a:gd name="connsiteY8" fmla="*/ 4440134 h 4481320"/>
              <a:gd name="connsiteX9" fmla="*/ 1541798 w 2952587"/>
              <a:gd name="connsiteY9" fmla="*/ 3225288 h 4481320"/>
              <a:gd name="connsiteX10" fmla="*/ 2952587 w 2952587"/>
              <a:gd name="connsiteY10" fmla="*/ 2885654 h 4481320"/>
              <a:gd name="connsiteX0" fmla="*/ 2888403 w 2953718"/>
              <a:gd name="connsiteY0" fmla="*/ 1096043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162653 w 2953718"/>
              <a:gd name="connsiteY10" fmla="*/ 2859529 h 4343673"/>
              <a:gd name="connsiteX11" fmla="*/ 2953718 w 2953718"/>
              <a:gd name="connsiteY11" fmla="*/ 2885654 h 4343673"/>
              <a:gd name="connsiteX0" fmla="*/ 2927592 w 2979844"/>
              <a:gd name="connsiteY0" fmla="*/ 1318111 h 4343673"/>
              <a:gd name="connsiteX1" fmla="*/ 2078506 w 2979844"/>
              <a:gd name="connsiteY1" fmla="*/ 1252797 h 4343673"/>
              <a:gd name="connsiteX2" fmla="*/ 1438426 w 2979844"/>
              <a:gd name="connsiteY2" fmla="*/ 887037 h 4343673"/>
              <a:gd name="connsiteX3" fmla="*/ 602403 w 2979844"/>
              <a:gd name="connsiteY3" fmla="*/ 129391 h 4343673"/>
              <a:gd name="connsiteX4" fmla="*/ 14575 w 2979844"/>
              <a:gd name="connsiteY4" fmla="*/ 129391 h 4343673"/>
              <a:gd name="connsiteX5" fmla="*/ 432586 w 2979844"/>
              <a:gd name="connsiteY5" fmla="*/ 1409551 h 4343673"/>
              <a:gd name="connsiteX6" fmla="*/ 367272 w 2979844"/>
              <a:gd name="connsiteY6" fmla="*/ 3159974 h 4343673"/>
              <a:gd name="connsiteX7" fmla="*/ 1512 w 2979844"/>
              <a:gd name="connsiteY7" fmla="*/ 4100500 h 4343673"/>
              <a:gd name="connsiteX8" fmla="*/ 524026 w 2979844"/>
              <a:gd name="connsiteY8" fmla="*/ 4283380 h 4343673"/>
              <a:gd name="connsiteX9" fmla="*/ 1542929 w 2979844"/>
              <a:gd name="connsiteY9" fmla="*/ 3225288 h 4343673"/>
              <a:gd name="connsiteX10" fmla="*/ 2162653 w 2979844"/>
              <a:gd name="connsiteY10" fmla="*/ 2859529 h 4343673"/>
              <a:gd name="connsiteX11" fmla="*/ 2979844 w 2979844"/>
              <a:gd name="connsiteY11" fmla="*/ 2768088 h 434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9844" h="4343673">
                <a:moveTo>
                  <a:pt x="2927592" y="1318111"/>
                </a:moveTo>
                <a:cubicBezTo>
                  <a:pt x="2623881" y="1361653"/>
                  <a:pt x="2326700" y="1324643"/>
                  <a:pt x="2078506" y="1252797"/>
                </a:cubicBezTo>
                <a:cubicBezTo>
                  <a:pt x="1830312" y="1180951"/>
                  <a:pt x="1684443" y="1074271"/>
                  <a:pt x="1438426" y="887037"/>
                </a:cubicBezTo>
                <a:cubicBezTo>
                  <a:pt x="1192409" y="699803"/>
                  <a:pt x="839711" y="255665"/>
                  <a:pt x="602403" y="129391"/>
                </a:cubicBezTo>
                <a:cubicBezTo>
                  <a:pt x="365095" y="3117"/>
                  <a:pt x="42878" y="-83969"/>
                  <a:pt x="14575" y="129391"/>
                </a:cubicBezTo>
                <a:cubicBezTo>
                  <a:pt x="-13728" y="342751"/>
                  <a:pt x="373803" y="904454"/>
                  <a:pt x="432586" y="1409551"/>
                </a:cubicBezTo>
                <a:cubicBezTo>
                  <a:pt x="491369" y="1914648"/>
                  <a:pt x="439118" y="2711483"/>
                  <a:pt x="367272" y="3159974"/>
                </a:cubicBezTo>
                <a:cubicBezTo>
                  <a:pt x="295426" y="3608465"/>
                  <a:pt x="-24614" y="3913266"/>
                  <a:pt x="1512" y="4100500"/>
                </a:cubicBezTo>
                <a:cubicBezTo>
                  <a:pt x="27638" y="4287734"/>
                  <a:pt x="267123" y="4429249"/>
                  <a:pt x="524026" y="4283380"/>
                </a:cubicBezTo>
                <a:cubicBezTo>
                  <a:pt x="780929" y="4137511"/>
                  <a:pt x="1269825" y="3462597"/>
                  <a:pt x="1542929" y="3225288"/>
                </a:cubicBezTo>
                <a:cubicBezTo>
                  <a:pt x="1816034" y="2987980"/>
                  <a:pt x="1927522" y="2916135"/>
                  <a:pt x="2162653" y="2859529"/>
                </a:cubicBezTo>
                <a:cubicBezTo>
                  <a:pt x="2397784" y="2802923"/>
                  <a:pt x="2848000" y="2787682"/>
                  <a:pt x="2979844" y="2768088"/>
                </a:cubicBezTo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766CE463-392C-4DAF-84D4-548D0B3CFE52}"/>
              </a:ext>
            </a:extLst>
          </p:cNvPr>
          <p:cNvSpPr/>
          <p:nvPr/>
        </p:nvSpPr>
        <p:spPr>
          <a:xfrm>
            <a:off x="2549749" y="3775202"/>
            <a:ext cx="1744226" cy="641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C00000"/>
                </a:solidFill>
              </a:rPr>
              <a:t>الانتفاخ</a:t>
            </a:r>
            <a:br>
              <a:rPr lang="ar-SY" sz="1100" b="1" dirty="0">
                <a:solidFill>
                  <a:srgbClr val="C00000"/>
                </a:solidFill>
              </a:rPr>
            </a:br>
            <a:r>
              <a:rPr lang="ar-SY" sz="1100" b="1" dirty="0">
                <a:solidFill>
                  <a:srgbClr val="C00000"/>
                </a:solidFill>
              </a:rPr>
              <a:t> ما قبل المشبك</a:t>
            </a:r>
            <a:br>
              <a:rPr lang="en-US" sz="1100" b="1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Presynaptic Knob</a:t>
            </a:r>
            <a:endParaRPr lang="ar-SY" sz="1100" b="1" dirty="0">
              <a:solidFill>
                <a:srgbClr val="C00000"/>
              </a:solidFill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48E1202E-EDD3-488C-97CF-5F510AD80C52}"/>
              </a:ext>
            </a:extLst>
          </p:cNvPr>
          <p:cNvSpPr/>
          <p:nvPr/>
        </p:nvSpPr>
        <p:spPr>
          <a:xfrm>
            <a:off x="4487304" y="2209030"/>
            <a:ext cx="1606731" cy="641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الشقّ المشبكيّ</a:t>
            </a:r>
            <a:br>
              <a:rPr lang="en-US" sz="1100" b="1" dirty="0">
                <a:solidFill>
                  <a:srgbClr val="0070C0"/>
                </a:solidFill>
              </a:rPr>
            </a:br>
            <a:r>
              <a:rPr lang="en-US" sz="1100" b="1" dirty="0">
                <a:solidFill>
                  <a:srgbClr val="0070C0"/>
                </a:solidFill>
              </a:rPr>
              <a:t>Synaptic Cleft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4D0C2DDA-D29D-49EA-9C59-F344C5F69709}"/>
              </a:ext>
            </a:extLst>
          </p:cNvPr>
          <p:cNvSpPr/>
          <p:nvPr/>
        </p:nvSpPr>
        <p:spPr>
          <a:xfrm>
            <a:off x="6248731" y="3828309"/>
            <a:ext cx="2259930" cy="494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C00000"/>
                </a:solidFill>
              </a:rPr>
              <a:t>التفرّع الانتهائيّ</a:t>
            </a:r>
            <a:br>
              <a:rPr lang="ar-SY" sz="1100" b="1" dirty="0">
                <a:solidFill>
                  <a:srgbClr val="C00000"/>
                </a:solidFill>
              </a:rPr>
            </a:br>
            <a:r>
              <a:rPr lang="ar-SY" sz="1100" b="1" dirty="0">
                <a:solidFill>
                  <a:srgbClr val="C00000"/>
                </a:solidFill>
              </a:rPr>
              <a:t> ما بعد المشبك</a:t>
            </a:r>
            <a:br>
              <a:rPr lang="en-US" sz="1100" b="1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Postsynaptic Dendrite</a:t>
            </a:r>
            <a:endParaRPr lang="ar-SY" sz="1100" b="1" dirty="0">
              <a:solidFill>
                <a:srgbClr val="C00000"/>
              </a:solidFill>
            </a:endParaRPr>
          </a:p>
        </p:txBody>
      </p:sp>
      <p:cxnSp>
        <p:nvCxnSpPr>
          <p:cNvPr id="26" name="رابط كسهم مستقيم 25">
            <a:extLst>
              <a:ext uri="{FF2B5EF4-FFF2-40B4-BE49-F238E27FC236}">
                <a16:creationId xmlns:a16="http://schemas.microsoft.com/office/drawing/2014/main" id="{66C1FB74-B733-4929-8D8F-54CB63F11BC0}"/>
              </a:ext>
            </a:extLst>
          </p:cNvPr>
          <p:cNvCxnSpPr/>
          <p:nvPr/>
        </p:nvCxnSpPr>
        <p:spPr>
          <a:xfrm flipH="1">
            <a:off x="4683130" y="2830869"/>
            <a:ext cx="1167703" cy="0"/>
          </a:xfrm>
          <a:prstGeom prst="straightConnector1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9A06E9C2-1F14-4E67-9CCB-6A6CF120170D}"/>
              </a:ext>
            </a:extLst>
          </p:cNvPr>
          <p:cNvSpPr/>
          <p:nvPr/>
        </p:nvSpPr>
        <p:spPr>
          <a:xfrm>
            <a:off x="4114800" y="3004457"/>
            <a:ext cx="104503" cy="2211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72595632-2722-410A-B03C-C50762157A40}"/>
              </a:ext>
            </a:extLst>
          </p:cNvPr>
          <p:cNvSpPr/>
          <p:nvPr/>
        </p:nvSpPr>
        <p:spPr>
          <a:xfrm>
            <a:off x="4114799" y="5371551"/>
            <a:ext cx="104503" cy="2211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1" name="مستطيل 30">
            <a:extLst>
              <a:ext uri="{FF2B5EF4-FFF2-40B4-BE49-F238E27FC236}">
                <a16:creationId xmlns:a16="http://schemas.microsoft.com/office/drawing/2014/main" id="{4A81B8E5-8527-4320-95D3-1B9AA44E2A30}"/>
              </a:ext>
            </a:extLst>
          </p:cNvPr>
          <p:cNvSpPr/>
          <p:nvPr/>
        </p:nvSpPr>
        <p:spPr>
          <a:xfrm>
            <a:off x="1561212" y="2369452"/>
            <a:ext cx="1674446" cy="446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أقنية شاردة الكالسيوم</a:t>
            </a:r>
            <a:br>
              <a:rPr lang="en-US" sz="1100" b="1" dirty="0">
                <a:solidFill>
                  <a:srgbClr val="0070C0"/>
                </a:solidFill>
              </a:rPr>
            </a:br>
            <a:r>
              <a:rPr lang="en-US" sz="1100" b="1" dirty="0">
                <a:solidFill>
                  <a:srgbClr val="0070C0"/>
                </a:solidFill>
              </a:rPr>
              <a:t>Ca++ Channel</a:t>
            </a:r>
            <a:endParaRPr lang="ar-SY" sz="1100" b="1" dirty="0">
              <a:solidFill>
                <a:srgbClr val="0070C0"/>
              </a:solidFill>
            </a:endParaRPr>
          </a:p>
        </p:txBody>
      </p:sp>
      <p:cxnSp>
        <p:nvCxnSpPr>
          <p:cNvPr id="33" name="موصل: على شكل مرفق 32">
            <a:extLst>
              <a:ext uri="{FF2B5EF4-FFF2-40B4-BE49-F238E27FC236}">
                <a16:creationId xmlns:a16="http://schemas.microsoft.com/office/drawing/2014/main" id="{83AD7981-20F1-4838-B403-0372A8E0FBBC}"/>
              </a:ext>
            </a:extLst>
          </p:cNvPr>
          <p:cNvCxnSpPr>
            <a:cxnSpLocks/>
            <a:stCxn id="31" idx="3"/>
            <a:endCxn id="29" idx="0"/>
          </p:cNvCxnSpPr>
          <p:nvPr/>
        </p:nvCxnSpPr>
        <p:spPr>
          <a:xfrm>
            <a:off x="3235658" y="2592937"/>
            <a:ext cx="931394" cy="41152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F8898E4F-33DD-429F-9CBC-C9B9FB553453}"/>
              </a:ext>
            </a:extLst>
          </p:cNvPr>
          <p:cNvSpPr/>
          <p:nvPr/>
        </p:nvSpPr>
        <p:spPr>
          <a:xfrm>
            <a:off x="4075611" y="4089552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B8658F44-326C-47B7-8F31-13EE43903473}"/>
              </a:ext>
            </a:extLst>
          </p:cNvPr>
          <p:cNvSpPr/>
          <p:nvPr/>
        </p:nvSpPr>
        <p:spPr>
          <a:xfrm>
            <a:off x="2552740" y="435993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B3F46989-1837-45E9-B2AE-F606281008F9}"/>
              </a:ext>
            </a:extLst>
          </p:cNvPr>
          <p:cNvSpPr/>
          <p:nvPr/>
        </p:nvSpPr>
        <p:spPr>
          <a:xfrm>
            <a:off x="2776400" y="4447365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0" name="شكل بيضاوي 39">
            <a:extLst>
              <a:ext uri="{FF2B5EF4-FFF2-40B4-BE49-F238E27FC236}">
                <a16:creationId xmlns:a16="http://schemas.microsoft.com/office/drawing/2014/main" id="{0ADD0630-41C5-4A15-BB9C-DDF081F8022C}"/>
              </a:ext>
            </a:extLst>
          </p:cNvPr>
          <p:cNvSpPr/>
          <p:nvPr/>
        </p:nvSpPr>
        <p:spPr>
          <a:xfrm>
            <a:off x="4009616" y="451041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1" name="شكل بيضاوي 40">
            <a:extLst>
              <a:ext uri="{FF2B5EF4-FFF2-40B4-BE49-F238E27FC236}">
                <a16:creationId xmlns:a16="http://schemas.microsoft.com/office/drawing/2014/main" id="{1C3F696D-5BE1-46D9-9A2A-69068B21B02A}"/>
              </a:ext>
            </a:extLst>
          </p:cNvPr>
          <p:cNvSpPr/>
          <p:nvPr/>
        </p:nvSpPr>
        <p:spPr>
          <a:xfrm>
            <a:off x="3575340" y="463396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2" name="شكل بيضاوي 41">
            <a:extLst>
              <a:ext uri="{FF2B5EF4-FFF2-40B4-BE49-F238E27FC236}">
                <a16:creationId xmlns:a16="http://schemas.microsoft.com/office/drawing/2014/main" id="{D67F9ECE-2CDB-479F-952B-C323C4F52509}"/>
              </a:ext>
            </a:extLst>
          </p:cNvPr>
          <p:cNvSpPr/>
          <p:nvPr/>
        </p:nvSpPr>
        <p:spPr>
          <a:xfrm>
            <a:off x="3972571" y="508615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3" name="شكل بيضاوي 42">
            <a:extLst>
              <a:ext uri="{FF2B5EF4-FFF2-40B4-BE49-F238E27FC236}">
                <a16:creationId xmlns:a16="http://schemas.microsoft.com/office/drawing/2014/main" id="{BDB2BAB0-9F72-4ACA-B2A8-7852F0D37797}"/>
              </a:ext>
            </a:extLst>
          </p:cNvPr>
          <p:cNvSpPr/>
          <p:nvPr/>
        </p:nvSpPr>
        <p:spPr>
          <a:xfrm>
            <a:off x="3883297" y="4754607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4" name="شكل بيضاوي 43">
            <a:extLst>
              <a:ext uri="{FF2B5EF4-FFF2-40B4-BE49-F238E27FC236}">
                <a16:creationId xmlns:a16="http://schemas.microsoft.com/office/drawing/2014/main" id="{5D572D2B-61C0-46DE-ABBE-F56C82C06A82}"/>
              </a:ext>
            </a:extLst>
          </p:cNvPr>
          <p:cNvSpPr/>
          <p:nvPr/>
        </p:nvSpPr>
        <p:spPr>
          <a:xfrm>
            <a:off x="4201852" y="431965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8F3B4B8E-AF3E-4EC2-9303-C17CE44F4D61}"/>
              </a:ext>
            </a:extLst>
          </p:cNvPr>
          <p:cNvSpPr/>
          <p:nvPr/>
        </p:nvSpPr>
        <p:spPr>
          <a:xfrm>
            <a:off x="4354636" y="477448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6" name="شكل بيضاوي 45">
            <a:extLst>
              <a:ext uri="{FF2B5EF4-FFF2-40B4-BE49-F238E27FC236}">
                <a16:creationId xmlns:a16="http://schemas.microsoft.com/office/drawing/2014/main" id="{27D14F4E-BD1C-4BD4-9933-8BBD5187E311}"/>
              </a:ext>
            </a:extLst>
          </p:cNvPr>
          <p:cNvSpPr/>
          <p:nvPr/>
        </p:nvSpPr>
        <p:spPr>
          <a:xfrm>
            <a:off x="4267199" y="501782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9A0D0316-9826-4B1A-9ABC-B0568A7E0422}"/>
              </a:ext>
            </a:extLst>
          </p:cNvPr>
          <p:cNvSpPr/>
          <p:nvPr/>
        </p:nvSpPr>
        <p:spPr>
          <a:xfrm>
            <a:off x="4672148" y="487018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8" name="شكل بيضاوي 47">
            <a:extLst>
              <a:ext uri="{FF2B5EF4-FFF2-40B4-BE49-F238E27FC236}">
                <a16:creationId xmlns:a16="http://schemas.microsoft.com/office/drawing/2014/main" id="{8CE89DA4-4538-45A6-A4A5-BA033B255F1D}"/>
              </a:ext>
            </a:extLst>
          </p:cNvPr>
          <p:cNvSpPr/>
          <p:nvPr/>
        </p:nvSpPr>
        <p:spPr>
          <a:xfrm>
            <a:off x="4761441" y="418139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9" name="شكل بيضاوي 48">
            <a:extLst>
              <a:ext uri="{FF2B5EF4-FFF2-40B4-BE49-F238E27FC236}">
                <a16:creationId xmlns:a16="http://schemas.microsoft.com/office/drawing/2014/main" id="{5A0CC2B3-B9AD-45E9-B4B7-B9947F5A6428}"/>
              </a:ext>
            </a:extLst>
          </p:cNvPr>
          <p:cNvSpPr/>
          <p:nvPr/>
        </p:nvSpPr>
        <p:spPr>
          <a:xfrm>
            <a:off x="2665328" y="388814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0" name="شكل بيضاوي 49">
            <a:extLst>
              <a:ext uri="{FF2B5EF4-FFF2-40B4-BE49-F238E27FC236}">
                <a16:creationId xmlns:a16="http://schemas.microsoft.com/office/drawing/2014/main" id="{2395894B-F707-470A-A78A-05BCC7F7EEFB}"/>
              </a:ext>
            </a:extLst>
          </p:cNvPr>
          <p:cNvSpPr/>
          <p:nvPr/>
        </p:nvSpPr>
        <p:spPr>
          <a:xfrm>
            <a:off x="4449673" y="515879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1" name="شكل بيضاوي 50">
            <a:extLst>
              <a:ext uri="{FF2B5EF4-FFF2-40B4-BE49-F238E27FC236}">
                <a16:creationId xmlns:a16="http://schemas.microsoft.com/office/drawing/2014/main" id="{1FB223BF-42AE-433B-BCAB-1426D32BEADF}"/>
              </a:ext>
            </a:extLst>
          </p:cNvPr>
          <p:cNvSpPr/>
          <p:nvPr/>
        </p:nvSpPr>
        <p:spPr>
          <a:xfrm>
            <a:off x="4354636" y="416095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2" name="شكل بيضاوي 51">
            <a:extLst>
              <a:ext uri="{FF2B5EF4-FFF2-40B4-BE49-F238E27FC236}">
                <a16:creationId xmlns:a16="http://schemas.microsoft.com/office/drawing/2014/main" id="{FF4F0101-FA3B-4D04-A763-ADBFDBBBA54D}"/>
              </a:ext>
            </a:extLst>
          </p:cNvPr>
          <p:cNvSpPr/>
          <p:nvPr/>
        </p:nvSpPr>
        <p:spPr>
          <a:xfrm>
            <a:off x="4134356" y="464136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3" name="شكل بيضاوي 52">
            <a:extLst>
              <a:ext uri="{FF2B5EF4-FFF2-40B4-BE49-F238E27FC236}">
                <a16:creationId xmlns:a16="http://schemas.microsoft.com/office/drawing/2014/main" id="{BBFBA531-A687-4B00-A26D-E82ABBA322DB}"/>
              </a:ext>
            </a:extLst>
          </p:cNvPr>
          <p:cNvSpPr/>
          <p:nvPr/>
        </p:nvSpPr>
        <p:spPr>
          <a:xfrm>
            <a:off x="4754880" y="467942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4" name="شكل بيضاوي 53">
            <a:extLst>
              <a:ext uri="{FF2B5EF4-FFF2-40B4-BE49-F238E27FC236}">
                <a16:creationId xmlns:a16="http://schemas.microsoft.com/office/drawing/2014/main" id="{F0FA2AC1-FEB2-4B8B-99B0-E8EE25419207}"/>
              </a:ext>
            </a:extLst>
          </p:cNvPr>
          <p:cNvSpPr/>
          <p:nvPr/>
        </p:nvSpPr>
        <p:spPr>
          <a:xfrm>
            <a:off x="3719115" y="4389577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5" name="شكل بيضاوي 54">
            <a:extLst>
              <a:ext uri="{FF2B5EF4-FFF2-40B4-BE49-F238E27FC236}">
                <a16:creationId xmlns:a16="http://schemas.microsoft.com/office/drawing/2014/main" id="{7B0B1D0B-94A7-4744-9733-6D90A11E983B}"/>
              </a:ext>
            </a:extLst>
          </p:cNvPr>
          <p:cNvSpPr/>
          <p:nvPr/>
        </p:nvSpPr>
        <p:spPr>
          <a:xfrm>
            <a:off x="3122020" y="440984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6" name="شكل بيضاوي 55">
            <a:extLst>
              <a:ext uri="{FF2B5EF4-FFF2-40B4-BE49-F238E27FC236}">
                <a16:creationId xmlns:a16="http://schemas.microsoft.com/office/drawing/2014/main" id="{88CD3526-A41A-4A8A-8B76-88DF455DD305}"/>
              </a:ext>
            </a:extLst>
          </p:cNvPr>
          <p:cNvSpPr/>
          <p:nvPr/>
        </p:nvSpPr>
        <p:spPr>
          <a:xfrm>
            <a:off x="3305726" y="454872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7" name="شكل بيضاوي 56">
            <a:extLst>
              <a:ext uri="{FF2B5EF4-FFF2-40B4-BE49-F238E27FC236}">
                <a16:creationId xmlns:a16="http://schemas.microsoft.com/office/drawing/2014/main" id="{1168B474-222D-4D3E-B148-54D249EAFCDC}"/>
              </a:ext>
            </a:extLst>
          </p:cNvPr>
          <p:cNvSpPr/>
          <p:nvPr/>
        </p:nvSpPr>
        <p:spPr>
          <a:xfrm>
            <a:off x="4114799" y="35167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8" name="شكل بيضاوي 57">
            <a:extLst>
              <a:ext uri="{FF2B5EF4-FFF2-40B4-BE49-F238E27FC236}">
                <a16:creationId xmlns:a16="http://schemas.microsoft.com/office/drawing/2014/main" id="{C9B272FF-24EC-4DAE-8C96-C5BBA72A7C0D}"/>
              </a:ext>
            </a:extLst>
          </p:cNvPr>
          <p:cNvSpPr/>
          <p:nvPr/>
        </p:nvSpPr>
        <p:spPr>
          <a:xfrm>
            <a:off x="3706343" y="36691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9" name="شكل بيضاوي 58">
            <a:extLst>
              <a:ext uri="{FF2B5EF4-FFF2-40B4-BE49-F238E27FC236}">
                <a16:creationId xmlns:a16="http://schemas.microsoft.com/office/drawing/2014/main" id="{8E11E42F-0B86-4EB0-8B40-AD86F66A178F}"/>
              </a:ext>
            </a:extLst>
          </p:cNvPr>
          <p:cNvSpPr/>
          <p:nvPr/>
        </p:nvSpPr>
        <p:spPr>
          <a:xfrm>
            <a:off x="4066900" y="381326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0" name="شكل بيضاوي 59">
            <a:extLst>
              <a:ext uri="{FF2B5EF4-FFF2-40B4-BE49-F238E27FC236}">
                <a16:creationId xmlns:a16="http://schemas.microsoft.com/office/drawing/2014/main" id="{F34F9C89-6E25-40B3-944E-0EB417E70861}"/>
              </a:ext>
            </a:extLst>
          </p:cNvPr>
          <p:cNvSpPr/>
          <p:nvPr/>
        </p:nvSpPr>
        <p:spPr>
          <a:xfrm>
            <a:off x="4411426" y="329849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1" name="شكل بيضاوي 60">
            <a:extLst>
              <a:ext uri="{FF2B5EF4-FFF2-40B4-BE49-F238E27FC236}">
                <a16:creationId xmlns:a16="http://schemas.microsoft.com/office/drawing/2014/main" id="{BB13CCA8-8350-4CDD-89C6-5828E7ABFBEE}"/>
              </a:ext>
            </a:extLst>
          </p:cNvPr>
          <p:cNvSpPr/>
          <p:nvPr/>
        </p:nvSpPr>
        <p:spPr>
          <a:xfrm>
            <a:off x="4267199" y="36691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2" name="شكل بيضاوي 61">
            <a:extLst>
              <a:ext uri="{FF2B5EF4-FFF2-40B4-BE49-F238E27FC236}">
                <a16:creationId xmlns:a16="http://schemas.microsoft.com/office/drawing/2014/main" id="{CCC6CAD9-B675-46E2-8797-EB541AEB7615}"/>
              </a:ext>
            </a:extLst>
          </p:cNvPr>
          <p:cNvSpPr/>
          <p:nvPr/>
        </p:nvSpPr>
        <p:spPr>
          <a:xfrm>
            <a:off x="4624250" y="346742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3" name="شكل بيضاوي 62">
            <a:extLst>
              <a:ext uri="{FF2B5EF4-FFF2-40B4-BE49-F238E27FC236}">
                <a16:creationId xmlns:a16="http://schemas.microsoft.com/office/drawing/2014/main" id="{CA0268DF-B7AB-43FA-99EB-C33F1959074D}"/>
              </a:ext>
            </a:extLst>
          </p:cNvPr>
          <p:cNvSpPr/>
          <p:nvPr/>
        </p:nvSpPr>
        <p:spPr>
          <a:xfrm>
            <a:off x="4690243" y="3779895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4" name="شكل بيضاوي 63">
            <a:extLst>
              <a:ext uri="{FF2B5EF4-FFF2-40B4-BE49-F238E27FC236}">
                <a16:creationId xmlns:a16="http://schemas.microsoft.com/office/drawing/2014/main" id="{BCDCFEAF-681E-412D-A7F2-E20A433307C1}"/>
              </a:ext>
            </a:extLst>
          </p:cNvPr>
          <p:cNvSpPr/>
          <p:nvPr/>
        </p:nvSpPr>
        <p:spPr>
          <a:xfrm>
            <a:off x="3803301" y="330683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5" name="شكل بيضاوي 64">
            <a:extLst>
              <a:ext uri="{FF2B5EF4-FFF2-40B4-BE49-F238E27FC236}">
                <a16:creationId xmlns:a16="http://schemas.microsoft.com/office/drawing/2014/main" id="{572F7F8D-1BDC-4AD1-B6BD-E7D6A2FB163E}"/>
              </a:ext>
            </a:extLst>
          </p:cNvPr>
          <p:cNvSpPr/>
          <p:nvPr/>
        </p:nvSpPr>
        <p:spPr>
          <a:xfrm>
            <a:off x="4723139" y="4330098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6" name="شكل بيضاوي 65">
            <a:extLst>
              <a:ext uri="{FF2B5EF4-FFF2-40B4-BE49-F238E27FC236}">
                <a16:creationId xmlns:a16="http://schemas.microsoft.com/office/drawing/2014/main" id="{B6EAB579-4833-4DEC-A488-F571C9EFB324}"/>
              </a:ext>
            </a:extLst>
          </p:cNvPr>
          <p:cNvSpPr/>
          <p:nvPr/>
        </p:nvSpPr>
        <p:spPr>
          <a:xfrm>
            <a:off x="4739957" y="398864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7" name="شكل بيضاوي 66">
            <a:extLst>
              <a:ext uri="{FF2B5EF4-FFF2-40B4-BE49-F238E27FC236}">
                <a16:creationId xmlns:a16="http://schemas.microsoft.com/office/drawing/2014/main" id="{24C55881-C598-4F4C-92D9-40D202C774B5}"/>
              </a:ext>
            </a:extLst>
          </p:cNvPr>
          <p:cNvSpPr/>
          <p:nvPr/>
        </p:nvSpPr>
        <p:spPr>
          <a:xfrm>
            <a:off x="4693921" y="362563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8" name="شكل بيضاوي 67">
            <a:extLst>
              <a:ext uri="{FF2B5EF4-FFF2-40B4-BE49-F238E27FC236}">
                <a16:creationId xmlns:a16="http://schemas.microsoft.com/office/drawing/2014/main" id="{58EE0DA1-C4B6-474A-BDB8-7CF353C6C8B9}"/>
              </a:ext>
            </a:extLst>
          </p:cNvPr>
          <p:cNvSpPr/>
          <p:nvPr/>
        </p:nvSpPr>
        <p:spPr>
          <a:xfrm>
            <a:off x="4571999" y="39739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9" name="شكل بيضاوي 68">
            <a:extLst>
              <a:ext uri="{FF2B5EF4-FFF2-40B4-BE49-F238E27FC236}">
                <a16:creationId xmlns:a16="http://schemas.microsoft.com/office/drawing/2014/main" id="{15CFBE3D-F55D-4A6E-A116-DA65FAAC71F4}"/>
              </a:ext>
            </a:extLst>
          </p:cNvPr>
          <p:cNvSpPr/>
          <p:nvPr/>
        </p:nvSpPr>
        <p:spPr>
          <a:xfrm>
            <a:off x="4763588" y="449214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0" name="شكل بيضاوي 69">
            <a:extLst>
              <a:ext uri="{FF2B5EF4-FFF2-40B4-BE49-F238E27FC236}">
                <a16:creationId xmlns:a16="http://schemas.microsoft.com/office/drawing/2014/main" id="{2426E5AC-292B-4CFF-9C2E-A28B56E3254F}"/>
              </a:ext>
            </a:extLst>
          </p:cNvPr>
          <p:cNvSpPr/>
          <p:nvPr/>
        </p:nvSpPr>
        <p:spPr>
          <a:xfrm>
            <a:off x="4550826" y="454429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1" name="شكل بيضاوي 70">
            <a:extLst>
              <a:ext uri="{FF2B5EF4-FFF2-40B4-BE49-F238E27FC236}">
                <a16:creationId xmlns:a16="http://schemas.microsoft.com/office/drawing/2014/main" id="{91BB4251-090D-4016-A4C0-D773D80674B6}"/>
              </a:ext>
            </a:extLst>
          </p:cNvPr>
          <p:cNvSpPr/>
          <p:nvPr/>
        </p:nvSpPr>
        <p:spPr>
          <a:xfrm>
            <a:off x="4464418" y="3830355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2" name="شكل بيضاوي 71">
            <a:extLst>
              <a:ext uri="{FF2B5EF4-FFF2-40B4-BE49-F238E27FC236}">
                <a16:creationId xmlns:a16="http://schemas.microsoft.com/office/drawing/2014/main" id="{3A0F8353-9D90-4272-B445-18EA2FB3E331}"/>
              </a:ext>
            </a:extLst>
          </p:cNvPr>
          <p:cNvSpPr/>
          <p:nvPr/>
        </p:nvSpPr>
        <p:spPr>
          <a:xfrm>
            <a:off x="4928787" y="510753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3" name="شكل بيضاوي 72">
            <a:extLst>
              <a:ext uri="{FF2B5EF4-FFF2-40B4-BE49-F238E27FC236}">
                <a16:creationId xmlns:a16="http://schemas.microsoft.com/office/drawing/2014/main" id="{829E9AC9-6BA3-4A90-877A-89ABB69233AD}"/>
              </a:ext>
            </a:extLst>
          </p:cNvPr>
          <p:cNvSpPr/>
          <p:nvPr/>
        </p:nvSpPr>
        <p:spPr>
          <a:xfrm>
            <a:off x="4945622" y="476324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4" name="شكل بيضاوي 73">
            <a:extLst>
              <a:ext uri="{FF2B5EF4-FFF2-40B4-BE49-F238E27FC236}">
                <a16:creationId xmlns:a16="http://schemas.microsoft.com/office/drawing/2014/main" id="{FADD34E0-4D16-40EC-9496-DDE733CFDB36}"/>
              </a:ext>
            </a:extLst>
          </p:cNvPr>
          <p:cNvSpPr/>
          <p:nvPr/>
        </p:nvSpPr>
        <p:spPr>
          <a:xfrm>
            <a:off x="4872452" y="396814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5" name="شكل بيضاوي 74">
            <a:extLst>
              <a:ext uri="{FF2B5EF4-FFF2-40B4-BE49-F238E27FC236}">
                <a16:creationId xmlns:a16="http://schemas.microsoft.com/office/drawing/2014/main" id="{8AFB38DA-E810-45FA-9CA9-1564E2AFD53C}"/>
              </a:ext>
            </a:extLst>
          </p:cNvPr>
          <p:cNvSpPr/>
          <p:nvPr/>
        </p:nvSpPr>
        <p:spPr>
          <a:xfrm>
            <a:off x="6052708" y="445918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6" name="شكل بيضاوي 75">
            <a:extLst>
              <a:ext uri="{FF2B5EF4-FFF2-40B4-BE49-F238E27FC236}">
                <a16:creationId xmlns:a16="http://schemas.microsoft.com/office/drawing/2014/main" id="{B838420A-2922-43DE-B4A4-4F73068ECA67}"/>
              </a:ext>
            </a:extLst>
          </p:cNvPr>
          <p:cNvSpPr/>
          <p:nvPr/>
        </p:nvSpPr>
        <p:spPr>
          <a:xfrm>
            <a:off x="5039477" y="46707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7" name="شكل بيضاوي 76">
            <a:extLst>
              <a:ext uri="{FF2B5EF4-FFF2-40B4-BE49-F238E27FC236}">
                <a16:creationId xmlns:a16="http://schemas.microsoft.com/office/drawing/2014/main" id="{B26EBBA4-8470-41D2-98F1-DEDA82ECC19D}"/>
              </a:ext>
            </a:extLst>
          </p:cNvPr>
          <p:cNvSpPr/>
          <p:nvPr/>
        </p:nvSpPr>
        <p:spPr>
          <a:xfrm>
            <a:off x="5003896" y="39455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8" name="شكل بيضاوي 77">
            <a:extLst>
              <a:ext uri="{FF2B5EF4-FFF2-40B4-BE49-F238E27FC236}">
                <a16:creationId xmlns:a16="http://schemas.microsoft.com/office/drawing/2014/main" id="{48236E78-0CE9-4532-A445-B7D1A0924027}"/>
              </a:ext>
            </a:extLst>
          </p:cNvPr>
          <p:cNvSpPr/>
          <p:nvPr/>
        </p:nvSpPr>
        <p:spPr>
          <a:xfrm>
            <a:off x="4948882" y="371731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9" name="شكل بيضاوي 78">
            <a:extLst>
              <a:ext uri="{FF2B5EF4-FFF2-40B4-BE49-F238E27FC236}">
                <a16:creationId xmlns:a16="http://schemas.microsoft.com/office/drawing/2014/main" id="{0CA90213-96A5-40C2-920B-80109D994F52}"/>
              </a:ext>
            </a:extLst>
          </p:cNvPr>
          <p:cNvSpPr/>
          <p:nvPr/>
        </p:nvSpPr>
        <p:spPr>
          <a:xfrm>
            <a:off x="4980557" y="430035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0" name="شكل بيضاوي 79">
            <a:extLst>
              <a:ext uri="{FF2B5EF4-FFF2-40B4-BE49-F238E27FC236}">
                <a16:creationId xmlns:a16="http://schemas.microsoft.com/office/drawing/2014/main" id="{B2CF69BB-1C73-47F4-A0B8-1D67844345CE}"/>
              </a:ext>
            </a:extLst>
          </p:cNvPr>
          <p:cNvSpPr/>
          <p:nvPr/>
        </p:nvSpPr>
        <p:spPr>
          <a:xfrm>
            <a:off x="5173189" y="518776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1" name="شكل بيضاوي 80">
            <a:extLst>
              <a:ext uri="{FF2B5EF4-FFF2-40B4-BE49-F238E27FC236}">
                <a16:creationId xmlns:a16="http://schemas.microsoft.com/office/drawing/2014/main" id="{CCC3E15A-9B57-4F67-BCFE-988F6E9062CF}"/>
              </a:ext>
            </a:extLst>
          </p:cNvPr>
          <p:cNvSpPr/>
          <p:nvPr/>
        </p:nvSpPr>
        <p:spPr>
          <a:xfrm>
            <a:off x="4893362" y="426843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2" name="شكل بيضاوي 81">
            <a:extLst>
              <a:ext uri="{FF2B5EF4-FFF2-40B4-BE49-F238E27FC236}">
                <a16:creationId xmlns:a16="http://schemas.microsoft.com/office/drawing/2014/main" id="{D818ECDA-8EE1-4951-A630-1F2562E010A6}"/>
              </a:ext>
            </a:extLst>
          </p:cNvPr>
          <p:cNvSpPr/>
          <p:nvPr/>
        </p:nvSpPr>
        <p:spPr>
          <a:xfrm>
            <a:off x="5016426" y="444115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3" name="شكل بيضاوي 82">
            <a:extLst>
              <a:ext uri="{FF2B5EF4-FFF2-40B4-BE49-F238E27FC236}">
                <a16:creationId xmlns:a16="http://schemas.microsoft.com/office/drawing/2014/main" id="{BAAEFE02-FFE1-415D-A097-B0C34312C491}"/>
              </a:ext>
            </a:extLst>
          </p:cNvPr>
          <p:cNvSpPr/>
          <p:nvPr/>
        </p:nvSpPr>
        <p:spPr>
          <a:xfrm>
            <a:off x="5232910" y="489452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4" name="شكل بيضاوي 83">
            <a:extLst>
              <a:ext uri="{FF2B5EF4-FFF2-40B4-BE49-F238E27FC236}">
                <a16:creationId xmlns:a16="http://schemas.microsoft.com/office/drawing/2014/main" id="{5BCC98B2-D6C2-4635-89E3-42BCD2885B5A}"/>
              </a:ext>
            </a:extLst>
          </p:cNvPr>
          <p:cNvSpPr/>
          <p:nvPr/>
        </p:nvSpPr>
        <p:spPr>
          <a:xfrm>
            <a:off x="4922762" y="341249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5" name="شكل بيضاوي 84">
            <a:extLst>
              <a:ext uri="{FF2B5EF4-FFF2-40B4-BE49-F238E27FC236}">
                <a16:creationId xmlns:a16="http://schemas.microsoft.com/office/drawing/2014/main" id="{93E073B5-4A41-4B57-AC65-CB35814112BC}"/>
              </a:ext>
            </a:extLst>
          </p:cNvPr>
          <p:cNvSpPr/>
          <p:nvPr/>
        </p:nvSpPr>
        <p:spPr>
          <a:xfrm>
            <a:off x="5232909" y="443919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6" name="شكل بيضاوي 85">
            <a:extLst>
              <a:ext uri="{FF2B5EF4-FFF2-40B4-BE49-F238E27FC236}">
                <a16:creationId xmlns:a16="http://schemas.microsoft.com/office/drawing/2014/main" id="{4A707E92-2201-4663-9B5E-9F96FF713450}"/>
              </a:ext>
            </a:extLst>
          </p:cNvPr>
          <p:cNvSpPr/>
          <p:nvPr/>
        </p:nvSpPr>
        <p:spPr>
          <a:xfrm>
            <a:off x="5452973" y="522608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7" name="شكل بيضاوي 86">
            <a:extLst>
              <a:ext uri="{FF2B5EF4-FFF2-40B4-BE49-F238E27FC236}">
                <a16:creationId xmlns:a16="http://schemas.microsoft.com/office/drawing/2014/main" id="{40E838C6-AC61-4A21-A362-16263B6AD68C}"/>
              </a:ext>
            </a:extLst>
          </p:cNvPr>
          <p:cNvSpPr/>
          <p:nvPr/>
        </p:nvSpPr>
        <p:spPr>
          <a:xfrm>
            <a:off x="4833650" y="360611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8" name="شكل بيضاوي 87">
            <a:extLst>
              <a:ext uri="{FF2B5EF4-FFF2-40B4-BE49-F238E27FC236}">
                <a16:creationId xmlns:a16="http://schemas.microsoft.com/office/drawing/2014/main" id="{4F6FF650-AEE8-4817-95EC-C52A0A368DF8}"/>
              </a:ext>
            </a:extLst>
          </p:cNvPr>
          <p:cNvSpPr/>
          <p:nvPr/>
        </p:nvSpPr>
        <p:spPr>
          <a:xfrm>
            <a:off x="5601316" y="466727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9" name="شكل بيضاوي 88">
            <a:extLst>
              <a:ext uri="{FF2B5EF4-FFF2-40B4-BE49-F238E27FC236}">
                <a16:creationId xmlns:a16="http://schemas.microsoft.com/office/drawing/2014/main" id="{0A0A9026-3259-4889-A1D6-EF5C34E5A3D6}"/>
              </a:ext>
            </a:extLst>
          </p:cNvPr>
          <p:cNvSpPr/>
          <p:nvPr/>
        </p:nvSpPr>
        <p:spPr>
          <a:xfrm>
            <a:off x="5160682" y="373770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0" name="شكل بيضاوي 89">
            <a:extLst>
              <a:ext uri="{FF2B5EF4-FFF2-40B4-BE49-F238E27FC236}">
                <a16:creationId xmlns:a16="http://schemas.microsoft.com/office/drawing/2014/main" id="{45C5995E-14D2-455E-8CDF-C9FAB1EDDA58}"/>
              </a:ext>
            </a:extLst>
          </p:cNvPr>
          <p:cNvSpPr/>
          <p:nvPr/>
        </p:nvSpPr>
        <p:spPr>
          <a:xfrm>
            <a:off x="6029848" y="491206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1" name="شكل بيضاوي 90">
            <a:extLst>
              <a:ext uri="{FF2B5EF4-FFF2-40B4-BE49-F238E27FC236}">
                <a16:creationId xmlns:a16="http://schemas.microsoft.com/office/drawing/2014/main" id="{EF2064A1-00B2-40B4-9F74-1AC7BC417263}"/>
              </a:ext>
            </a:extLst>
          </p:cNvPr>
          <p:cNvSpPr/>
          <p:nvPr/>
        </p:nvSpPr>
        <p:spPr>
          <a:xfrm>
            <a:off x="5431459" y="425222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2" name="شكل بيضاوي 91">
            <a:extLst>
              <a:ext uri="{FF2B5EF4-FFF2-40B4-BE49-F238E27FC236}">
                <a16:creationId xmlns:a16="http://schemas.microsoft.com/office/drawing/2014/main" id="{44D96337-38F8-4B6C-94E4-744C5B2DCE0D}"/>
              </a:ext>
            </a:extLst>
          </p:cNvPr>
          <p:cNvSpPr/>
          <p:nvPr/>
        </p:nvSpPr>
        <p:spPr>
          <a:xfrm>
            <a:off x="4890087" y="451886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3" name="شكل بيضاوي 92">
            <a:extLst>
              <a:ext uri="{FF2B5EF4-FFF2-40B4-BE49-F238E27FC236}">
                <a16:creationId xmlns:a16="http://schemas.microsoft.com/office/drawing/2014/main" id="{2EF43D8A-E0ED-4283-BA75-28FD50444D2A}"/>
              </a:ext>
            </a:extLst>
          </p:cNvPr>
          <p:cNvSpPr/>
          <p:nvPr/>
        </p:nvSpPr>
        <p:spPr>
          <a:xfrm>
            <a:off x="4907251" y="450864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4" name="شكل بيضاوي 93">
            <a:extLst>
              <a:ext uri="{FF2B5EF4-FFF2-40B4-BE49-F238E27FC236}">
                <a16:creationId xmlns:a16="http://schemas.microsoft.com/office/drawing/2014/main" id="{9FF50860-256A-46B7-93F1-89DD37115FFE}"/>
              </a:ext>
            </a:extLst>
          </p:cNvPr>
          <p:cNvSpPr/>
          <p:nvPr/>
        </p:nvSpPr>
        <p:spPr>
          <a:xfrm>
            <a:off x="5821461" y="514067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5" name="شكل بيضاوي 94">
            <a:extLst>
              <a:ext uri="{FF2B5EF4-FFF2-40B4-BE49-F238E27FC236}">
                <a16:creationId xmlns:a16="http://schemas.microsoft.com/office/drawing/2014/main" id="{77C94D91-A2F7-4127-B44D-2D6505F759D9}"/>
              </a:ext>
            </a:extLst>
          </p:cNvPr>
          <p:cNvSpPr/>
          <p:nvPr/>
        </p:nvSpPr>
        <p:spPr>
          <a:xfrm>
            <a:off x="5666913" y="427000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6" name="شكل بيضاوي 95">
            <a:extLst>
              <a:ext uri="{FF2B5EF4-FFF2-40B4-BE49-F238E27FC236}">
                <a16:creationId xmlns:a16="http://schemas.microsoft.com/office/drawing/2014/main" id="{A03F8C84-89F8-4B47-BC97-FB9A9AE5D2F8}"/>
              </a:ext>
            </a:extLst>
          </p:cNvPr>
          <p:cNvSpPr/>
          <p:nvPr/>
        </p:nvSpPr>
        <p:spPr>
          <a:xfrm>
            <a:off x="6004008" y="468312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7" name="شكل بيضاوي 96">
            <a:extLst>
              <a:ext uri="{FF2B5EF4-FFF2-40B4-BE49-F238E27FC236}">
                <a16:creationId xmlns:a16="http://schemas.microsoft.com/office/drawing/2014/main" id="{2578DD69-1038-4DCA-B015-550E331A2ED4}"/>
              </a:ext>
            </a:extLst>
          </p:cNvPr>
          <p:cNvSpPr/>
          <p:nvPr/>
        </p:nvSpPr>
        <p:spPr>
          <a:xfrm>
            <a:off x="5850833" y="491413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8" name="شكل بيضاوي 97">
            <a:extLst>
              <a:ext uri="{FF2B5EF4-FFF2-40B4-BE49-F238E27FC236}">
                <a16:creationId xmlns:a16="http://schemas.microsoft.com/office/drawing/2014/main" id="{A70ED36D-A3BC-4F65-B11F-D9E357CF78F8}"/>
              </a:ext>
            </a:extLst>
          </p:cNvPr>
          <p:cNvSpPr/>
          <p:nvPr/>
        </p:nvSpPr>
        <p:spPr>
          <a:xfrm>
            <a:off x="6021070" y="510723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9" name="شكل بيضاوي 98">
            <a:extLst>
              <a:ext uri="{FF2B5EF4-FFF2-40B4-BE49-F238E27FC236}">
                <a16:creationId xmlns:a16="http://schemas.microsoft.com/office/drawing/2014/main" id="{D15A15D1-6306-4844-8EAB-79D67F2412DD}"/>
              </a:ext>
            </a:extLst>
          </p:cNvPr>
          <p:cNvSpPr/>
          <p:nvPr/>
        </p:nvSpPr>
        <p:spPr>
          <a:xfrm>
            <a:off x="4960612" y="485555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0" name="شكل بيضاوي 99">
            <a:extLst>
              <a:ext uri="{FF2B5EF4-FFF2-40B4-BE49-F238E27FC236}">
                <a16:creationId xmlns:a16="http://schemas.microsoft.com/office/drawing/2014/main" id="{97B7DB85-AC3F-411D-B4F1-287C39A2F0AB}"/>
              </a:ext>
            </a:extLst>
          </p:cNvPr>
          <p:cNvSpPr/>
          <p:nvPr/>
        </p:nvSpPr>
        <p:spPr>
          <a:xfrm>
            <a:off x="5016113" y="475438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1" name="شكل بيضاوي 100">
            <a:extLst>
              <a:ext uri="{FF2B5EF4-FFF2-40B4-BE49-F238E27FC236}">
                <a16:creationId xmlns:a16="http://schemas.microsoft.com/office/drawing/2014/main" id="{178EEEA9-F416-408E-9CFB-BF3B93C6C855}"/>
              </a:ext>
            </a:extLst>
          </p:cNvPr>
          <p:cNvSpPr/>
          <p:nvPr/>
        </p:nvSpPr>
        <p:spPr>
          <a:xfrm>
            <a:off x="4953649" y="35110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2" name="شكل بيضاوي 101">
            <a:extLst>
              <a:ext uri="{FF2B5EF4-FFF2-40B4-BE49-F238E27FC236}">
                <a16:creationId xmlns:a16="http://schemas.microsoft.com/office/drawing/2014/main" id="{96EB771E-8F23-4645-803A-8DA4994C7557}"/>
              </a:ext>
            </a:extLst>
          </p:cNvPr>
          <p:cNvSpPr/>
          <p:nvPr/>
        </p:nvSpPr>
        <p:spPr>
          <a:xfrm>
            <a:off x="4948599" y="42263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3" name="شكل بيضاوي 102">
            <a:extLst>
              <a:ext uri="{FF2B5EF4-FFF2-40B4-BE49-F238E27FC236}">
                <a16:creationId xmlns:a16="http://schemas.microsoft.com/office/drawing/2014/main" id="{5A70C452-990B-4A1E-AA92-FA3ABEB8A513}"/>
              </a:ext>
            </a:extLst>
          </p:cNvPr>
          <p:cNvSpPr/>
          <p:nvPr/>
        </p:nvSpPr>
        <p:spPr>
          <a:xfrm>
            <a:off x="5009848" y="371670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4" name="شكل بيضاوي 103">
            <a:extLst>
              <a:ext uri="{FF2B5EF4-FFF2-40B4-BE49-F238E27FC236}">
                <a16:creationId xmlns:a16="http://schemas.microsoft.com/office/drawing/2014/main" id="{13296A7E-9A9F-4A79-8DFA-734B10C794DE}"/>
              </a:ext>
            </a:extLst>
          </p:cNvPr>
          <p:cNvSpPr/>
          <p:nvPr/>
        </p:nvSpPr>
        <p:spPr>
          <a:xfrm>
            <a:off x="4896319" y="426078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5" name="شكل بيضاوي 104">
            <a:extLst>
              <a:ext uri="{FF2B5EF4-FFF2-40B4-BE49-F238E27FC236}">
                <a16:creationId xmlns:a16="http://schemas.microsoft.com/office/drawing/2014/main" id="{466A4416-667E-428B-AD31-3F18311F96FF}"/>
              </a:ext>
            </a:extLst>
          </p:cNvPr>
          <p:cNvSpPr/>
          <p:nvPr/>
        </p:nvSpPr>
        <p:spPr>
          <a:xfrm>
            <a:off x="6043745" y="395320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6" name="شكل بيضاوي 105">
            <a:extLst>
              <a:ext uri="{FF2B5EF4-FFF2-40B4-BE49-F238E27FC236}">
                <a16:creationId xmlns:a16="http://schemas.microsoft.com/office/drawing/2014/main" id="{6FF484AF-02E9-4028-95E0-D95B95C8DCFC}"/>
              </a:ext>
            </a:extLst>
          </p:cNvPr>
          <p:cNvSpPr/>
          <p:nvPr/>
        </p:nvSpPr>
        <p:spPr>
          <a:xfrm>
            <a:off x="4932870" y="480010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7" name="شكل بيضاوي 106">
            <a:extLst>
              <a:ext uri="{FF2B5EF4-FFF2-40B4-BE49-F238E27FC236}">
                <a16:creationId xmlns:a16="http://schemas.microsoft.com/office/drawing/2014/main" id="{9F1052B4-9264-40B9-A7AA-D31707C0B625}"/>
              </a:ext>
            </a:extLst>
          </p:cNvPr>
          <p:cNvSpPr/>
          <p:nvPr/>
        </p:nvSpPr>
        <p:spPr>
          <a:xfrm>
            <a:off x="5423637" y="497236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8" name="شكل بيضاوي 107">
            <a:extLst>
              <a:ext uri="{FF2B5EF4-FFF2-40B4-BE49-F238E27FC236}">
                <a16:creationId xmlns:a16="http://schemas.microsoft.com/office/drawing/2014/main" id="{55F70736-85B5-474C-A8D8-F32C3EE21FA1}"/>
              </a:ext>
            </a:extLst>
          </p:cNvPr>
          <p:cNvSpPr/>
          <p:nvPr/>
        </p:nvSpPr>
        <p:spPr>
          <a:xfrm>
            <a:off x="5107559" y="431712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9" name="شكل بيضاوي 108">
            <a:extLst>
              <a:ext uri="{FF2B5EF4-FFF2-40B4-BE49-F238E27FC236}">
                <a16:creationId xmlns:a16="http://schemas.microsoft.com/office/drawing/2014/main" id="{2537F1C2-EF88-4F8A-8CFD-C5EB8506D1F9}"/>
              </a:ext>
            </a:extLst>
          </p:cNvPr>
          <p:cNvSpPr/>
          <p:nvPr/>
        </p:nvSpPr>
        <p:spPr>
          <a:xfrm>
            <a:off x="4961287" y="449974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0" name="شكل بيضاوي 109">
            <a:extLst>
              <a:ext uri="{FF2B5EF4-FFF2-40B4-BE49-F238E27FC236}">
                <a16:creationId xmlns:a16="http://schemas.microsoft.com/office/drawing/2014/main" id="{B4BE7474-2A72-43C2-BB1A-4AABB1D8610E}"/>
              </a:ext>
            </a:extLst>
          </p:cNvPr>
          <p:cNvSpPr/>
          <p:nvPr/>
        </p:nvSpPr>
        <p:spPr>
          <a:xfrm>
            <a:off x="5293109" y="470717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1" name="شكل بيضاوي 110">
            <a:extLst>
              <a:ext uri="{FF2B5EF4-FFF2-40B4-BE49-F238E27FC236}">
                <a16:creationId xmlns:a16="http://schemas.microsoft.com/office/drawing/2014/main" id="{F2F2BBE3-67DE-44ED-8029-9D99599906A7}"/>
              </a:ext>
            </a:extLst>
          </p:cNvPr>
          <p:cNvSpPr/>
          <p:nvPr/>
        </p:nvSpPr>
        <p:spPr>
          <a:xfrm>
            <a:off x="6061853" y="425859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2" name="شكل بيضاوي 111">
            <a:extLst>
              <a:ext uri="{FF2B5EF4-FFF2-40B4-BE49-F238E27FC236}">
                <a16:creationId xmlns:a16="http://schemas.microsoft.com/office/drawing/2014/main" id="{47499C2F-858E-4FD9-9306-5D08D231E8AB}"/>
              </a:ext>
            </a:extLst>
          </p:cNvPr>
          <p:cNvSpPr/>
          <p:nvPr/>
        </p:nvSpPr>
        <p:spPr>
          <a:xfrm>
            <a:off x="5917839" y="382388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3" name="شكل بيضاوي 112">
            <a:extLst>
              <a:ext uri="{FF2B5EF4-FFF2-40B4-BE49-F238E27FC236}">
                <a16:creationId xmlns:a16="http://schemas.microsoft.com/office/drawing/2014/main" id="{A6F1FF29-42BF-4B84-B1CC-F5A99DF713FB}"/>
              </a:ext>
            </a:extLst>
          </p:cNvPr>
          <p:cNvSpPr/>
          <p:nvPr/>
        </p:nvSpPr>
        <p:spPr>
          <a:xfrm>
            <a:off x="5756690" y="360277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4" name="شكل بيضاوي 113">
            <a:extLst>
              <a:ext uri="{FF2B5EF4-FFF2-40B4-BE49-F238E27FC236}">
                <a16:creationId xmlns:a16="http://schemas.microsoft.com/office/drawing/2014/main" id="{B40AE2DC-610B-40DE-B23A-D0135462B5EC}"/>
              </a:ext>
            </a:extLst>
          </p:cNvPr>
          <p:cNvSpPr/>
          <p:nvPr/>
        </p:nvSpPr>
        <p:spPr>
          <a:xfrm>
            <a:off x="5584056" y="375470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5" name="شكل بيضاوي 114">
            <a:extLst>
              <a:ext uri="{FF2B5EF4-FFF2-40B4-BE49-F238E27FC236}">
                <a16:creationId xmlns:a16="http://schemas.microsoft.com/office/drawing/2014/main" id="{AC9E5528-E3F1-4497-97D3-3145C063DE3C}"/>
              </a:ext>
            </a:extLst>
          </p:cNvPr>
          <p:cNvSpPr/>
          <p:nvPr/>
        </p:nvSpPr>
        <p:spPr>
          <a:xfrm>
            <a:off x="4856663" y="369485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6" name="شكل بيضاوي 115">
            <a:extLst>
              <a:ext uri="{FF2B5EF4-FFF2-40B4-BE49-F238E27FC236}">
                <a16:creationId xmlns:a16="http://schemas.microsoft.com/office/drawing/2014/main" id="{9CE80080-0283-47AB-AC9D-116BBFCC18F7}"/>
              </a:ext>
            </a:extLst>
          </p:cNvPr>
          <p:cNvSpPr/>
          <p:nvPr/>
        </p:nvSpPr>
        <p:spPr>
          <a:xfrm>
            <a:off x="5666915" y="49909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7" name="شكل بيضاوي 116">
            <a:extLst>
              <a:ext uri="{FF2B5EF4-FFF2-40B4-BE49-F238E27FC236}">
                <a16:creationId xmlns:a16="http://schemas.microsoft.com/office/drawing/2014/main" id="{011E2B42-458D-41EF-A26E-078278ECAAB6}"/>
              </a:ext>
            </a:extLst>
          </p:cNvPr>
          <p:cNvSpPr/>
          <p:nvPr/>
        </p:nvSpPr>
        <p:spPr>
          <a:xfrm>
            <a:off x="4866592" y="405802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8" name="شكل بيضاوي 117">
            <a:extLst>
              <a:ext uri="{FF2B5EF4-FFF2-40B4-BE49-F238E27FC236}">
                <a16:creationId xmlns:a16="http://schemas.microsoft.com/office/drawing/2014/main" id="{0AF7C4B5-6726-4EF3-9DB6-CE351531EFBB}"/>
              </a:ext>
            </a:extLst>
          </p:cNvPr>
          <p:cNvSpPr/>
          <p:nvPr/>
        </p:nvSpPr>
        <p:spPr>
          <a:xfrm>
            <a:off x="5817575" y="432695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9" name="شكل بيضاوي 118">
            <a:extLst>
              <a:ext uri="{FF2B5EF4-FFF2-40B4-BE49-F238E27FC236}">
                <a16:creationId xmlns:a16="http://schemas.microsoft.com/office/drawing/2014/main" id="{DB206F59-855D-4463-9E03-51C3D09C9141}"/>
              </a:ext>
            </a:extLst>
          </p:cNvPr>
          <p:cNvSpPr/>
          <p:nvPr/>
        </p:nvSpPr>
        <p:spPr>
          <a:xfrm>
            <a:off x="4912396" y="381584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0" name="شكل بيضاوي 119">
            <a:extLst>
              <a:ext uri="{FF2B5EF4-FFF2-40B4-BE49-F238E27FC236}">
                <a16:creationId xmlns:a16="http://schemas.microsoft.com/office/drawing/2014/main" id="{3E2DB5AC-EBF2-4E6A-9A16-9363C3137879}"/>
              </a:ext>
            </a:extLst>
          </p:cNvPr>
          <p:cNvSpPr/>
          <p:nvPr/>
        </p:nvSpPr>
        <p:spPr>
          <a:xfrm>
            <a:off x="6108373" y="379663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1" name="شكل بيضاوي 120">
            <a:extLst>
              <a:ext uri="{FF2B5EF4-FFF2-40B4-BE49-F238E27FC236}">
                <a16:creationId xmlns:a16="http://schemas.microsoft.com/office/drawing/2014/main" id="{8C615109-B517-4909-B664-C11EC62E6B3E}"/>
              </a:ext>
            </a:extLst>
          </p:cNvPr>
          <p:cNvSpPr/>
          <p:nvPr/>
        </p:nvSpPr>
        <p:spPr>
          <a:xfrm>
            <a:off x="4883628" y="333118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2" name="شكل بيضاوي 121">
            <a:extLst>
              <a:ext uri="{FF2B5EF4-FFF2-40B4-BE49-F238E27FC236}">
                <a16:creationId xmlns:a16="http://schemas.microsoft.com/office/drawing/2014/main" id="{B857B1B8-DA2A-4613-99E4-26814063704C}"/>
              </a:ext>
            </a:extLst>
          </p:cNvPr>
          <p:cNvSpPr/>
          <p:nvPr/>
        </p:nvSpPr>
        <p:spPr>
          <a:xfrm>
            <a:off x="4892065" y="472637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3" name="شكل بيضاوي 122">
            <a:extLst>
              <a:ext uri="{FF2B5EF4-FFF2-40B4-BE49-F238E27FC236}">
                <a16:creationId xmlns:a16="http://schemas.microsoft.com/office/drawing/2014/main" id="{50D00458-9957-4986-8675-E25BCDCAF44B}"/>
              </a:ext>
            </a:extLst>
          </p:cNvPr>
          <p:cNvSpPr/>
          <p:nvPr/>
        </p:nvSpPr>
        <p:spPr>
          <a:xfrm>
            <a:off x="4876333" y="474638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4" name="شكل بيضاوي 123">
            <a:extLst>
              <a:ext uri="{FF2B5EF4-FFF2-40B4-BE49-F238E27FC236}">
                <a16:creationId xmlns:a16="http://schemas.microsoft.com/office/drawing/2014/main" id="{712982C9-17D0-4575-8F33-D3D202E03AFC}"/>
              </a:ext>
            </a:extLst>
          </p:cNvPr>
          <p:cNvSpPr/>
          <p:nvPr/>
        </p:nvSpPr>
        <p:spPr>
          <a:xfrm>
            <a:off x="5082390" y="360277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5" name="شكل بيضاوي 124">
            <a:extLst>
              <a:ext uri="{FF2B5EF4-FFF2-40B4-BE49-F238E27FC236}">
                <a16:creationId xmlns:a16="http://schemas.microsoft.com/office/drawing/2014/main" id="{E966B7C7-D43B-4A52-A350-E7008E6C9EF2}"/>
              </a:ext>
            </a:extLst>
          </p:cNvPr>
          <p:cNvSpPr/>
          <p:nvPr/>
        </p:nvSpPr>
        <p:spPr>
          <a:xfrm>
            <a:off x="4937753" y="458412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6" name="شكل بيضاوي 125">
            <a:extLst>
              <a:ext uri="{FF2B5EF4-FFF2-40B4-BE49-F238E27FC236}">
                <a16:creationId xmlns:a16="http://schemas.microsoft.com/office/drawing/2014/main" id="{272F2616-BAA6-46C5-BB3D-2615F5CEED49}"/>
              </a:ext>
            </a:extLst>
          </p:cNvPr>
          <p:cNvSpPr/>
          <p:nvPr/>
        </p:nvSpPr>
        <p:spPr>
          <a:xfrm>
            <a:off x="4893362" y="456867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7" name="شكل بيضاوي 126">
            <a:extLst>
              <a:ext uri="{FF2B5EF4-FFF2-40B4-BE49-F238E27FC236}">
                <a16:creationId xmlns:a16="http://schemas.microsoft.com/office/drawing/2014/main" id="{291C803A-111D-4E65-867D-980FC128B7B8}"/>
              </a:ext>
            </a:extLst>
          </p:cNvPr>
          <p:cNvSpPr/>
          <p:nvPr/>
        </p:nvSpPr>
        <p:spPr>
          <a:xfrm>
            <a:off x="4872635" y="421139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8" name="شكل بيضاوي 127">
            <a:extLst>
              <a:ext uri="{FF2B5EF4-FFF2-40B4-BE49-F238E27FC236}">
                <a16:creationId xmlns:a16="http://schemas.microsoft.com/office/drawing/2014/main" id="{9361A4EA-163C-4C7A-AF92-765C8BC3355F}"/>
              </a:ext>
            </a:extLst>
          </p:cNvPr>
          <p:cNvSpPr/>
          <p:nvPr/>
        </p:nvSpPr>
        <p:spPr>
          <a:xfrm>
            <a:off x="5525813" y="353727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9" name="شكل بيضاوي 128">
            <a:extLst>
              <a:ext uri="{FF2B5EF4-FFF2-40B4-BE49-F238E27FC236}">
                <a16:creationId xmlns:a16="http://schemas.microsoft.com/office/drawing/2014/main" id="{160903A2-3FD7-4336-A20C-1EEA2E4C2492}"/>
              </a:ext>
            </a:extLst>
          </p:cNvPr>
          <p:cNvSpPr/>
          <p:nvPr/>
        </p:nvSpPr>
        <p:spPr>
          <a:xfrm>
            <a:off x="4867228" y="360277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0" name="شكل بيضاوي 129">
            <a:extLst>
              <a:ext uri="{FF2B5EF4-FFF2-40B4-BE49-F238E27FC236}">
                <a16:creationId xmlns:a16="http://schemas.microsoft.com/office/drawing/2014/main" id="{DB55D172-E71A-42D9-889B-694053CC70A8}"/>
              </a:ext>
            </a:extLst>
          </p:cNvPr>
          <p:cNvSpPr/>
          <p:nvPr/>
        </p:nvSpPr>
        <p:spPr>
          <a:xfrm>
            <a:off x="5557477" y="445893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1" name="شكل بيضاوي 130">
            <a:extLst>
              <a:ext uri="{FF2B5EF4-FFF2-40B4-BE49-F238E27FC236}">
                <a16:creationId xmlns:a16="http://schemas.microsoft.com/office/drawing/2014/main" id="{E7CCC479-45A0-4356-9BAF-FB98026B1AFA}"/>
              </a:ext>
            </a:extLst>
          </p:cNvPr>
          <p:cNvSpPr/>
          <p:nvPr/>
        </p:nvSpPr>
        <p:spPr>
          <a:xfrm>
            <a:off x="6088151" y="359316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2" name="شكل بيضاوي 131">
            <a:extLst>
              <a:ext uri="{FF2B5EF4-FFF2-40B4-BE49-F238E27FC236}">
                <a16:creationId xmlns:a16="http://schemas.microsoft.com/office/drawing/2014/main" id="{8CE7F634-5E07-4A35-B015-6379A6F9DA9B}"/>
              </a:ext>
            </a:extLst>
          </p:cNvPr>
          <p:cNvSpPr/>
          <p:nvPr/>
        </p:nvSpPr>
        <p:spPr>
          <a:xfrm>
            <a:off x="5135423" y="336992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3" name="شكل بيضاوي 132">
            <a:extLst>
              <a:ext uri="{FF2B5EF4-FFF2-40B4-BE49-F238E27FC236}">
                <a16:creationId xmlns:a16="http://schemas.microsoft.com/office/drawing/2014/main" id="{8A6A3A54-C902-405B-9CC7-E2AC18066202}"/>
              </a:ext>
            </a:extLst>
          </p:cNvPr>
          <p:cNvSpPr/>
          <p:nvPr/>
        </p:nvSpPr>
        <p:spPr>
          <a:xfrm>
            <a:off x="5364400" y="335290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4" name="شكل بيضاوي 133">
            <a:extLst>
              <a:ext uri="{FF2B5EF4-FFF2-40B4-BE49-F238E27FC236}">
                <a16:creationId xmlns:a16="http://schemas.microsoft.com/office/drawing/2014/main" id="{A021BD6B-44B0-433B-BF6F-F79F6CF5AE34}"/>
              </a:ext>
            </a:extLst>
          </p:cNvPr>
          <p:cNvSpPr/>
          <p:nvPr/>
        </p:nvSpPr>
        <p:spPr>
          <a:xfrm>
            <a:off x="4876333" y="363652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5" name="شكل بيضاوي 134">
            <a:extLst>
              <a:ext uri="{FF2B5EF4-FFF2-40B4-BE49-F238E27FC236}">
                <a16:creationId xmlns:a16="http://schemas.microsoft.com/office/drawing/2014/main" id="{59889A66-62DD-402D-9FBD-3344836E1FF1}"/>
              </a:ext>
            </a:extLst>
          </p:cNvPr>
          <p:cNvSpPr/>
          <p:nvPr/>
        </p:nvSpPr>
        <p:spPr>
          <a:xfrm>
            <a:off x="5105853" y="314780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6" name="شكل بيضاوي 135">
            <a:extLst>
              <a:ext uri="{FF2B5EF4-FFF2-40B4-BE49-F238E27FC236}">
                <a16:creationId xmlns:a16="http://schemas.microsoft.com/office/drawing/2014/main" id="{852F6B29-15D8-4CF5-9BCE-0D8AB19630BF}"/>
              </a:ext>
            </a:extLst>
          </p:cNvPr>
          <p:cNvSpPr/>
          <p:nvPr/>
        </p:nvSpPr>
        <p:spPr>
          <a:xfrm>
            <a:off x="4872452" y="399666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7" name="شكل بيضاوي 136">
            <a:extLst>
              <a:ext uri="{FF2B5EF4-FFF2-40B4-BE49-F238E27FC236}">
                <a16:creationId xmlns:a16="http://schemas.microsoft.com/office/drawing/2014/main" id="{9D469D6F-1AE9-4357-ABDF-47CB7327A25B}"/>
              </a:ext>
            </a:extLst>
          </p:cNvPr>
          <p:cNvSpPr/>
          <p:nvPr/>
        </p:nvSpPr>
        <p:spPr>
          <a:xfrm>
            <a:off x="5612674" y="326136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8" name="شكل بيضاوي 137">
            <a:extLst>
              <a:ext uri="{FF2B5EF4-FFF2-40B4-BE49-F238E27FC236}">
                <a16:creationId xmlns:a16="http://schemas.microsoft.com/office/drawing/2014/main" id="{D4281F91-5730-4759-8077-1A25262221A9}"/>
              </a:ext>
            </a:extLst>
          </p:cNvPr>
          <p:cNvSpPr/>
          <p:nvPr/>
        </p:nvSpPr>
        <p:spPr>
          <a:xfrm>
            <a:off x="5963154" y="339970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9" name="شكل بيضاوي 138">
            <a:extLst>
              <a:ext uri="{FF2B5EF4-FFF2-40B4-BE49-F238E27FC236}">
                <a16:creationId xmlns:a16="http://schemas.microsoft.com/office/drawing/2014/main" id="{1294E911-A3B5-4391-BB1D-466D8EA4610A}"/>
              </a:ext>
            </a:extLst>
          </p:cNvPr>
          <p:cNvSpPr/>
          <p:nvPr/>
        </p:nvSpPr>
        <p:spPr>
          <a:xfrm>
            <a:off x="5460274" y="310896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0" name="شكل بيضاوي 139">
            <a:extLst>
              <a:ext uri="{FF2B5EF4-FFF2-40B4-BE49-F238E27FC236}">
                <a16:creationId xmlns:a16="http://schemas.microsoft.com/office/drawing/2014/main" id="{CC5DD0D0-AF8C-487C-83EE-98CCA1B24FFD}"/>
              </a:ext>
            </a:extLst>
          </p:cNvPr>
          <p:cNvSpPr/>
          <p:nvPr/>
        </p:nvSpPr>
        <p:spPr>
          <a:xfrm>
            <a:off x="4815538" y="366870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1" name="شكل بيضاوي 140">
            <a:extLst>
              <a:ext uri="{FF2B5EF4-FFF2-40B4-BE49-F238E27FC236}">
                <a16:creationId xmlns:a16="http://schemas.microsoft.com/office/drawing/2014/main" id="{55C0FB2E-EC02-46CF-8A50-CF441B5503E5}"/>
              </a:ext>
            </a:extLst>
          </p:cNvPr>
          <p:cNvSpPr/>
          <p:nvPr/>
        </p:nvSpPr>
        <p:spPr>
          <a:xfrm>
            <a:off x="5831039" y="320632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2" name="شكل بيضاوي 141">
            <a:extLst>
              <a:ext uri="{FF2B5EF4-FFF2-40B4-BE49-F238E27FC236}">
                <a16:creationId xmlns:a16="http://schemas.microsoft.com/office/drawing/2014/main" id="{29938BF7-DB46-4B6A-B06F-DBB0B43B5DB1}"/>
              </a:ext>
            </a:extLst>
          </p:cNvPr>
          <p:cNvSpPr/>
          <p:nvPr/>
        </p:nvSpPr>
        <p:spPr>
          <a:xfrm>
            <a:off x="4937752" y="472884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3" name="شكل بيضاوي 142">
            <a:extLst>
              <a:ext uri="{FF2B5EF4-FFF2-40B4-BE49-F238E27FC236}">
                <a16:creationId xmlns:a16="http://schemas.microsoft.com/office/drawing/2014/main" id="{03245554-8D36-49E0-961F-2A0E8F7F4517}"/>
              </a:ext>
            </a:extLst>
          </p:cNvPr>
          <p:cNvSpPr/>
          <p:nvPr/>
        </p:nvSpPr>
        <p:spPr>
          <a:xfrm>
            <a:off x="4960611" y="399343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4" name="شكل بيضاوي 143">
            <a:extLst>
              <a:ext uri="{FF2B5EF4-FFF2-40B4-BE49-F238E27FC236}">
                <a16:creationId xmlns:a16="http://schemas.microsoft.com/office/drawing/2014/main" id="{98523B31-85A1-4A44-A3A9-2F0DE35572F7}"/>
              </a:ext>
            </a:extLst>
          </p:cNvPr>
          <p:cNvSpPr/>
          <p:nvPr/>
        </p:nvSpPr>
        <p:spPr>
          <a:xfrm>
            <a:off x="5765074" y="341376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5" name="شكل بيضاوي 144">
            <a:extLst>
              <a:ext uri="{FF2B5EF4-FFF2-40B4-BE49-F238E27FC236}">
                <a16:creationId xmlns:a16="http://schemas.microsoft.com/office/drawing/2014/main" id="{51EFC466-6FFA-4AFC-9A4B-06E8A2639AA9}"/>
              </a:ext>
            </a:extLst>
          </p:cNvPr>
          <p:cNvSpPr/>
          <p:nvPr/>
        </p:nvSpPr>
        <p:spPr>
          <a:xfrm>
            <a:off x="5345610" y="366055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6" name="مستطيل 145">
            <a:extLst>
              <a:ext uri="{FF2B5EF4-FFF2-40B4-BE49-F238E27FC236}">
                <a16:creationId xmlns:a16="http://schemas.microsoft.com/office/drawing/2014/main" id="{7C59AEC3-2C22-43C8-87B8-271E3930034E}"/>
              </a:ext>
            </a:extLst>
          </p:cNvPr>
          <p:cNvSpPr/>
          <p:nvPr/>
        </p:nvSpPr>
        <p:spPr>
          <a:xfrm>
            <a:off x="4717232" y="3694859"/>
            <a:ext cx="1606731" cy="641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C00000"/>
                </a:solidFill>
              </a:rPr>
              <a:t>وسيط النقل</a:t>
            </a:r>
            <a:br>
              <a:rPr lang="ar-SY" sz="1100" b="1" dirty="0">
                <a:solidFill>
                  <a:srgbClr val="C00000"/>
                </a:solidFill>
              </a:rPr>
            </a:br>
            <a:r>
              <a:rPr lang="ar-SY" sz="1100" b="1" dirty="0">
                <a:solidFill>
                  <a:srgbClr val="C00000"/>
                </a:solidFill>
              </a:rPr>
              <a:t> العصبيّ</a:t>
            </a:r>
            <a:br>
              <a:rPr lang="en-US" sz="1100" b="1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Neurotransmitter</a:t>
            </a:r>
            <a:endParaRPr lang="ar-SY" sz="1100" b="1" dirty="0">
              <a:solidFill>
                <a:srgbClr val="C00000"/>
              </a:solidFill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827FEB73-9B6A-4ADA-B825-9D2363AFB69D}"/>
              </a:ext>
            </a:extLst>
          </p:cNvPr>
          <p:cNvSpPr/>
          <p:nvPr/>
        </p:nvSpPr>
        <p:spPr>
          <a:xfrm>
            <a:off x="3762090" y="5809252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7" name="مستطيل: زوايا مستديرة 146">
            <a:extLst>
              <a:ext uri="{FF2B5EF4-FFF2-40B4-BE49-F238E27FC236}">
                <a16:creationId xmlns:a16="http://schemas.microsoft.com/office/drawing/2014/main" id="{BDA3927B-0FB2-4694-A24D-2822AD56C3DE}"/>
              </a:ext>
            </a:extLst>
          </p:cNvPr>
          <p:cNvSpPr/>
          <p:nvPr/>
        </p:nvSpPr>
        <p:spPr>
          <a:xfrm>
            <a:off x="3881131" y="2830869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8" name="مستطيل: زوايا مستديرة 147">
            <a:extLst>
              <a:ext uri="{FF2B5EF4-FFF2-40B4-BE49-F238E27FC236}">
                <a16:creationId xmlns:a16="http://schemas.microsoft.com/office/drawing/2014/main" id="{4D5CEFC4-13E3-4601-9D20-38B5AFFF053B}"/>
              </a:ext>
            </a:extLst>
          </p:cNvPr>
          <p:cNvSpPr/>
          <p:nvPr/>
        </p:nvSpPr>
        <p:spPr>
          <a:xfrm>
            <a:off x="3621525" y="2856317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9" name="مستطيل: زوايا مستديرة 148">
            <a:extLst>
              <a:ext uri="{FF2B5EF4-FFF2-40B4-BE49-F238E27FC236}">
                <a16:creationId xmlns:a16="http://schemas.microsoft.com/office/drawing/2014/main" id="{A896271D-2396-449D-8D8F-9AE3DDEBB230}"/>
              </a:ext>
            </a:extLst>
          </p:cNvPr>
          <p:cNvSpPr/>
          <p:nvPr/>
        </p:nvSpPr>
        <p:spPr>
          <a:xfrm>
            <a:off x="4247201" y="5905284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0" name="مستطيل: زوايا مستديرة 149">
            <a:extLst>
              <a:ext uri="{FF2B5EF4-FFF2-40B4-BE49-F238E27FC236}">
                <a16:creationId xmlns:a16="http://schemas.microsoft.com/office/drawing/2014/main" id="{3649955C-4FC3-43EA-BE5D-EE84FC15EA4D}"/>
              </a:ext>
            </a:extLst>
          </p:cNvPr>
          <p:cNvSpPr/>
          <p:nvPr/>
        </p:nvSpPr>
        <p:spPr>
          <a:xfrm>
            <a:off x="3888833" y="5508588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1" name="مستطيل: زوايا مستديرة 150">
            <a:extLst>
              <a:ext uri="{FF2B5EF4-FFF2-40B4-BE49-F238E27FC236}">
                <a16:creationId xmlns:a16="http://schemas.microsoft.com/office/drawing/2014/main" id="{FB0311CF-F17E-45FD-A9D0-D902EDB1A6BA}"/>
              </a:ext>
            </a:extLst>
          </p:cNvPr>
          <p:cNvSpPr/>
          <p:nvPr/>
        </p:nvSpPr>
        <p:spPr>
          <a:xfrm>
            <a:off x="4306278" y="5690257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2" name="مستطيل: زوايا مستديرة 151">
            <a:extLst>
              <a:ext uri="{FF2B5EF4-FFF2-40B4-BE49-F238E27FC236}">
                <a16:creationId xmlns:a16="http://schemas.microsoft.com/office/drawing/2014/main" id="{12C3B1F5-00F6-4ECD-9013-1F8F530AE433}"/>
              </a:ext>
            </a:extLst>
          </p:cNvPr>
          <p:cNvSpPr/>
          <p:nvPr/>
        </p:nvSpPr>
        <p:spPr>
          <a:xfrm>
            <a:off x="3935297" y="5764862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3" name="مستطيل: زوايا مستديرة 152">
            <a:extLst>
              <a:ext uri="{FF2B5EF4-FFF2-40B4-BE49-F238E27FC236}">
                <a16:creationId xmlns:a16="http://schemas.microsoft.com/office/drawing/2014/main" id="{0A5BBD54-F580-4361-8C5A-7F879749ED3B}"/>
              </a:ext>
            </a:extLst>
          </p:cNvPr>
          <p:cNvSpPr/>
          <p:nvPr/>
        </p:nvSpPr>
        <p:spPr>
          <a:xfrm>
            <a:off x="3697154" y="5591866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54" name="مستطيل: زوايا مستديرة 153">
            <a:extLst>
              <a:ext uri="{FF2B5EF4-FFF2-40B4-BE49-F238E27FC236}">
                <a16:creationId xmlns:a16="http://schemas.microsoft.com/office/drawing/2014/main" id="{F792AAB3-BE39-45B0-B520-45985E7A9594}"/>
              </a:ext>
            </a:extLst>
          </p:cNvPr>
          <p:cNvSpPr/>
          <p:nvPr/>
        </p:nvSpPr>
        <p:spPr>
          <a:xfrm>
            <a:off x="4306278" y="2729580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5" name="مستطيل: زوايا مستديرة 154">
            <a:extLst>
              <a:ext uri="{FF2B5EF4-FFF2-40B4-BE49-F238E27FC236}">
                <a16:creationId xmlns:a16="http://schemas.microsoft.com/office/drawing/2014/main" id="{B340E0DC-BDAA-4267-92AD-6873CE2AB4B6}"/>
              </a:ext>
            </a:extLst>
          </p:cNvPr>
          <p:cNvSpPr/>
          <p:nvPr/>
        </p:nvSpPr>
        <p:spPr>
          <a:xfrm>
            <a:off x="4228010" y="2856317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6" name="مستطيل: زوايا مستديرة 155">
            <a:extLst>
              <a:ext uri="{FF2B5EF4-FFF2-40B4-BE49-F238E27FC236}">
                <a16:creationId xmlns:a16="http://schemas.microsoft.com/office/drawing/2014/main" id="{20A33764-9EAE-4F45-98F7-4FAC7452DCCC}"/>
              </a:ext>
            </a:extLst>
          </p:cNvPr>
          <p:cNvSpPr/>
          <p:nvPr/>
        </p:nvSpPr>
        <p:spPr>
          <a:xfrm>
            <a:off x="4417146" y="2993369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7" name="مستطيل: زوايا مستديرة 156">
            <a:extLst>
              <a:ext uri="{FF2B5EF4-FFF2-40B4-BE49-F238E27FC236}">
                <a16:creationId xmlns:a16="http://schemas.microsoft.com/office/drawing/2014/main" id="{C525C81E-7464-4D6E-A52F-F791EAD83876}"/>
              </a:ext>
            </a:extLst>
          </p:cNvPr>
          <p:cNvSpPr/>
          <p:nvPr/>
        </p:nvSpPr>
        <p:spPr>
          <a:xfrm>
            <a:off x="3762090" y="2665389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8" name="مستطيل: زوايا مستديرة 157">
            <a:extLst>
              <a:ext uri="{FF2B5EF4-FFF2-40B4-BE49-F238E27FC236}">
                <a16:creationId xmlns:a16="http://schemas.microsoft.com/office/drawing/2014/main" id="{17947949-42B0-40A5-8804-D3672C25649B}"/>
              </a:ext>
            </a:extLst>
          </p:cNvPr>
          <p:cNvSpPr/>
          <p:nvPr/>
        </p:nvSpPr>
        <p:spPr>
          <a:xfrm>
            <a:off x="3809285" y="2987048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9" name="مستطيل 158">
            <a:extLst>
              <a:ext uri="{FF2B5EF4-FFF2-40B4-BE49-F238E27FC236}">
                <a16:creationId xmlns:a16="http://schemas.microsoft.com/office/drawing/2014/main" id="{C8AC12F8-6053-4829-838F-9E897CB37FF3}"/>
              </a:ext>
            </a:extLst>
          </p:cNvPr>
          <p:cNvSpPr/>
          <p:nvPr/>
        </p:nvSpPr>
        <p:spPr>
          <a:xfrm>
            <a:off x="2052695" y="2836134"/>
            <a:ext cx="1039369" cy="415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Ca++</a:t>
            </a:r>
            <a:endParaRPr lang="ar-SY" sz="1100" b="1" dirty="0">
              <a:solidFill>
                <a:srgbClr val="0070C0"/>
              </a:solidFill>
            </a:endParaRPr>
          </a:p>
        </p:txBody>
      </p: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A1ACB41D-364C-42D5-9A51-08BDAE123F39}"/>
              </a:ext>
            </a:extLst>
          </p:cNvPr>
          <p:cNvCxnSpPr>
            <a:cxnSpLocks/>
          </p:cNvCxnSpPr>
          <p:nvPr/>
        </p:nvCxnSpPr>
        <p:spPr>
          <a:xfrm flipV="1">
            <a:off x="2834640" y="3038639"/>
            <a:ext cx="961582" cy="1807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مستطيل 159">
            <a:extLst>
              <a:ext uri="{FF2B5EF4-FFF2-40B4-BE49-F238E27FC236}">
                <a16:creationId xmlns:a16="http://schemas.microsoft.com/office/drawing/2014/main" id="{6178CD05-DB3D-4D11-89EE-5EA9900C2EA7}"/>
              </a:ext>
            </a:extLst>
          </p:cNvPr>
          <p:cNvSpPr/>
          <p:nvPr/>
        </p:nvSpPr>
        <p:spPr>
          <a:xfrm>
            <a:off x="2081918" y="4986876"/>
            <a:ext cx="1070606" cy="37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حويصل</a:t>
            </a:r>
            <a:br>
              <a:rPr lang="en-US" sz="1100" b="1" dirty="0">
                <a:solidFill>
                  <a:srgbClr val="0070C0"/>
                </a:solidFill>
              </a:rPr>
            </a:br>
            <a:r>
              <a:rPr lang="en-US" sz="1100" b="1" dirty="0">
                <a:solidFill>
                  <a:srgbClr val="0070C0"/>
                </a:solidFill>
              </a:rPr>
              <a:t>Vesicle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162" name="شكل بيضاوي 161">
            <a:extLst>
              <a:ext uri="{FF2B5EF4-FFF2-40B4-BE49-F238E27FC236}">
                <a16:creationId xmlns:a16="http://schemas.microsoft.com/office/drawing/2014/main" id="{B8C6AEEF-E5AD-46EF-BF60-AE0040321687}"/>
              </a:ext>
            </a:extLst>
          </p:cNvPr>
          <p:cNvSpPr/>
          <p:nvPr/>
        </p:nvSpPr>
        <p:spPr>
          <a:xfrm>
            <a:off x="5819315" y="51433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3" name="شكل بيضاوي 162">
            <a:extLst>
              <a:ext uri="{FF2B5EF4-FFF2-40B4-BE49-F238E27FC236}">
                <a16:creationId xmlns:a16="http://schemas.microsoft.com/office/drawing/2014/main" id="{0B99C7EA-212E-443C-850F-F035C9547C07}"/>
              </a:ext>
            </a:extLst>
          </p:cNvPr>
          <p:cNvSpPr/>
          <p:nvPr/>
        </p:nvSpPr>
        <p:spPr>
          <a:xfrm>
            <a:off x="5057393" y="485455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4" name="شكل بيضاوي 163">
            <a:extLst>
              <a:ext uri="{FF2B5EF4-FFF2-40B4-BE49-F238E27FC236}">
                <a16:creationId xmlns:a16="http://schemas.microsoft.com/office/drawing/2014/main" id="{6242F90D-4A3E-4016-A600-0402F22075FF}"/>
              </a:ext>
            </a:extLst>
          </p:cNvPr>
          <p:cNvSpPr/>
          <p:nvPr/>
        </p:nvSpPr>
        <p:spPr>
          <a:xfrm>
            <a:off x="4962097" y="458650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5" name="شكل بيضاوي 164">
            <a:extLst>
              <a:ext uri="{FF2B5EF4-FFF2-40B4-BE49-F238E27FC236}">
                <a16:creationId xmlns:a16="http://schemas.microsoft.com/office/drawing/2014/main" id="{0A31FA9A-5EEF-4C04-8792-1F2EC42B9D36}"/>
              </a:ext>
            </a:extLst>
          </p:cNvPr>
          <p:cNvSpPr/>
          <p:nvPr/>
        </p:nvSpPr>
        <p:spPr>
          <a:xfrm>
            <a:off x="5074189" y="48160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6" name="شكل بيضاوي 165">
            <a:extLst>
              <a:ext uri="{FF2B5EF4-FFF2-40B4-BE49-F238E27FC236}">
                <a16:creationId xmlns:a16="http://schemas.microsoft.com/office/drawing/2014/main" id="{A6BDCFB1-BE64-4E46-92F6-A1233A245431}"/>
              </a:ext>
            </a:extLst>
          </p:cNvPr>
          <p:cNvSpPr/>
          <p:nvPr/>
        </p:nvSpPr>
        <p:spPr>
          <a:xfrm>
            <a:off x="4781773" y="348074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7" name="شكل بيضاوي 166">
            <a:extLst>
              <a:ext uri="{FF2B5EF4-FFF2-40B4-BE49-F238E27FC236}">
                <a16:creationId xmlns:a16="http://schemas.microsoft.com/office/drawing/2014/main" id="{46DEF129-E67D-4573-97DD-4FA5A65E789B}"/>
              </a:ext>
            </a:extLst>
          </p:cNvPr>
          <p:cNvSpPr/>
          <p:nvPr/>
        </p:nvSpPr>
        <p:spPr>
          <a:xfrm>
            <a:off x="4738941" y="345010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8" name="شكل بيضاوي 167">
            <a:extLst>
              <a:ext uri="{FF2B5EF4-FFF2-40B4-BE49-F238E27FC236}">
                <a16:creationId xmlns:a16="http://schemas.microsoft.com/office/drawing/2014/main" id="{27B10843-5F3D-48D9-9B33-1FD831EAC999}"/>
              </a:ext>
            </a:extLst>
          </p:cNvPr>
          <p:cNvSpPr/>
          <p:nvPr/>
        </p:nvSpPr>
        <p:spPr>
          <a:xfrm>
            <a:off x="4905668" y="362856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9" name="شكل بيضاوي 168">
            <a:extLst>
              <a:ext uri="{FF2B5EF4-FFF2-40B4-BE49-F238E27FC236}">
                <a16:creationId xmlns:a16="http://schemas.microsoft.com/office/drawing/2014/main" id="{65C05E06-E863-4FF9-82C9-D52CA872BBA5}"/>
              </a:ext>
            </a:extLst>
          </p:cNvPr>
          <p:cNvSpPr/>
          <p:nvPr/>
        </p:nvSpPr>
        <p:spPr>
          <a:xfrm>
            <a:off x="4809975" y="337507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0" name="شكل بيضاوي 169">
            <a:extLst>
              <a:ext uri="{FF2B5EF4-FFF2-40B4-BE49-F238E27FC236}">
                <a16:creationId xmlns:a16="http://schemas.microsoft.com/office/drawing/2014/main" id="{4C584DF9-9CEA-4CE7-AD69-592305854192}"/>
              </a:ext>
            </a:extLst>
          </p:cNvPr>
          <p:cNvSpPr/>
          <p:nvPr/>
        </p:nvSpPr>
        <p:spPr>
          <a:xfrm>
            <a:off x="5039493" y="458645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1" name="شكل بيضاوي 170">
            <a:extLst>
              <a:ext uri="{FF2B5EF4-FFF2-40B4-BE49-F238E27FC236}">
                <a16:creationId xmlns:a16="http://schemas.microsoft.com/office/drawing/2014/main" id="{F0FCE5B3-C606-4C08-B931-8AD673910061}"/>
              </a:ext>
            </a:extLst>
          </p:cNvPr>
          <p:cNvSpPr/>
          <p:nvPr/>
        </p:nvSpPr>
        <p:spPr>
          <a:xfrm>
            <a:off x="4905529" y="401914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2" name="شكل بيضاوي 171">
            <a:extLst>
              <a:ext uri="{FF2B5EF4-FFF2-40B4-BE49-F238E27FC236}">
                <a16:creationId xmlns:a16="http://schemas.microsoft.com/office/drawing/2014/main" id="{BD59AE0C-3640-4A5A-AB8D-FA50A18969F3}"/>
              </a:ext>
            </a:extLst>
          </p:cNvPr>
          <p:cNvSpPr/>
          <p:nvPr/>
        </p:nvSpPr>
        <p:spPr>
          <a:xfrm>
            <a:off x="4991341" y="483865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3" name="شكل بيضاوي 172">
            <a:extLst>
              <a:ext uri="{FF2B5EF4-FFF2-40B4-BE49-F238E27FC236}">
                <a16:creationId xmlns:a16="http://schemas.microsoft.com/office/drawing/2014/main" id="{075A3A9C-9213-40C4-A309-C815FC2B151F}"/>
              </a:ext>
            </a:extLst>
          </p:cNvPr>
          <p:cNvSpPr/>
          <p:nvPr/>
        </p:nvSpPr>
        <p:spPr>
          <a:xfrm>
            <a:off x="4843083" y="343753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4" name="شكل بيضاوي 173">
            <a:extLst>
              <a:ext uri="{FF2B5EF4-FFF2-40B4-BE49-F238E27FC236}">
                <a16:creationId xmlns:a16="http://schemas.microsoft.com/office/drawing/2014/main" id="{49B674EC-AC24-4124-BFE3-FB3608B92203}"/>
              </a:ext>
            </a:extLst>
          </p:cNvPr>
          <p:cNvSpPr/>
          <p:nvPr/>
        </p:nvSpPr>
        <p:spPr>
          <a:xfrm>
            <a:off x="4918655" y="369310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5" name="شكل بيضاوي 174">
            <a:extLst>
              <a:ext uri="{FF2B5EF4-FFF2-40B4-BE49-F238E27FC236}">
                <a16:creationId xmlns:a16="http://schemas.microsoft.com/office/drawing/2014/main" id="{FA39CBA9-02E7-465D-8AB8-B4178E0D8B7B}"/>
              </a:ext>
            </a:extLst>
          </p:cNvPr>
          <p:cNvSpPr/>
          <p:nvPr/>
        </p:nvSpPr>
        <p:spPr>
          <a:xfrm>
            <a:off x="5003416" y="449850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6" name="شكل بيضاوي 175">
            <a:extLst>
              <a:ext uri="{FF2B5EF4-FFF2-40B4-BE49-F238E27FC236}">
                <a16:creationId xmlns:a16="http://schemas.microsoft.com/office/drawing/2014/main" id="{8BFF84EB-14B1-41DD-AA77-8BD38470BCC3}"/>
              </a:ext>
            </a:extLst>
          </p:cNvPr>
          <p:cNvSpPr/>
          <p:nvPr/>
        </p:nvSpPr>
        <p:spPr>
          <a:xfrm>
            <a:off x="5971715" y="52957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7" name="شكل بيضاوي 176">
            <a:extLst>
              <a:ext uri="{FF2B5EF4-FFF2-40B4-BE49-F238E27FC236}">
                <a16:creationId xmlns:a16="http://schemas.microsoft.com/office/drawing/2014/main" id="{4BDCBEF8-8606-43B0-A2E8-63034FAD95AE}"/>
              </a:ext>
            </a:extLst>
          </p:cNvPr>
          <p:cNvSpPr/>
          <p:nvPr/>
        </p:nvSpPr>
        <p:spPr>
          <a:xfrm>
            <a:off x="5052920" y="474213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8" name="شكل بيضاوي 177">
            <a:extLst>
              <a:ext uri="{FF2B5EF4-FFF2-40B4-BE49-F238E27FC236}">
                <a16:creationId xmlns:a16="http://schemas.microsoft.com/office/drawing/2014/main" id="{CE279AA8-37CA-4593-BDF7-EDF76EF95DF0}"/>
              </a:ext>
            </a:extLst>
          </p:cNvPr>
          <p:cNvSpPr/>
          <p:nvPr/>
        </p:nvSpPr>
        <p:spPr>
          <a:xfrm>
            <a:off x="5075210" y="452847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9" name="شكل بيضاوي 178">
            <a:extLst>
              <a:ext uri="{FF2B5EF4-FFF2-40B4-BE49-F238E27FC236}">
                <a16:creationId xmlns:a16="http://schemas.microsoft.com/office/drawing/2014/main" id="{945221BA-F8A0-4555-83BA-E9B9F11AA7B6}"/>
              </a:ext>
            </a:extLst>
          </p:cNvPr>
          <p:cNvSpPr/>
          <p:nvPr/>
        </p:nvSpPr>
        <p:spPr>
          <a:xfrm>
            <a:off x="5122291" y="488966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0" name="شكل بيضاوي 179">
            <a:extLst>
              <a:ext uri="{FF2B5EF4-FFF2-40B4-BE49-F238E27FC236}">
                <a16:creationId xmlns:a16="http://schemas.microsoft.com/office/drawing/2014/main" id="{48BF358F-83EA-4A7D-8118-9724FE33F9C6}"/>
              </a:ext>
            </a:extLst>
          </p:cNvPr>
          <p:cNvSpPr/>
          <p:nvPr/>
        </p:nvSpPr>
        <p:spPr>
          <a:xfrm>
            <a:off x="5143465" y="479451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1" name="شكل بيضاوي 180">
            <a:extLst>
              <a:ext uri="{FF2B5EF4-FFF2-40B4-BE49-F238E27FC236}">
                <a16:creationId xmlns:a16="http://schemas.microsoft.com/office/drawing/2014/main" id="{54B6EA54-919B-4B11-A101-E0460C5CBF31}"/>
              </a:ext>
            </a:extLst>
          </p:cNvPr>
          <p:cNvSpPr/>
          <p:nvPr/>
        </p:nvSpPr>
        <p:spPr>
          <a:xfrm>
            <a:off x="5154966" y="473685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2" name="شكل بيضاوي 181">
            <a:extLst>
              <a:ext uri="{FF2B5EF4-FFF2-40B4-BE49-F238E27FC236}">
                <a16:creationId xmlns:a16="http://schemas.microsoft.com/office/drawing/2014/main" id="{0D6EFBCE-8A2A-4AC5-9E0E-8CBEE2D5B494}"/>
              </a:ext>
            </a:extLst>
          </p:cNvPr>
          <p:cNvSpPr/>
          <p:nvPr/>
        </p:nvSpPr>
        <p:spPr>
          <a:xfrm>
            <a:off x="5147208" y="494206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3" name="شكل بيضاوي 182">
            <a:extLst>
              <a:ext uri="{FF2B5EF4-FFF2-40B4-BE49-F238E27FC236}">
                <a16:creationId xmlns:a16="http://schemas.microsoft.com/office/drawing/2014/main" id="{D6DBB3C3-32C7-497C-9CC4-7A891F79CEA6}"/>
              </a:ext>
            </a:extLst>
          </p:cNvPr>
          <p:cNvSpPr/>
          <p:nvPr/>
        </p:nvSpPr>
        <p:spPr>
          <a:xfrm>
            <a:off x="4817828" y="347614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4" name="شكل بيضاوي 183">
            <a:extLst>
              <a:ext uri="{FF2B5EF4-FFF2-40B4-BE49-F238E27FC236}">
                <a16:creationId xmlns:a16="http://schemas.microsoft.com/office/drawing/2014/main" id="{C4B3A5CA-07F5-433B-86E4-940D59D82609}"/>
              </a:ext>
            </a:extLst>
          </p:cNvPr>
          <p:cNvSpPr/>
          <p:nvPr/>
        </p:nvSpPr>
        <p:spPr>
          <a:xfrm>
            <a:off x="4957129" y="361602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5" name="شكل بيضاوي 184">
            <a:extLst>
              <a:ext uri="{FF2B5EF4-FFF2-40B4-BE49-F238E27FC236}">
                <a16:creationId xmlns:a16="http://schemas.microsoft.com/office/drawing/2014/main" id="{A0809E12-B9AB-4E0E-BA18-F9184ECB0743}"/>
              </a:ext>
            </a:extLst>
          </p:cNvPr>
          <p:cNvSpPr/>
          <p:nvPr/>
        </p:nvSpPr>
        <p:spPr>
          <a:xfrm>
            <a:off x="4992449" y="423731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6" name="شكل بيضاوي 185">
            <a:extLst>
              <a:ext uri="{FF2B5EF4-FFF2-40B4-BE49-F238E27FC236}">
                <a16:creationId xmlns:a16="http://schemas.microsoft.com/office/drawing/2014/main" id="{15D8AD90-1910-4524-A676-DBD48CAB2025}"/>
              </a:ext>
            </a:extLst>
          </p:cNvPr>
          <p:cNvSpPr/>
          <p:nvPr/>
        </p:nvSpPr>
        <p:spPr>
          <a:xfrm>
            <a:off x="5080168" y="424672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7" name="شكل بيضاوي 186">
            <a:extLst>
              <a:ext uri="{FF2B5EF4-FFF2-40B4-BE49-F238E27FC236}">
                <a16:creationId xmlns:a16="http://schemas.microsoft.com/office/drawing/2014/main" id="{EA26961E-6E24-4E14-8C79-257FE9A393FD}"/>
              </a:ext>
            </a:extLst>
          </p:cNvPr>
          <p:cNvSpPr/>
          <p:nvPr/>
        </p:nvSpPr>
        <p:spPr>
          <a:xfrm>
            <a:off x="4957388" y="337958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cxnSp>
        <p:nvCxnSpPr>
          <p:cNvPr id="188" name="موصل: على شكل مرفق 187">
            <a:extLst>
              <a:ext uri="{FF2B5EF4-FFF2-40B4-BE49-F238E27FC236}">
                <a16:creationId xmlns:a16="http://schemas.microsoft.com/office/drawing/2014/main" id="{FDC5A2C3-68C3-4AC2-80BB-70245AF97F9F}"/>
              </a:ext>
            </a:extLst>
          </p:cNvPr>
          <p:cNvCxnSpPr>
            <a:cxnSpLocks/>
          </p:cNvCxnSpPr>
          <p:nvPr/>
        </p:nvCxnSpPr>
        <p:spPr>
          <a:xfrm rot="10800000">
            <a:off x="4908279" y="4878269"/>
            <a:ext cx="2487035" cy="1013147"/>
          </a:xfrm>
          <a:prstGeom prst="bentConnector3">
            <a:avLst>
              <a:gd name="adj1" fmla="val 99738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2387AB9A-59A6-42E3-9C70-E315361013DE}"/>
              </a:ext>
            </a:extLst>
          </p:cNvPr>
          <p:cNvCxnSpPr/>
          <p:nvPr/>
        </p:nvCxnSpPr>
        <p:spPr>
          <a:xfrm>
            <a:off x="2893965" y="5137408"/>
            <a:ext cx="1024879" cy="10883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9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A39931-F305-4C4A-8CC3-F7563DF9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Y" b="1" dirty="0">
                <a:solidFill>
                  <a:srgbClr val="C00000"/>
                </a:solidFill>
              </a:rPr>
              <a:t>النقل العصبيّ في المشبك العصبيّ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ar-SY" sz="2400" b="1" dirty="0">
                <a:solidFill>
                  <a:srgbClr val="00B050"/>
                </a:solidFill>
              </a:rPr>
              <a:t>في وضعية الرّاحة كما أثناء العمل،</a:t>
            </a:r>
            <a:br>
              <a:rPr lang="ar-SY" sz="2400" b="1" dirty="0">
                <a:solidFill>
                  <a:srgbClr val="00B050"/>
                </a:solidFill>
              </a:rPr>
            </a:br>
            <a:r>
              <a:rPr lang="ar-SY" sz="2400" b="1" dirty="0">
                <a:solidFill>
                  <a:srgbClr val="00B0F0"/>
                </a:solidFill>
              </a:rPr>
              <a:t>يملأ </a:t>
            </a:r>
            <a:r>
              <a:rPr lang="ar-SY" sz="2400" b="1" dirty="0">
                <a:solidFill>
                  <a:srgbClr val="00B050"/>
                </a:solidFill>
              </a:rPr>
              <a:t>وسيط النقل العصبيّ </a:t>
            </a:r>
            <a:r>
              <a:rPr lang="ar-SY" sz="2400" b="1" dirty="0">
                <a:solidFill>
                  <a:srgbClr val="00B0F0"/>
                </a:solidFill>
              </a:rPr>
              <a:t>شقّ المشبك العصبيّ</a:t>
            </a:r>
            <a:endParaRPr lang="ar-SY" b="1" dirty="0">
              <a:solidFill>
                <a:srgbClr val="C00000"/>
              </a:solidFill>
            </a:endParaRPr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id="{871368FC-1654-4AF2-A8AC-E9ED0D55D53E}"/>
              </a:ext>
            </a:extLst>
          </p:cNvPr>
          <p:cNvSpPr/>
          <p:nvPr/>
        </p:nvSpPr>
        <p:spPr>
          <a:xfrm>
            <a:off x="2315220" y="3108960"/>
            <a:ext cx="2563006" cy="2383361"/>
          </a:xfrm>
          <a:custGeom>
            <a:avLst/>
            <a:gdLst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29 w 3132905"/>
              <a:gd name="connsiteY9" fmla="*/ 1828157 h 2693515"/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3 w 3132905"/>
              <a:gd name="connsiteY9" fmla="*/ 1828157 h 269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2905" h="2693515">
                <a:moveTo>
                  <a:pt x="0" y="626374"/>
                </a:moveTo>
                <a:cubicBezTo>
                  <a:pt x="433251" y="674271"/>
                  <a:pt x="866503" y="722168"/>
                  <a:pt x="1149531" y="639437"/>
                </a:cubicBezTo>
                <a:cubicBezTo>
                  <a:pt x="1432559" y="556706"/>
                  <a:pt x="1460862" y="230134"/>
                  <a:pt x="1698171" y="129986"/>
                </a:cubicBezTo>
                <a:cubicBezTo>
                  <a:pt x="1935480" y="29838"/>
                  <a:pt x="2351314" y="-50717"/>
                  <a:pt x="2573383" y="38546"/>
                </a:cubicBezTo>
                <a:cubicBezTo>
                  <a:pt x="2795452" y="127809"/>
                  <a:pt x="2941320" y="321575"/>
                  <a:pt x="3030583" y="665563"/>
                </a:cubicBezTo>
                <a:cubicBezTo>
                  <a:pt x="3119846" y="1009551"/>
                  <a:pt x="3163389" y="1771551"/>
                  <a:pt x="3108960" y="2102477"/>
                </a:cubicBezTo>
                <a:cubicBezTo>
                  <a:pt x="3054531" y="2433403"/>
                  <a:pt x="2921725" y="2572740"/>
                  <a:pt x="2704011" y="2651117"/>
                </a:cubicBezTo>
                <a:cubicBezTo>
                  <a:pt x="2486297" y="2729494"/>
                  <a:pt x="2018211" y="2696837"/>
                  <a:pt x="1802674" y="2572740"/>
                </a:cubicBezTo>
                <a:cubicBezTo>
                  <a:pt x="1587137" y="2448643"/>
                  <a:pt x="1709057" y="2030631"/>
                  <a:pt x="1410789" y="1906534"/>
                </a:cubicBezTo>
                <a:cubicBezTo>
                  <a:pt x="1112521" y="1782437"/>
                  <a:pt x="513806" y="1805297"/>
                  <a:pt x="13063" y="1828157"/>
                </a:cubicBezTo>
              </a:path>
            </a:pathLst>
          </a:cu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" name="شكل حر: شكل 9">
            <a:extLst>
              <a:ext uri="{FF2B5EF4-FFF2-40B4-BE49-F238E27FC236}">
                <a16:creationId xmlns:a16="http://schemas.microsoft.com/office/drawing/2014/main" id="{2E5268E5-9EE3-4E47-AC22-7B75E92FA47E}"/>
              </a:ext>
            </a:extLst>
          </p:cNvPr>
          <p:cNvSpPr/>
          <p:nvPr/>
        </p:nvSpPr>
        <p:spPr>
          <a:xfrm>
            <a:off x="5844878" y="2483173"/>
            <a:ext cx="2450036" cy="3651348"/>
          </a:xfrm>
          <a:custGeom>
            <a:avLst/>
            <a:gdLst>
              <a:gd name="connsiteX0" fmla="*/ 2888175 w 2953490"/>
              <a:gd name="connsiteY0" fmla="*/ 1096043 h 4422382"/>
              <a:gd name="connsiteX1" fmla="*/ 2039090 w 2953490"/>
              <a:gd name="connsiteY1" fmla="*/ 1148294 h 4422382"/>
              <a:gd name="connsiteX2" fmla="*/ 1438198 w 2953490"/>
              <a:gd name="connsiteY2" fmla="*/ 887037 h 4422382"/>
              <a:gd name="connsiteX3" fmla="*/ 602175 w 2953490"/>
              <a:gd name="connsiteY3" fmla="*/ 129391 h 4422382"/>
              <a:gd name="connsiteX4" fmla="*/ 14347 w 2953490"/>
              <a:gd name="connsiteY4" fmla="*/ 129391 h 4422382"/>
              <a:gd name="connsiteX5" fmla="*/ 432358 w 2953490"/>
              <a:gd name="connsiteY5" fmla="*/ 1409551 h 4422382"/>
              <a:gd name="connsiteX6" fmla="*/ 367044 w 2953490"/>
              <a:gd name="connsiteY6" fmla="*/ 3159974 h 4422382"/>
              <a:gd name="connsiteX7" fmla="*/ 1284 w 2953490"/>
              <a:gd name="connsiteY7" fmla="*/ 4100500 h 4422382"/>
              <a:gd name="connsiteX8" fmla="*/ 510735 w 2953490"/>
              <a:gd name="connsiteY8" fmla="*/ 4374820 h 4422382"/>
              <a:gd name="connsiteX9" fmla="*/ 1542701 w 2953490"/>
              <a:gd name="connsiteY9" fmla="*/ 3225288 h 4422382"/>
              <a:gd name="connsiteX10" fmla="*/ 2953490 w 2953490"/>
              <a:gd name="connsiteY10" fmla="*/ 2885654 h 4422382"/>
              <a:gd name="connsiteX0" fmla="*/ 2887272 w 2952587"/>
              <a:gd name="connsiteY0" fmla="*/ 1096043 h 4481320"/>
              <a:gd name="connsiteX1" fmla="*/ 2038187 w 2952587"/>
              <a:gd name="connsiteY1" fmla="*/ 1148294 h 4481320"/>
              <a:gd name="connsiteX2" fmla="*/ 1437295 w 2952587"/>
              <a:gd name="connsiteY2" fmla="*/ 887037 h 4481320"/>
              <a:gd name="connsiteX3" fmla="*/ 601272 w 2952587"/>
              <a:gd name="connsiteY3" fmla="*/ 129391 h 4481320"/>
              <a:gd name="connsiteX4" fmla="*/ 13444 w 2952587"/>
              <a:gd name="connsiteY4" fmla="*/ 129391 h 4481320"/>
              <a:gd name="connsiteX5" fmla="*/ 431455 w 2952587"/>
              <a:gd name="connsiteY5" fmla="*/ 1409551 h 4481320"/>
              <a:gd name="connsiteX6" fmla="*/ 366141 w 2952587"/>
              <a:gd name="connsiteY6" fmla="*/ 3159974 h 4481320"/>
              <a:gd name="connsiteX7" fmla="*/ 381 w 2952587"/>
              <a:gd name="connsiteY7" fmla="*/ 4100500 h 4481320"/>
              <a:gd name="connsiteX8" fmla="*/ 326952 w 2952587"/>
              <a:gd name="connsiteY8" fmla="*/ 4440134 h 4481320"/>
              <a:gd name="connsiteX9" fmla="*/ 1541798 w 2952587"/>
              <a:gd name="connsiteY9" fmla="*/ 3225288 h 4481320"/>
              <a:gd name="connsiteX10" fmla="*/ 2952587 w 2952587"/>
              <a:gd name="connsiteY10" fmla="*/ 2885654 h 4481320"/>
              <a:gd name="connsiteX0" fmla="*/ 2888403 w 2953718"/>
              <a:gd name="connsiteY0" fmla="*/ 1096043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162653 w 2953718"/>
              <a:gd name="connsiteY10" fmla="*/ 2859529 h 4343673"/>
              <a:gd name="connsiteX11" fmla="*/ 2953718 w 2953718"/>
              <a:gd name="connsiteY11" fmla="*/ 2885654 h 4343673"/>
              <a:gd name="connsiteX0" fmla="*/ 2927592 w 2979844"/>
              <a:gd name="connsiteY0" fmla="*/ 1318111 h 4343673"/>
              <a:gd name="connsiteX1" fmla="*/ 2078506 w 2979844"/>
              <a:gd name="connsiteY1" fmla="*/ 1252797 h 4343673"/>
              <a:gd name="connsiteX2" fmla="*/ 1438426 w 2979844"/>
              <a:gd name="connsiteY2" fmla="*/ 887037 h 4343673"/>
              <a:gd name="connsiteX3" fmla="*/ 602403 w 2979844"/>
              <a:gd name="connsiteY3" fmla="*/ 129391 h 4343673"/>
              <a:gd name="connsiteX4" fmla="*/ 14575 w 2979844"/>
              <a:gd name="connsiteY4" fmla="*/ 129391 h 4343673"/>
              <a:gd name="connsiteX5" fmla="*/ 432586 w 2979844"/>
              <a:gd name="connsiteY5" fmla="*/ 1409551 h 4343673"/>
              <a:gd name="connsiteX6" fmla="*/ 367272 w 2979844"/>
              <a:gd name="connsiteY6" fmla="*/ 3159974 h 4343673"/>
              <a:gd name="connsiteX7" fmla="*/ 1512 w 2979844"/>
              <a:gd name="connsiteY7" fmla="*/ 4100500 h 4343673"/>
              <a:gd name="connsiteX8" fmla="*/ 524026 w 2979844"/>
              <a:gd name="connsiteY8" fmla="*/ 4283380 h 4343673"/>
              <a:gd name="connsiteX9" fmla="*/ 1542929 w 2979844"/>
              <a:gd name="connsiteY9" fmla="*/ 3225288 h 4343673"/>
              <a:gd name="connsiteX10" fmla="*/ 2162653 w 2979844"/>
              <a:gd name="connsiteY10" fmla="*/ 2859529 h 4343673"/>
              <a:gd name="connsiteX11" fmla="*/ 2979844 w 2979844"/>
              <a:gd name="connsiteY11" fmla="*/ 2768088 h 434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9844" h="4343673">
                <a:moveTo>
                  <a:pt x="2927592" y="1318111"/>
                </a:moveTo>
                <a:cubicBezTo>
                  <a:pt x="2623881" y="1361653"/>
                  <a:pt x="2326700" y="1324643"/>
                  <a:pt x="2078506" y="1252797"/>
                </a:cubicBezTo>
                <a:cubicBezTo>
                  <a:pt x="1830312" y="1180951"/>
                  <a:pt x="1684443" y="1074271"/>
                  <a:pt x="1438426" y="887037"/>
                </a:cubicBezTo>
                <a:cubicBezTo>
                  <a:pt x="1192409" y="699803"/>
                  <a:pt x="839711" y="255665"/>
                  <a:pt x="602403" y="129391"/>
                </a:cubicBezTo>
                <a:cubicBezTo>
                  <a:pt x="365095" y="3117"/>
                  <a:pt x="42878" y="-83969"/>
                  <a:pt x="14575" y="129391"/>
                </a:cubicBezTo>
                <a:cubicBezTo>
                  <a:pt x="-13728" y="342751"/>
                  <a:pt x="373803" y="904454"/>
                  <a:pt x="432586" y="1409551"/>
                </a:cubicBezTo>
                <a:cubicBezTo>
                  <a:pt x="491369" y="1914648"/>
                  <a:pt x="439118" y="2711483"/>
                  <a:pt x="367272" y="3159974"/>
                </a:cubicBezTo>
                <a:cubicBezTo>
                  <a:pt x="295426" y="3608465"/>
                  <a:pt x="-24614" y="3913266"/>
                  <a:pt x="1512" y="4100500"/>
                </a:cubicBezTo>
                <a:cubicBezTo>
                  <a:pt x="27638" y="4287734"/>
                  <a:pt x="267123" y="4429249"/>
                  <a:pt x="524026" y="4283380"/>
                </a:cubicBezTo>
                <a:cubicBezTo>
                  <a:pt x="780929" y="4137511"/>
                  <a:pt x="1269825" y="3462597"/>
                  <a:pt x="1542929" y="3225288"/>
                </a:cubicBezTo>
                <a:cubicBezTo>
                  <a:pt x="1816034" y="2987980"/>
                  <a:pt x="1927522" y="2916135"/>
                  <a:pt x="2162653" y="2859529"/>
                </a:cubicBezTo>
                <a:cubicBezTo>
                  <a:pt x="2397784" y="2802923"/>
                  <a:pt x="2848000" y="2787682"/>
                  <a:pt x="2979844" y="2768088"/>
                </a:cubicBezTo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766CE463-392C-4DAF-84D4-548D0B3CFE52}"/>
              </a:ext>
            </a:extLst>
          </p:cNvPr>
          <p:cNvSpPr/>
          <p:nvPr/>
        </p:nvSpPr>
        <p:spPr>
          <a:xfrm>
            <a:off x="2549749" y="3775202"/>
            <a:ext cx="1744226" cy="641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C00000"/>
                </a:solidFill>
              </a:rPr>
              <a:t>الانتفاخ</a:t>
            </a:r>
            <a:br>
              <a:rPr lang="ar-SY" sz="1100" b="1" dirty="0">
                <a:solidFill>
                  <a:srgbClr val="C00000"/>
                </a:solidFill>
              </a:rPr>
            </a:br>
            <a:r>
              <a:rPr lang="ar-SY" sz="1100" b="1" dirty="0">
                <a:solidFill>
                  <a:srgbClr val="C00000"/>
                </a:solidFill>
              </a:rPr>
              <a:t> ما قبل المشبك</a:t>
            </a:r>
            <a:br>
              <a:rPr lang="en-US" sz="1100" b="1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Presynaptic Knob</a:t>
            </a:r>
            <a:endParaRPr lang="ar-SY" sz="1100" b="1" dirty="0">
              <a:solidFill>
                <a:srgbClr val="C00000"/>
              </a:solidFill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48E1202E-EDD3-488C-97CF-5F510AD80C52}"/>
              </a:ext>
            </a:extLst>
          </p:cNvPr>
          <p:cNvSpPr/>
          <p:nvPr/>
        </p:nvSpPr>
        <p:spPr>
          <a:xfrm>
            <a:off x="4487304" y="2209030"/>
            <a:ext cx="1606731" cy="641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الشقّ المشبكيّ</a:t>
            </a:r>
            <a:br>
              <a:rPr lang="en-US" sz="1100" b="1" dirty="0">
                <a:solidFill>
                  <a:srgbClr val="0070C0"/>
                </a:solidFill>
              </a:rPr>
            </a:br>
            <a:r>
              <a:rPr lang="en-US" sz="1100" b="1" dirty="0">
                <a:solidFill>
                  <a:srgbClr val="0070C0"/>
                </a:solidFill>
              </a:rPr>
              <a:t>Synaptic Cleft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4D0C2DDA-D29D-49EA-9C59-F344C5F69709}"/>
              </a:ext>
            </a:extLst>
          </p:cNvPr>
          <p:cNvSpPr/>
          <p:nvPr/>
        </p:nvSpPr>
        <p:spPr>
          <a:xfrm>
            <a:off x="6248731" y="3828309"/>
            <a:ext cx="2259930" cy="494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C00000"/>
                </a:solidFill>
              </a:rPr>
              <a:t>التفرّع الانتهائيّ</a:t>
            </a:r>
            <a:br>
              <a:rPr lang="ar-SY" sz="1100" b="1" dirty="0">
                <a:solidFill>
                  <a:srgbClr val="C00000"/>
                </a:solidFill>
              </a:rPr>
            </a:br>
            <a:r>
              <a:rPr lang="ar-SY" sz="1100" b="1" dirty="0">
                <a:solidFill>
                  <a:srgbClr val="C00000"/>
                </a:solidFill>
              </a:rPr>
              <a:t> ما بعد المشبك</a:t>
            </a:r>
            <a:br>
              <a:rPr lang="en-US" sz="1100" b="1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Postsynaptic Dendrite</a:t>
            </a:r>
            <a:endParaRPr lang="ar-SY" sz="1100" b="1" dirty="0">
              <a:solidFill>
                <a:srgbClr val="C00000"/>
              </a:solidFill>
            </a:endParaRPr>
          </a:p>
        </p:txBody>
      </p:sp>
      <p:cxnSp>
        <p:nvCxnSpPr>
          <p:cNvPr id="26" name="رابط كسهم مستقيم 25">
            <a:extLst>
              <a:ext uri="{FF2B5EF4-FFF2-40B4-BE49-F238E27FC236}">
                <a16:creationId xmlns:a16="http://schemas.microsoft.com/office/drawing/2014/main" id="{66C1FB74-B733-4929-8D8F-54CB63F11BC0}"/>
              </a:ext>
            </a:extLst>
          </p:cNvPr>
          <p:cNvCxnSpPr/>
          <p:nvPr/>
        </p:nvCxnSpPr>
        <p:spPr>
          <a:xfrm flipH="1">
            <a:off x="4683130" y="2830869"/>
            <a:ext cx="1167703" cy="0"/>
          </a:xfrm>
          <a:prstGeom prst="straightConnector1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9A06E9C2-1F14-4E67-9CCB-6A6CF120170D}"/>
              </a:ext>
            </a:extLst>
          </p:cNvPr>
          <p:cNvSpPr/>
          <p:nvPr/>
        </p:nvSpPr>
        <p:spPr>
          <a:xfrm>
            <a:off x="4114800" y="3004457"/>
            <a:ext cx="104503" cy="2211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72595632-2722-410A-B03C-C50762157A40}"/>
              </a:ext>
            </a:extLst>
          </p:cNvPr>
          <p:cNvSpPr/>
          <p:nvPr/>
        </p:nvSpPr>
        <p:spPr>
          <a:xfrm>
            <a:off x="4114799" y="5371551"/>
            <a:ext cx="104503" cy="2211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1" name="مستطيل 30">
            <a:extLst>
              <a:ext uri="{FF2B5EF4-FFF2-40B4-BE49-F238E27FC236}">
                <a16:creationId xmlns:a16="http://schemas.microsoft.com/office/drawing/2014/main" id="{4A81B8E5-8527-4320-95D3-1B9AA44E2A30}"/>
              </a:ext>
            </a:extLst>
          </p:cNvPr>
          <p:cNvSpPr/>
          <p:nvPr/>
        </p:nvSpPr>
        <p:spPr>
          <a:xfrm>
            <a:off x="1561212" y="2369452"/>
            <a:ext cx="1674446" cy="446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أقنية شاردة الكالسيوم</a:t>
            </a:r>
            <a:br>
              <a:rPr lang="en-US" sz="1100" b="1" dirty="0">
                <a:solidFill>
                  <a:srgbClr val="0070C0"/>
                </a:solidFill>
              </a:rPr>
            </a:br>
            <a:r>
              <a:rPr lang="en-US" sz="1100" b="1" dirty="0">
                <a:solidFill>
                  <a:srgbClr val="0070C0"/>
                </a:solidFill>
              </a:rPr>
              <a:t>Ca++ Channel</a:t>
            </a:r>
            <a:endParaRPr lang="ar-SY" sz="1100" b="1" dirty="0">
              <a:solidFill>
                <a:srgbClr val="0070C0"/>
              </a:solidFill>
            </a:endParaRPr>
          </a:p>
        </p:txBody>
      </p:sp>
      <p:cxnSp>
        <p:nvCxnSpPr>
          <p:cNvPr id="33" name="موصل: على شكل مرفق 32">
            <a:extLst>
              <a:ext uri="{FF2B5EF4-FFF2-40B4-BE49-F238E27FC236}">
                <a16:creationId xmlns:a16="http://schemas.microsoft.com/office/drawing/2014/main" id="{83AD7981-20F1-4838-B403-0372A8E0FBBC}"/>
              </a:ext>
            </a:extLst>
          </p:cNvPr>
          <p:cNvCxnSpPr>
            <a:cxnSpLocks/>
            <a:stCxn id="31" idx="3"/>
            <a:endCxn id="29" idx="0"/>
          </p:cNvCxnSpPr>
          <p:nvPr/>
        </p:nvCxnSpPr>
        <p:spPr>
          <a:xfrm>
            <a:off x="3235658" y="2592937"/>
            <a:ext cx="931394" cy="41152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F8898E4F-33DD-429F-9CBC-C9B9FB553453}"/>
              </a:ext>
            </a:extLst>
          </p:cNvPr>
          <p:cNvSpPr/>
          <p:nvPr/>
        </p:nvSpPr>
        <p:spPr>
          <a:xfrm>
            <a:off x="4075611" y="4089552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B8658F44-326C-47B7-8F31-13EE43903473}"/>
              </a:ext>
            </a:extLst>
          </p:cNvPr>
          <p:cNvSpPr/>
          <p:nvPr/>
        </p:nvSpPr>
        <p:spPr>
          <a:xfrm>
            <a:off x="2552740" y="435993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B3F46989-1837-45E9-B2AE-F606281008F9}"/>
              </a:ext>
            </a:extLst>
          </p:cNvPr>
          <p:cNvSpPr/>
          <p:nvPr/>
        </p:nvSpPr>
        <p:spPr>
          <a:xfrm>
            <a:off x="2776400" y="4447365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0" name="شكل بيضاوي 39">
            <a:extLst>
              <a:ext uri="{FF2B5EF4-FFF2-40B4-BE49-F238E27FC236}">
                <a16:creationId xmlns:a16="http://schemas.microsoft.com/office/drawing/2014/main" id="{0ADD0630-41C5-4A15-BB9C-DDF081F8022C}"/>
              </a:ext>
            </a:extLst>
          </p:cNvPr>
          <p:cNvSpPr/>
          <p:nvPr/>
        </p:nvSpPr>
        <p:spPr>
          <a:xfrm>
            <a:off x="4009616" y="451041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1" name="شكل بيضاوي 40">
            <a:extLst>
              <a:ext uri="{FF2B5EF4-FFF2-40B4-BE49-F238E27FC236}">
                <a16:creationId xmlns:a16="http://schemas.microsoft.com/office/drawing/2014/main" id="{1C3F696D-5BE1-46D9-9A2A-69068B21B02A}"/>
              </a:ext>
            </a:extLst>
          </p:cNvPr>
          <p:cNvSpPr/>
          <p:nvPr/>
        </p:nvSpPr>
        <p:spPr>
          <a:xfrm>
            <a:off x="3575340" y="463396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2" name="شكل بيضاوي 41">
            <a:extLst>
              <a:ext uri="{FF2B5EF4-FFF2-40B4-BE49-F238E27FC236}">
                <a16:creationId xmlns:a16="http://schemas.microsoft.com/office/drawing/2014/main" id="{D67F9ECE-2CDB-479F-952B-C323C4F52509}"/>
              </a:ext>
            </a:extLst>
          </p:cNvPr>
          <p:cNvSpPr/>
          <p:nvPr/>
        </p:nvSpPr>
        <p:spPr>
          <a:xfrm>
            <a:off x="3972571" y="508615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3" name="شكل بيضاوي 42">
            <a:extLst>
              <a:ext uri="{FF2B5EF4-FFF2-40B4-BE49-F238E27FC236}">
                <a16:creationId xmlns:a16="http://schemas.microsoft.com/office/drawing/2014/main" id="{BDB2BAB0-9F72-4ACA-B2A8-7852F0D37797}"/>
              </a:ext>
            </a:extLst>
          </p:cNvPr>
          <p:cNvSpPr/>
          <p:nvPr/>
        </p:nvSpPr>
        <p:spPr>
          <a:xfrm>
            <a:off x="3883297" y="4754607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4" name="شكل بيضاوي 43">
            <a:extLst>
              <a:ext uri="{FF2B5EF4-FFF2-40B4-BE49-F238E27FC236}">
                <a16:creationId xmlns:a16="http://schemas.microsoft.com/office/drawing/2014/main" id="{5D572D2B-61C0-46DE-ABBE-F56C82C06A82}"/>
              </a:ext>
            </a:extLst>
          </p:cNvPr>
          <p:cNvSpPr/>
          <p:nvPr/>
        </p:nvSpPr>
        <p:spPr>
          <a:xfrm>
            <a:off x="4201852" y="431965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8F3B4B8E-AF3E-4EC2-9303-C17CE44F4D61}"/>
              </a:ext>
            </a:extLst>
          </p:cNvPr>
          <p:cNvSpPr/>
          <p:nvPr/>
        </p:nvSpPr>
        <p:spPr>
          <a:xfrm>
            <a:off x="4354636" y="477448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6" name="شكل بيضاوي 45">
            <a:extLst>
              <a:ext uri="{FF2B5EF4-FFF2-40B4-BE49-F238E27FC236}">
                <a16:creationId xmlns:a16="http://schemas.microsoft.com/office/drawing/2014/main" id="{27D14F4E-BD1C-4BD4-9933-8BBD5187E311}"/>
              </a:ext>
            </a:extLst>
          </p:cNvPr>
          <p:cNvSpPr/>
          <p:nvPr/>
        </p:nvSpPr>
        <p:spPr>
          <a:xfrm>
            <a:off x="4267199" y="501782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9A0D0316-9826-4B1A-9ABC-B0568A7E0422}"/>
              </a:ext>
            </a:extLst>
          </p:cNvPr>
          <p:cNvSpPr/>
          <p:nvPr/>
        </p:nvSpPr>
        <p:spPr>
          <a:xfrm>
            <a:off x="4672148" y="487018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8" name="شكل بيضاوي 47">
            <a:extLst>
              <a:ext uri="{FF2B5EF4-FFF2-40B4-BE49-F238E27FC236}">
                <a16:creationId xmlns:a16="http://schemas.microsoft.com/office/drawing/2014/main" id="{8CE89DA4-4538-45A6-A4A5-BA033B255F1D}"/>
              </a:ext>
            </a:extLst>
          </p:cNvPr>
          <p:cNvSpPr/>
          <p:nvPr/>
        </p:nvSpPr>
        <p:spPr>
          <a:xfrm>
            <a:off x="4761441" y="418139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9" name="شكل بيضاوي 48">
            <a:extLst>
              <a:ext uri="{FF2B5EF4-FFF2-40B4-BE49-F238E27FC236}">
                <a16:creationId xmlns:a16="http://schemas.microsoft.com/office/drawing/2014/main" id="{5A0CC2B3-B9AD-45E9-B4B7-B9947F5A6428}"/>
              </a:ext>
            </a:extLst>
          </p:cNvPr>
          <p:cNvSpPr/>
          <p:nvPr/>
        </p:nvSpPr>
        <p:spPr>
          <a:xfrm>
            <a:off x="2665328" y="388814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0" name="شكل بيضاوي 49">
            <a:extLst>
              <a:ext uri="{FF2B5EF4-FFF2-40B4-BE49-F238E27FC236}">
                <a16:creationId xmlns:a16="http://schemas.microsoft.com/office/drawing/2014/main" id="{2395894B-F707-470A-A78A-05BCC7F7EEFB}"/>
              </a:ext>
            </a:extLst>
          </p:cNvPr>
          <p:cNvSpPr/>
          <p:nvPr/>
        </p:nvSpPr>
        <p:spPr>
          <a:xfrm>
            <a:off x="4449673" y="515879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1" name="شكل بيضاوي 50">
            <a:extLst>
              <a:ext uri="{FF2B5EF4-FFF2-40B4-BE49-F238E27FC236}">
                <a16:creationId xmlns:a16="http://schemas.microsoft.com/office/drawing/2014/main" id="{1FB223BF-42AE-433B-BCAB-1426D32BEADF}"/>
              </a:ext>
            </a:extLst>
          </p:cNvPr>
          <p:cNvSpPr/>
          <p:nvPr/>
        </p:nvSpPr>
        <p:spPr>
          <a:xfrm>
            <a:off x="4354636" y="416095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2" name="شكل بيضاوي 51">
            <a:extLst>
              <a:ext uri="{FF2B5EF4-FFF2-40B4-BE49-F238E27FC236}">
                <a16:creationId xmlns:a16="http://schemas.microsoft.com/office/drawing/2014/main" id="{FF4F0101-FA3B-4D04-A763-ADBFDBBBA54D}"/>
              </a:ext>
            </a:extLst>
          </p:cNvPr>
          <p:cNvSpPr/>
          <p:nvPr/>
        </p:nvSpPr>
        <p:spPr>
          <a:xfrm>
            <a:off x="4134356" y="464136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3" name="شكل بيضاوي 52">
            <a:extLst>
              <a:ext uri="{FF2B5EF4-FFF2-40B4-BE49-F238E27FC236}">
                <a16:creationId xmlns:a16="http://schemas.microsoft.com/office/drawing/2014/main" id="{BBFBA531-A687-4B00-A26D-E82ABBA322DB}"/>
              </a:ext>
            </a:extLst>
          </p:cNvPr>
          <p:cNvSpPr/>
          <p:nvPr/>
        </p:nvSpPr>
        <p:spPr>
          <a:xfrm>
            <a:off x="4754880" y="467942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4" name="شكل بيضاوي 53">
            <a:extLst>
              <a:ext uri="{FF2B5EF4-FFF2-40B4-BE49-F238E27FC236}">
                <a16:creationId xmlns:a16="http://schemas.microsoft.com/office/drawing/2014/main" id="{F0FA2AC1-FEB2-4B8B-99B0-E8EE25419207}"/>
              </a:ext>
            </a:extLst>
          </p:cNvPr>
          <p:cNvSpPr/>
          <p:nvPr/>
        </p:nvSpPr>
        <p:spPr>
          <a:xfrm>
            <a:off x="3719115" y="4389577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5" name="شكل بيضاوي 54">
            <a:extLst>
              <a:ext uri="{FF2B5EF4-FFF2-40B4-BE49-F238E27FC236}">
                <a16:creationId xmlns:a16="http://schemas.microsoft.com/office/drawing/2014/main" id="{7B0B1D0B-94A7-4744-9733-6D90A11E983B}"/>
              </a:ext>
            </a:extLst>
          </p:cNvPr>
          <p:cNvSpPr/>
          <p:nvPr/>
        </p:nvSpPr>
        <p:spPr>
          <a:xfrm>
            <a:off x="3122020" y="440984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6" name="شكل بيضاوي 55">
            <a:extLst>
              <a:ext uri="{FF2B5EF4-FFF2-40B4-BE49-F238E27FC236}">
                <a16:creationId xmlns:a16="http://schemas.microsoft.com/office/drawing/2014/main" id="{88CD3526-A41A-4A8A-8B76-88DF455DD305}"/>
              </a:ext>
            </a:extLst>
          </p:cNvPr>
          <p:cNvSpPr/>
          <p:nvPr/>
        </p:nvSpPr>
        <p:spPr>
          <a:xfrm>
            <a:off x="3305726" y="454872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7" name="شكل بيضاوي 56">
            <a:extLst>
              <a:ext uri="{FF2B5EF4-FFF2-40B4-BE49-F238E27FC236}">
                <a16:creationId xmlns:a16="http://schemas.microsoft.com/office/drawing/2014/main" id="{1168B474-222D-4D3E-B148-54D249EAFCDC}"/>
              </a:ext>
            </a:extLst>
          </p:cNvPr>
          <p:cNvSpPr/>
          <p:nvPr/>
        </p:nvSpPr>
        <p:spPr>
          <a:xfrm>
            <a:off x="4114799" y="35167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8" name="شكل بيضاوي 57">
            <a:extLst>
              <a:ext uri="{FF2B5EF4-FFF2-40B4-BE49-F238E27FC236}">
                <a16:creationId xmlns:a16="http://schemas.microsoft.com/office/drawing/2014/main" id="{C9B272FF-24EC-4DAE-8C96-C5BBA72A7C0D}"/>
              </a:ext>
            </a:extLst>
          </p:cNvPr>
          <p:cNvSpPr/>
          <p:nvPr/>
        </p:nvSpPr>
        <p:spPr>
          <a:xfrm>
            <a:off x="3706343" y="36691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9" name="شكل بيضاوي 58">
            <a:extLst>
              <a:ext uri="{FF2B5EF4-FFF2-40B4-BE49-F238E27FC236}">
                <a16:creationId xmlns:a16="http://schemas.microsoft.com/office/drawing/2014/main" id="{8E11E42F-0B86-4EB0-8B40-AD86F66A178F}"/>
              </a:ext>
            </a:extLst>
          </p:cNvPr>
          <p:cNvSpPr/>
          <p:nvPr/>
        </p:nvSpPr>
        <p:spPr>
          <a:xfrm>
            <a:off x="4066900" y="381326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0" name="شكل بيضاوي 59">
            <a:extLst>
              <a:ext uri="{FF2B5EF4-FFF2-40B4-BE49-F238E27FC236}">
                <a16:creationId xmlns:a16="http://schemas.microsoft.com/office/drawing/2014/main" id="{F34F9C89-6E25-40B3-944E-0EB417E70861}"/>
              </a:ext>
            </a:extLst>
          </p:cNvPr>
          <p:cNvSpPr/>
          <p:nvPr/>
        </p:nvSpPr>
        <p:spPr>
          <a:xfrm>
            <a:off x="4411426" y="329849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1" name="شكل بيضاوي 60">
            <a:extLst>
              <a:ext uri="{FF2B5EF4-FFF2-40B4-BE49-F238E27FC236}">
                <a16:creationId xmlns:a16="http://schemas.microsoft.com/office/drawing/2014/main" id="{BB13CCA8-8350-4CDD-89C6-5828E7ABFBEE}"/>
              </a:ext>
            </a:extLst>
          </p:cNvPr>
          <p:cNvSpPr/>
          <p:nvPr/>
        </p:nvSpPr>
        <p:spPr>
          <a:xfrm>
            <a:off x="4267199" y="36691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2" name="شكل بيضاوي 61">
            <a:extLst>
              <a:ext uri="{FF2B5EF4-FFF2-40B4-BE49-F238E27FC236}">
                <a16:creationId xmlns:a16="http://schemas.microsoft.com/office/drawing/2014/main" id="{CCC6CAD9-B675-46E2-8797-EB541AEB7615}"/>
              </a:ext>
            </a:extLst>
          </p:cNvPr>
          <p:cNvSpPr/>
          <p:nvPr/>
        </p:nvSpPr>
        <p:spPr>
          <a:xfrm>
            <a:off x="4624250" y="346742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3" name="شكل بيضاوي 62">
            <a:extLst>
              <a:ext uri="{FF2B5EF4-FFF2-40B4-BE49-F238E27FC236}">
                <a16:creationId xmlns:a16="http://schemas.microsoft.com/office/drawing/2014/main" id="{CA0268DF-B7AB-43FA-99EB-C33F1959074D}"/>
              </a:ext>
            </a:extLst>
          </p:cNvPr>
          <p:cNvSpPr/>
          <p:nvPr/>
        </p:nvSpPr>
        <p:spPr>
          <a:xfrm>
            <a:off x="4690243" y="3779895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4" name="شكل بيضاوي 63">
            <a:extLst>
              <a:ext uri="{FF2B5EF4-FFF2-40B4-BE49-F238E27FC236}">
                <a16:creationId xmlns:a16="http://schemas.microsoft.com/office/drawing/2014/main" id="{BCDCFEAF-681E-412D-A7F2-E20A433307C1}"/>
              </a:ext>
            </a:extLst>
          </p:cNvPr>
          <p:cNvSpPr/>
          <p:nvPr/>
        </p:nvSpPr>
        <p:spPr>
          <a:xfrm>
            <a:off x="3803301" y="330683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5" name="شكل بيضاوي 64">
            <a:extLst>
              <a:ext uri="{FF2B5EF4-FFF2-40B4-BE49-F238E27FC236}">
                <a16:creationId xmlns:a16="http://schemas.microsoft.com/office/drawing/2014/main" id="{572F7F8D-1BDC-4AD1-B6BD-E7D6A2FB163E}"/>
              </a:ext>
            </a:extLst>
          </p:cNvPr>
          <p:cNvSpPr/>
          <p:nvPr/>
        </p:nvSpPr>
        <p:spPr>
          <a:xfrm>
            <a:off x="4723139" y="4330098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6" name="شكل بيضاوي 65">
            <a:extLst>
              <a:ext uri="{FF2B5EF4-FFF2-40B4-BE49-F238E27FC236}">
                <a16:creationId xmlns:a16="http://schemas.microsoft.com/office/drawing/2014/main" id="{B6EAB579-4833-4DEC-A488-F571C9EFB324}"/>
              </a:ext>
            </a:extLst>
          </p:cNvPr>
          <p:cNvSpPr/>
          <p:nvPr/>
        </p:nvSpPr>
        <p:spPr>
          <a:xfrm>
            <a:off x="4739957" y="398864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7" name="شكل بيضاوي 66">
            <a:extLst>
              <a:ext uri="{FF2B5EF4-FFF2-40B4-BE49-F238E27FC236}">
                <a16:creationId xmlns:a16="http://schemas.microsoft.com/office/drawing/2014/main" id="{24C55881-C598-4F4C-92D9-40D202C774B5}"/>
              </a:ext>
            </a:extLst>
          </p:cNvPr>
          <p:cNvSpPr/>
          <p:nvPr/>
        </p:nvSpPr>
        <p:spPr>
          <a:xfrm>
            <a:off x="4693921" y="362563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8" name="شكل بيضاوي 67">
            <a:extLst>
              <a:ext uri="{FF2B5EF4-FFF2-40B4-BE49-F238E27FC236}">
                <a16:creationId xmlns:a16="http://schemas.microsoft.com/office/drawing/2014/main" id="{58EE0DA1-C4B6-474A-BDB8-7CF353C6C8B9}"/>
              </a:ext>
            </a:extLst>
          </p:cNvPr>
          <p:cNvSpPr/>
          <p:nvPr/>
        </p:nvSpPr>
        <p:spPr>
          <a:xfrm>
            <a:off x="4571999" y="39739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9" name="شكل بيضاوي 68">
            <a:extLst>
              <a:ext uri="{FF2B5EF4-FFF2-40B4-BE49-F238E27FC236}">
                <a16:creationId xmlns:a16="http://schemas.microsoft.com/office/drawing/2014/main" id="{15CFBE3D-F55D-4A6E-A116-DA65FAAC71F4}"/>
              </a:ext>
            </a:extLst>
          </p:cNvPr>
          <p:cNvSpPr/>
          <p:nvPr/>
        </p:nvSpPr>
        <p:spPr>
          <a:xfrm>
            <a:off x="4763588" y="449214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0" name="شكل بيضاوي 69">
            <a:extLst>
              <a:ext uri="{FF2B5EF4-FFF2-40B4-BE49-F238E27FC236}">
                <a16:creationId xmlns:a16="http://schemas.microsoft.com/office/drawing/2014/main" id="{2426E5AC-292B-4CFF-9C2E-A28B56E3254F}"/>
              </a:ext>
            </a:extLst>
          </p:cNvPr>
          <p:cNvSpPr/>
          <p:nvPr/>
        </p:nvSpPr>
        <p:spPr>
          <a:xfrm>
            <a:off x="4550826" y="454429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1" name="شكل بيضاوي 70">
            <a:extLst>
              <a:ext uri="{FF2B5EF4-FFF2-40B4-BE49-F238E27FC236}">
                <a16:creationId xmlns:a16="http://schemas.microsoft.com/office/drawing/2014/main" id="{91BB4251-090D-4016-A4C0-D773D80674B6}"/>
              </a:ext>
            </a:extLst>
          </p:cNvPr>
          <p:cNvSpPr/>
          <p:nvPr/>
        </p:nvSpPr>
        <p:spPr>
          <a:xfrm>
            <a:off x="4464418" y="3830355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2" name="شكل بيضاوي 71">
            <a:extLst>
              <a:ext uri="{FF2B5EF4-FFF2-40B4-BE49-F238E27FC236}">
                <a16:creationId xmlns:a16="http://schemas.microsoft.com/office/drawing/2014/main" id="{3A0F8353-9D90-4272-B445-18EA2FB3E331}"/>
              </a:ext>
            </a:extLst>
          </p:cNvPr>
          <p:cNvSpPr/>
          <p:nvPr/>
        </p:nvSpPr>
        <p:spPr>
          <a:xfrm>
            <a:off x="4928787" y="510753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3" name="شكل بيضاوي 72">
            <a:extLst>
              <a:ext uri="{FF2B5EF4-FFF2-40B4-BE49-F238E27FC236}">
                <a16:creationId xmlns:a16="http://schemas.microsoft.com/office/drawing/2014/main" id="{829E9AC9-6BA3-4A90-877A-89ABB69233AD}"/>
              </a:ext>
            </a:extLst>
          </p:cNvPr>
          <p:cNvSpPr/>
          <p:nvPr/>
        </p:nvSpPr>
        <p:spPr>
          <a:xfrm>
            <a:off x="4945622" y="476324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4" name="شكل بيضاوي 73">
            <a:extLst>
              <a:ext uri="{FF2B5EF4-FFF2-40B4-BE49-F238E27FC236}">
                <a16:creationId xmlns:a16="http://schemas.microsoft.com/office/drawing/2014/main" id="{FADD34E0-4D16-40EC-9496-DDE733CFDB36}"/>
              </a:ext>
            </a:extLst>
          </p:cNvPr>
          <p:cNvSpPr/>
          <p:nvPr/>
        </p:nvSpPr>
        <p:spPr>
          <a:xfrm>
            <a:off x="4872452" y="396814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5" name="شكل بيضاوي 74">
            <a:extLst>
              <a:ext uri="{FF2B5EF4-FFF2-40B4-BE49-F238E27FC236}">
                <a16:creationId xmlns:a16="http://schemas.microsoft.com/office/drawing/2014/main" id="{8AFB38DA-E810-45FA-9CA9-1564E2AFD53C}"/>
              </a:ext>
            </a:extLst>
          </p:cNvPr>
          <p:cNvSpPr/>
          <p:nvPr/>
        </p:nvSpPr>
        <p:spPr>
          <a:xfrm>
            <a:off x="6052708" y="445918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6" name="شكل بيضاوي 75">
            <a:extLst>
              <a:ext uri="{FF2B5EF4-FFF2-40B4-BE49-F238E27FC236}">
                <a16:creationId xmlns:a16="http://schemas.microsoft.com/office/drawing/2014/main" id="{B838420A-2922-43DE-B4A4-4F73068ECA67}"/>
              </a:ext>
            </a:extLst>
          </p:cNvPr>
          <p:cNvSpPr/>
          <p:nvPr/>
        </p:nvSpPr>
        <p:spPr>
          <a:xfrm>
            <a:off x="5039477" y="46707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7" name="شكل بيضاوي 76">
            <a:extLst>
              <a:ext uri="{FF2B5EF4-FFF2-40B4-BE49-F238E27FC236}">
                <a16:creationId xmlns:a16="http://schemas.microsoft.com/office/drawing/2014/main" id="{B26EBBA4-8470-41D2-98F1-DEDA82ECC19D}"/>
              </a:ext>
            </a:extLst>
          </p:cNvPr>
          <p:cNvSpPr/>
          <p:nvPr/>
        </p:nvSpPr>
        <p:spPr>
          <a:xfrm>
            <a:off x="5003896" y="39455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8" name="شكل بيضاوي 77">
            <a:extLst>
              <a:ext uri="{FF2B5EF4-FFF2-40B4-BE49-F238E27FC236}">
                <a16:creationId xmlns:a16="http://schemas.microsoft.com/office/drawing/2014/main" id="{48236E78-0CE9-4532-A445-B7D1A0924027}"/>
              </a:ext>
            </a:extLst>
          </p:cNvPr>
          <p:cNvSpPr/>
          <p:nvPr/>
        </p:nvSpPr>
        <p:spPr>
          <a:xfrm>
            <a:off x="4948882" y="371731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9" name="شكل بيضاوي 78">
            <a:extLst>
              <a:ext uri="{FF2B5EF4-FFF2-40B4-BE49-F238E27FC236}">
                <a16:creationId xmlns:a16="http://schemas.microsoft.com/office/drawing/2014/main" id="{0CA90213-96A5-40C2-920B-80109D994F52}"/>
              </a:ext>
            </a:extLst>
          </p:cNvPr>
          <p:cNvSpPr/>
          <p:nvPr/>
        </p:nvSpPr>
        <p:spPr>
          <a:xfrm>
            <a:off x="4980557" y="430035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0" name="شكل بيضاوي 79">
            <a:extLst>
              <a:ext uri="{FF2B5EF4-FFF2-40B4-BE49-F238E27FC236}">
                <a16:creationId xmlns:a16="http://schemas.microsoft.com/office/drawing/2014/main" id="{B2CF69BB-1C73-47F4-A0B8-1D67844345CE}"/>
              </a:ext>
            </a:extLst>
          </p:cNvPr>
          <p:cNvSpPr/>
          <p:nvPr/>
        </p:nvSpPr>
        <p:spPr>
          <a:xfrm>
            <a:off x="5173189" y="518776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1" name="شكل بيضاوي 80">
            <a:extLst>
              <a:ext uri="{FF2B5EF4-FFF2-40B4-BE49-F238E27FC236}">
                <a16:creationId xmlns:a16="http://schemas.microsoft.com/office/drawing/2014/main" id="{CCC3E15A-9B57-4F67-BCFE-988F6E9062CF}"/>
              </a:ext>
            </a:extLst>
          </p:cNvPr>
          <p:cNvSpPr/>
          <p:nvPr/>
        </p:nvSpPr>
        <p:spPr>
          <a:xfrm>
            <a:off x="4893362" y="426843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2" name="شكل بيضاوي 81">
            <a:extLst>
              <a:ext uri="{FF2B5EF4-FFF2-40B4-BE49-F238E27FC236}">
                <a16:creationId xmlns:a16="http://schemas.microsoft.com/office/drawing/2014/main" id="{D818ECDA-8EE1-4951-A630-1F2562E010A6}"/>
              </a:ext>
            </a:extLst>
          </p:cNvPr>
          <p:cNvSpPr/>
          <p:nvPr/>
        </p:nvSpPr>
        <p:spPr>
          <a:xfrm>
            <a:off x="5016426" y="444115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3" name="شكل بيضاوي 82">
            <a:extLst>
              <a:ext uri="{FF2B5EF4-FFF2-40B4-BE49-F238E27FC236}">
                <a16:creationId xmlns:a16="http://schemas.microsoft.com/office/drawing/2014/main" id="{BAAEFE02-FFE1-415D-A097-B0C34312C491}"/>
              </a:ext>
            </a:extLst>
          </p:cNvPr>
          <p:cNvSpPr/>
          <p:nvPr/>
        </p:nvSpPr>
        <p:spPr>
          <a:xfrm>
            <a:off x="5232910" y="489452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4" name="شكل بيضاوي 83">
            <a:extLst>
              <a:ext uri="{FF2B5EF4-FFF2-40B4-BE49-F238E27FC236}">
                <a16:creationId xmlns:a16="http://schemas.microsoft.com/office/drawing/2014/main" id="{5BCC98B2-D6C2-4635-89E3-42BCD2885B5A}"/>
              </a:ext>
            </a:extLst>
          </p:cNvPr>
          <p:cNvSpPr/>
          <p:nvPr/>
        </p:nvSpPr>
        <p:spPr>
          <a:xfrm>
            <a:off x="4922762" y="341249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5" name="شكل بيضاوي 84">
            <a:extLst>
              <a:ext uri="{FF2B5EF4-FFF2-40B4-BE49-F238E27FC236}">
                <a16:creationId xmlns:a16="http://schemas.microsoft.com/office/drawing/2014/main" id="{93E073B5-4A41-4B57-AC65-CB35814112BC}"/>
              </a:ext>
            </a:extLst>
          </p:cNvPr>
          <p:cNvSpPr/>
          <p:nvPr/>
        </p:nvSpPr>
        <p:spPr>
          <a:xfrm>
            <a:off x="5232909" y="443919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6" name="شكل بيضاوي 85">
            <a:extLst>
              <a:ext uri="{FF2B5EF4-FFF2-40B4-BE49-F238E27FC236}">
                <a16:creationId xmlns:a16="http://schemas.microsoft.com/office/drawing/2014/main" id="{4A707E92-2201-4663-9B5E-9F96FF713450}"/>
              </a:ext>
            </a:extLst>
          </p:cNvPr>
          <p:cNvSpPr/>
          <p:nvPr/>
        </p:nvSpPr>
        <p:spPr>
          <a:xfrm>
            <a:off x="5452973" y="522608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7" name="شكل بيضاوي 86">
            <a:extLst>
              <a:ext uri="{FF2B5EF4-FFF2-40B4-BE49-F238E27FC236}">
                <a16:creationId xmlns:a16="http://schemas.microsoft.com/office/drawing/2014/main" id="{40E838C6-AC61-4A21-A362-16263B6AD68C}"/>
              </a:ext>
            </a:extLst>
          </p:cNvPr>
          <p:cNvSpPr/>
          <p:nvPr/>
        </p:nvSpPr>
        <p:spPr>
          <a:xfrm>
            <a:off x="4833650" y="360611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8" name="شكل بيضاوي 87">
            <a:extLst>
              <a:ext uri="{FF2B5EF4-FFF2-40B4-BE49-F238E27FC236}">
                <a16:creationId xmlns:a16="http://schemas.microsoft.com/office/drawing/2014/main" id="{4F6FF650-AEE8-4817-95EC-C52A0A368DF8}"/>
              </a:ext>
            </a:extLst>
          </p:cNvPr>
          <p:cNvSpPr/>
          <p:nvPr/>
        </p:nvSpPr>
        <p:spPr>
          <a:xfrm>
            <a:off x="5601316" y="466727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9" name="شكل بيضاوي 88">
            <a:extLst>
              <a:ext uri="{FF2B5EF4-FFF2-40B4-BE49-F238E27FC236}">
                <a16:creationId xmlns:a16="http://schemas.microsoft.com/office/drawing/2014/main" id="{0A0A9026-3259-4889-A1D6-EF5C34E5A3D6}"/>
              </a:ext>
            </a:extLst>
          </p:cNvPr>
          <p:cNvSpPr/>
          <p:nvPr/>
        </p:nvSpPr>
        <p:spPr>
          <a:xfrm>
            <a:off x="5160682" y="373770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0" name="شكل بيضاوي 89">
            <a:extLst>
              <a:ext uri="{FF2B5EF4-FFF2-40B4-BE49-F238E27FC236}">
                <a16:creationId xmlns:a16="http://schemas.microsoft.com/office/drawing/2014/main" id="{45C5995E-14D2-455E-8CDF-C9FAB1EDDA58}"/>
              </a:ext>
            </a:extLst>
          </p:cNvPr>
          <p:cNvSpPr/>
          <p:nvPr/>
        </p:nvSpPr>
        <p:spPr>
          <a:xfrm>
            <a:off x="6029848" y="491206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1" name="شكل بيضاوي 90">
            <a:extLst>
              <a:ext uri="{FF2B5EF4-FFF2-40B4-BE49-F238E27FC236}">
                <a16:creationId xmlns:a16="http://schemas.microsoft.com/office/drawing/2014/main" id="{EF2064A1-00B2-40B4-9F74-1AC7BC417263}"/>
              </a:ext>
            </a:extLst>
          </p:cNvPr>
          <p:cNvSpPr/>
          <p:nvPr/>
        </p:nvSpPr>
        <p:spPr>
          <a:xfrm>
            <a:off x="5431459" y="425222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2" name="شكل بيضاوي 91">
            <a:extLst>
              <a:ext uri="{FF2B5EF4-FFF2-40B4-BE49-F238E27FC236}">
                <a16:creationId xmlns:a16="http://schemas.microsoft.com/office/drawing/2014/main" id="{44D96337-38F8-4B6C-94E4-744C5B2DCE0D}"/>
              </a:ext>
            </a:extLst>
          </p:cNvPr>
          <p:cNvSpPr/>
          <p:nvPr/>
        </p:nvSpPr>
        <p:spPr>
          <a:xfrm>
            <a:off x="4890087" y="451886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3" name="شكل بيضاوي 92">
            <a:extLst>
              <a:ext uri="{FF2B5EF4-FFF2-40B4-BE49-F238E27FC236}">
                <a16:creationId xmlns:a16="http://schemas.microsoft.com/office/drawing/2014/main" id="{2EF43D8A-E0ED-4283-BA75-28FD50444D2A}"/>
              </a:ext>
            </a:extLst>
          </p:cNvPr>
          <p:cNvSpPr/>
          <p:nvPr/>
        </p:nvSpPr>
        <p:spPr>
          <a:xfrm>
            <a:off x="4907251" y="450864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4" name="شكل بيضاوي 93">
            <a:extLst>
              <a:ext uri="{FF2B5EF4-FFF2-40B4-BE49-F238E27FC236}">
                <a16:creationId xmlns:a16="http://schemas.microsoft.com/office/drawing/2014/main" id="{9FF50860-256A-46B7-93F1-89DD37115FFE}"/>
              </a:ext>
            </a:extLst>
          </p:cNvPr>
          <p:cNvSpPr/>
          <p:nvPr/>
        </p:nvSpPr>
        <p:spPr>
          <a:xfrm>
            <a:off x="5821461" y="514067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5" name="شكل بيضاوي 94">
            <a:extLst>
              <a:ext uri="{FF2B5EF4-FFF2-40B4-BE49-F238E27FC236}">
                <a16:creationId xmlns:a16="http://schemas.microsoft.com/office/drawing/2014/main" id="{77C94D91-A2F7-4127-B44D-2D6505F759D9}"/>
              </a:ext>
            </a:extLst>
          </p:cNvPr>
          <p:cNvSpPr/>
          <p:nvPr/>
        </p:nvSpPr>
        <p:spPr>
          <a:xfrm>
            <a:off x="5666913" y="427000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6" name="شكل بيضاوي 95">
            <a:extLst>
              <a:ext uri="{FF2B5EF4-FFF2-40B4-BE49-F238E27FC236}">
                <a16:creationId xmlns:a16="http://schemas.microsoft.com/office/drawing/2014/main" id="{A03F8C84-89F8-4B47-BC97-FB9A9AE5D2F8}"/>
              </a:ext>
            </a:extLst>
          </p:cNvPr>
          <p:cNvSpPr/>
          <p:nvPr/>
        </p:nvSpPr>
        <p:spPr>
          <a:xfrm>
            <a:off x="6004008" y="468312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7" name="شكل بيضاوي 96">
            <a:extLst>
              <a:ext uri="{FF2B5EF4-FFF2-40B4-BE49-F238E27FC236}">
                <a16:creationId xmlns:a16="http://schemas.microsoft.com/office/drawing/2014/main" id="{2578DD69-1038-4DCA-B015-550E331A2ED4}"/>
              </a:ext>
            </a:extLst>
          </p:cNvPr>
          <p:cNvSpPr/>
          <p:nvPr/>
        </p:nvSpPr>
        <p:spPr>
          <a:xfrm>
            <a:off x="5850833" y="491413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8" name="شكل بيضاوي 97">
            <a:extLst>
              <a:ext uri="{FF2B5EF4-FFF2-40B4-BE49-F238E27FC236}">
                <a16:creationId xmlns:a16="http://schemas.microsoft.com/office/drawing/2014/main" id="{A70ED36D-A3BC-4F65-B11F-D9E357CF78F8}"/>
              </a:ext>
            </a:extLst>
          </p:cNvPr>
          <p:cNvSpPr/>
          <p:nvPr/>
        </p:nvSpPr>
        <p:spPr>
          <a:xfrm>
            <a:off x="6021070" y="510723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9" name="شكل بيضاوي 98">
            <a:extLst>
              <a:ext uri="{FF2B5EF4-FFF2-40B4-BE49-F238E27FC236}">
                <a16:creationId xmlns:a16="http://schemas.microsoft.com/office/drawing/2014/main" id="{D15A15D1-6306-4844-8EAB-79D67F2412DD}"/>
              </a:ext>
            </a:extLst>
          </p:cNvPr>
          <p:cNvSpPr/>
          <p:nvPr/>
        </p:nvSpPr>
        <p:spPr>
          <a:xfrm>
            <a:off x="4960612" y="485555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0" name="شكل بيضاوي 99">
            <a:extLst>
              <a:ext uri="{FF2B5EF4-FFF2-40B4-BE49-F238E27FC236}">
                <a16:creationId xmlns:a16="http://schemas.microsoft.com/office/drawing/2014/main" id="{97B7DB85-AC3F-411D-B4F1-287C39A2F0AB}"/>
              </a:ext>
            </a:extLst>
          </p:cNvPr>
          <p:cNvSpPr/>
          <p:nvPr/>
        </p:nvSpPr>
        <p:spPr>
          <a:xfrm>
            <a:off x="5016113" y="475438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1" name="شكل بيضاوي 100">
            <a:extLst>
              <a:ext uri="{FF2B5EF4-FFF2-40B4-BE49-F238E27FC236}">
                <a16:creationId xmlns:a16="http://schemas.microsoft.com/office/drawing/2014/main" id="{178EEEA9-F416-408E-9CFB-BF3B93C6C855}"/>
              </a:ext>
            </a:extLst>
          </p:cNvPr>
          <p:cNvSpPr/>
          <p:nvPr/>
        </p:nvSpPr>
        <p:spPr>
          <a:xfrm>
            <a:off x="4953649" y="35110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2" name="شكل بيضاوي 101">
            <a:extLst>
              <a:ext uri="{FF2B5EF4-FFF2-40B4-BE49-F238E27FC236}">
                <a16:creationId xmlns:a16="http://schemas.microsoft.com/office/drawing/2014/main" id="{96EB771E-8F23-4645-803A-8DA4994C7557}"/>
              </a:ext>
            </a:extLst>
          </p:cNvPr>
          <p:cNvSpPr/>
          <p:nvPr/>
        </p:nvSpPr>
        <p:spPr>
          <a:xfrm>
            <a:off x="4948599" y="42263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3" name="شكل بيضاوي 102">
            <a:extLst>
              <a:ext uri="{FF2B5EF4-FFF2-40B4-BE49-F238E27FC236}">
                <a16:creationId xmlns:a16="http://schemas.microsoft.com/office/drawing/2014/main" id="{5A70C452-990B-4A1E-AA92-FA3ABEB8A513}"/>
              </a:ext>
            </a:extLst>
          </p:cNvPr>
          <p:cNvSpPr/>
          <p:nvPr/>
        </p:nvSpPr>
        <p:spPr>
          <a:xfrm>
            <a:off x="5009848" y="371670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4" name="شكل بيضاوي 103">
            <a:extLst>
              <a:ext uri="{FF2B5EF4-FFF2-40B4-BE49-F238E27FC236}">
                <a16:creationId xmlns:a16="http://schemas.microsoft.com/office/drawing/2014/main" id="{13296A7E-9A9F-4A79-8DFA-734B10C794DE}"/>
              </a:ext>
            </a:extLst>
          </p:cNvPr>
          <p:cNvSpPr/>
          <p:nvPr/>
        </p:nvSpPr>
        <p:spPr>
          <a:xfrm>
            <a:off x="4896319" y="426078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5" name="شكل بيضاوي 104">
            <a:extLst>
              <a:ext uri="{FF2B5EF4-FFF2-40B4-BE49-F238E27FC236}">
                <a16:creationId xmlns:a16="http://schemas.microsoft.com/office/drawing/2014/main" id="{466A4416-667E-428B-AD31-3F18311F96FF}"/>
              </a:ext>
            </a:extLst>
          </p:cNvPr>
          <p:cNvSpPr/>
          <p:nvPr/>
        </p:nvSpPr>
        <p:spPr>
          <a:xfrm>
            <a:off x="6043745" y="395320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6" name="شكل بيضاوي 105">
            <a:extLst>
              <a:ext uri="{FF2B5EF4-FFF2-40B4-BE49-F238E27FC236}">
                <a16:creationId xmlns:a16="http://schemas.microsoft.com/office/drawing/2014/main" id="{6FF484AF-02E9-4028-95E0-D95B95C8DCFC}"/>
              </a:ext>
            </a:extLst>
          </p:cNvPr>
          <p:cNvSpPr/>
          <p:nvPr/>
        </p:nvSpPr>
        <p:spPr>
          <a:xfrm>
            <a:off x="4932870" y="480010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7" name="شكل بيضاوي 106">
            <a:extLst>
              <a:ext uri="{FF2B5EF4-FFF2-40B4-BE49-F238E27FC236}">
                <a16:creationId xmlns:a16="http://schemas.microsoft.com/office/drawing/2014/main" id="{9F1052B4-9264-40B9-A7AA-D31707C0B625}"/>
              </a:ext>
            </a:extLst>
          </p:cNvPr>
          <p:cNvSpPr/>
          <p:nvPr/>
        </p:nvSpPr>
        <p:spPr>
          <a:xfrm>
            <a:off x="5423637" y="497236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8" name="شكل بيضاوي 107">
            <a:extLst>
              <a:ext uri="{FF2B5EF4-FFF2-40B4-BE49-F238E27FC236}">
                <a16:creationId xmlns:a16="http://schemas.microsoft.com/office/drawing/2014/main" id="{55F70736-85B5-474C-A8D8-F32C3EE21FA1}"/>
              </a:ext>
            </a:extLst>
          </p:cNvPr>
          <p:cNvSpPr/>
          <p:nvPr/>
        </p:nvSpPr>
        <p:spPr>
          <a:xfrm>
            <a:off x="5107559" y="431712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9" name="شكل بيضاوي 108">
            <a:extLst>
              <a:ext uri="{FF2B5EF4-FFF2-40B4-BE49-F238E27FC236}">
                <a16:creationId xmlns:a16="http://schemas.microsoft.com/office/drawing/2014/main" id="{2537F1C2-EF88-4F8A-8CFD-C5EB8506D1F9}"/>
              </a:ext>
            </a:extLst>
          </p:cNvPr>
          <p:cNvSpPr/>
          <p:nvPr/>
        </p:nvSpPr>
        <p:spPr>
          <a:xfrm>
            <a:off x="4961287" y="449974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0" name="شكل بيضاوي 109">
            <a:extLst>
              <a:ext uri="{FF2B5EF4-FFF2-40B4-BE49-F238E27FC236}">
                <a16:creationId xmlns:a16="http://schemas.microsoft.com/office/drawing/2014/main" id="{B4BE7474-2A72-43C2-BB1A-4AABB1D8610E}"/>
              </a:ext>
            </a:extLst>
          </p:cNvPr>
          <p:cNvSpPr/>
          <p:nvPr/>
        </p:nvSpPr>
        <p:spPr>
          <a:xfrm>
            <a:off x="5293109" y="470717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1" name="شكل بيضاوي 110">
            <a:extLst>
              <a:ext uri="{FF2B5EF4-FFF2-40B4-BE49-F238E27FC236}">
                <a16:creationId xmlns:a16="http://schemas.microsoft.com/office/drawing/2014/main" id="{F2F2BBE3-67DE-44ED-8029-9D99599906A7}"/>
              </a:ext>
            </a:extLst>
          </p:cNvPr>
          <p:cNvSpPr/>
          <p:nvPr/>
        </p:nvSpPr>
        <p:spPr>
          <a:xfrm>
            <a:off x="6061853" y="425859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2" name="شكل بيضاوي 111">
            <a:extLst>
              <a:ext uri="{FF2B5EF4-FFF2-40B4-BE49-F238E27FC236}">
                <a16:creationId xmlns:a16="http://schemas.microsoft.com/office/drawing/2014/main" id="{47499C2F-858E-4FD9-9306-5D08D231E8AB}"/>
              </a:ext>
            </a:extLst>
          </p:cNvPr>
          <p:cNvSpPr/>
          <p:nvPr/>
        </p:nvSpPr>
        <p:spPr>
          <a:xfrm>
            <a:off x="5917839" y="382388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3" name="شكل بيضاوي 112">
            <a:extLst>
              <a:ext uri="{FF2B5EF4-FFF2-40B4-BE49-F238E27FC236}">
                <a16:creationId xmlns:a16="http://schemas.microsoft.com/office/drawing/2014/main" id="{A6F1FF29-42BF-4B84-B1CC-F5A99DF713FB}"/>
              </a:ext>
            </a:extLst>
          </p:cNvPr>
          <p:cNvSpPr/>
          <p:nvPr/>
        </p:nvSpPr>
        <p:spPr>
          <a:xfrm>
            <a:off x="5756690" y="360277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4" name="شكل بيضاوي 113">
            <a:extLst>
              <a:ext uri="{FF2B5EF4-FFF2-40B4-BE49-F238E27FC236}">
                <a16:creationId xmlns:a16="http://schemas.microsoft.com/office/drawing/2014/main" id="{B40AE2DC-610B-40DE-B23A-D0135462B5EC}"/>
              </a:ext>
            </a:extLst>
          </p:cNvPr>
          <p:cNvSpPr/>
          <p:nvPr/>
        </p:nvSpPr>
        <p:spPr>
          <a:xfrm>
            <a:off x="5584056" y="375470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5" name="شكل بيضاوي 114">
            <a:extLst>
              <a:ext uri="{FF2B5EF4-FFF2-40B4-BE49-F238E27FC236}">
                <a16:creationId xmlns:a16="http://schemas.microsoft.com/office/drawing/2014/main" id="{AC9E5528-E3F1-4497-97D3-3145C063DE3C}"/>
              </a:ext>
            </a:extLst>
          </p:cNvPr>
          <p:cNvSpPr/>
          <p:nvPr/>
        </p:nvSpPr>
        <p:spPr>
          <a:xfrm>
            <a:off x="4856663" y="369485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6" name="شكل بيضاوي 115">
            <a:extLst>
              <a:ext uri="{FF2B5EF4-FFF2-40B4-BE49-F238E27FC236}">
                <a16:creationId xmlns:a16="http://schemas.microsoft.com/office/drawing/2014/main" id="{9CE80080-0283-47AB-AC9D-116BBFCC18F7}"/>
              </a:ext>
            </a:extLst>
          </p:cNvPr>
          <p:cNvSpPr/>
          <p:nvPr/>
        </p:nvSpPr>
        <p:spPr>
          <a:xfrm>
            <a:off x="5666915" y="49909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7" name="شكل بيضاوي 116">
            <a:extLst>
              <a:ext uri="{FF2B5EF4-FFF2-40B4-BE49-F238E27FC236}">
                <a16:creationId xmlns:a16="http://schemas.microsoft.com/office/drawing/2014/main" id="{011E2B42-458D-41EF-A26E-078278ECAAB6}"/>
              </a:ext>
            </a:extLst>
          </p:cNvPr>
          <p:cNvSpPr/>
          <p:nvPr/>
        </p:nvSpPr>
        <p:spPr>
          <a:xfrm>
            <a:off x="4866592" y="405802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8" name="شكل بيضاوي 117">
            <a:extLst>
              <a:ext uri="{FF2B5EF4-FFF2-40B4-BE49-F238E27FC236}">
                <a16:creationId xmlns:a16="http://schemas.microsoft.com/office/drawing/2014/main" id="{0AF7C4B5-6726-4EF3-9DB6-CE351531EFBB}"/>
              </a:ext>
            </a:extLst>
          </p:cNvPr>
          <p:cNvSpPr/>
          <p:nvPr/>
        </p:nvSpPr>
        <p:spPr>
          <a:xfrm>
            <a:off x="5817575" y="432695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9" name="شكل بيضاوي 118">
            <a:extLst>
              <a:ext uri="{FF2B5EF4-FFF2-40B4-BE49-F238E27FC236}">
                <a16:creationId xmlns:a16="http://schemas.microsoft.com/office/drawing/2014/main" id="{DB206F59-855D-4463-9E03-51C3D09C9141}"/>
              </a:ext>
            </a:extLst>
          </p:cNvPr>
          <p:cNvSpPr/>
          <p:nvPr/>
        </p:nvSpPr>
        <p:spPr>
          <a:xfrm>
            <a:off x="4912396" y="381584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0" name="شكل بيضاوي 119">
            <a:extLst>
              <a:ext uri="{FF2B5EF4-FFF2-40B4-BE49-F238E27FC236}">
                <a16:creationId xmlns:a16="http://schemas.microsoft.com/office/drawing/2014/main" id="{3E2DB5AC-EBF2-4E6A-9A16-9363C3137879}"/>
              </a:ext>
            </a:extLst>
          </p:cNvPr>
          <p:cNvSpPr/>
          <p:nvPr/>
        </p:nvSpPr>
        <p:spPr>
          <a:xfrm>
            <a:off x="6108373" y="379663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1" name="شكل بيضاوي 120">
            <a:extLst>
              <a:ext uri="{FF2B5EF4-FFF2-40B4-BE49-F238E27FC236}">
                <a16:creationId xmlns:a16="http://schemas.microsoft.com/office/drawing/2014/main" id="{8C615109-B517-4909-B664-C11EC62E6B3E}"/>
              </a:ext>
            </a:extLst>
          </p:cNvPr>
          <p:cNvSpPr/>
          <p:nvPr/>
        </p:nvSpPr>
        <p:spPr>
          <a:xfrm>
            <a:off x="4883628" y="333118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2" name="شكل بيضاوي 121">
            <a:extLst>
              <a:ext uri="{FF2B5EF4-FFF2-40B4-BE49-F238E27FC236}">
                <a16:creationId xmlns:a16="http://schemas.microsoft.com/office/drawing/2014/main" id="{B857B1B8-DA2A-4613-99E4-26814063704C}"/>
              </a:ext>
            </a:extLst>
          </p:cNvPr>
          <p:cNvSpPr/>
          <p:nvPr/>
        </p:nvSpPr>
        <p:spPr>
          <a:xfrm>
            <a:off x="4892065" y="472637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3" name="شكل بيضاوي 122">
            <a:extLst>
              <a:ext uri="{FF2B5EF4-FFF2-40B4-BE49-F238E27FC236}">
                <a16:creationId xmlns:a16="http://schemas.microsoft.com/office/drawing/2014/main" id="{50D00458-9957-4986-8675-E25BCDCAF44B}"/>
              </a:ext>
            </a:extLst>
          </p:cNvPr>
          <p:cNvSpPr/>
          <p:nvPr/>
        </p:nvSpPr>
        <p:spPr>
          <a:xfrm>
            <a:off x="4876333" y="474638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4" name="شكل بيضاوي 123">
            <a:extLst>
              <a:ext uri="{FF2B5EF4-FFF2-40B4-BE49-F238E27FC236}">
                <a16:creationId xmlns:a16="http://schemas.microsoft.com/office/drawing/2014/main" id="{712982C9-17D0-4575-8F33-D3D202E03AFC}"/>
              </a:ext>
            </a:extLst>
          </p:cNvPr>
          <p:cNvSpPr/>
          <p:nvPr/>
        </p:nvSpPr>
        <p:spPr>
          <a:xfrm>
            <a:off x="5082390" y="360277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5" name="شكل بيضاوي 124">
            <a:extLst>
              <a:ext uri="{FF2B5EF4-FFF2-40B4-BE49-F238E27FC236}">
                <a16:creationId xmlns:a16="http://schemas.microsoft.com/office/drawing/2014/main" id="{E966B7C7-D43B-4A52-A350-E7008E6C9EF2}"/>
              </a:ext>
            </a:extLst>
          </p:cNvPr>
          <p:cNvSpPr/>
          <p:nvPr/>
        </p:nvSpPr>
        <p:spPr>
          <a:xfrm>
            <a:off x="4937753" y="458412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6" name="شكل بيضاوي 125">
            <a:extLst>
              <a:ext uri="{FF2B5EF4-FFF2-40B4-BE49-F238E27FC236}">
                <a16:creationId xmlns:a16="http://schemas.microsoft.com/office/drawing/2014/main" id="{272F2616-BAA6-46C5-BB3D-2615F5CEED49}"/>
              </a:ext>
            </a:extLst>
          </p:cNvPr>
          <p:cNvSpPr/>
          <p:nvPr/>
        </p:nvSpPr>
        <p:spPr>
          <a:xfrm>
            <a:off x="4893362" y="456867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7" name="شكل بيضاوي 126">
            <a:extLst>
              <a:ext uri="{FF2B5EF4-FFF2-40B4-BE49-F238E27FC236}">
                <a16:creationId xmlns:a16="http://schemas.microsoft.com/office/drawing/2014/main" id="{291C803A-111D-4E65-867D-980FC128B7B8}"/>
              </a:ext>
            </a:extLst>
          </p:cNvPr>
          <p:cNvSpPr/>
          <p:nvPr/>
        </p:nvSpPr>
        <p:spPr>
          <a:xfrm>
            <a:off x="4872635" y="421139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8" name="شكل بيضاوي 127">
            <a:extLst>
              <a:ext uri="{FF2B5EF4-FFF2-40B4-BE49-F238E27FC236}">
                <a16:creationId xmlns:a16="http://schemas.microsoft.com/office/drawing/2014/main" id="{9361A4EA-163C-4C7A-AF92-765C8BC3355F}"/>
              </a:ext>
            </a:extLst>
          </p:cNvPr>
          <p:cNvSpPr/>
          <p:nvPr/>
        </p:nvSpPr>
        <p:spPr>
          <a:xfrm>
            <a:off x="5525813" y="353727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9" name="شكل بيضاوي 128">
            <a:extLst>
              <a:ext uri="{FF2B5EF4-FFF2-40B4-BE49-F238E27FC236}">
                <a16:creationId xmlns:a16="http://schemas.microsoft.com/office/drawing/2014/main" id="{160903A2-3FD7-4336-A20C-1EEA2E4C2492}"/>
              </a:ext>
            </a:extLst>
          </p:cNvPr>
          <p:cNvSpPr/>
          <p:nvPr/>
        </p:nvSpPr>
        <p:spPr>
          <a:xfrm>
            <a:off x="4867228" y="360277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0" name="شكل بيضاوي 129">
            <a:extLst>
              <a:ext uri="{FF2B5EF4-FFF2-40B4-BE49-F238E27FC236}">
                <a16:creationId xmlns:a16="http://schemas.microsoft.com/office/drawing/2014/main" id="{DB55D172-E71A-42D9-889B-694053CC70A8}"/>
              </a:ext>
            </a:extLst>
          </p:cNvPr>
          <p:cNvSpPr/>
          <p:nvPr/>
        </p:nvSpPr>
        <p:spPr>
          <a:xfrm>
            <a:off x="5557477" y="445893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1" name="شكل بيضاوي 130">
            <a:extLst>
              <a:ext uri="{FF2B5EF4-FFF2-40B4-BE49-F238E27FC236}">
                <a16:creationId xmlns:a16="http://schemas.microsoft.com/office/drawing/2014/main" id="{E7CCC479-45A0-4356-9BAF-FB98026B1AFA}"/>
              </a:ext>
            </a:extLst>
          </p:cNvPr>
          <p:cNvSpPr/>
          <p:nvPr/>
        </p:nvSpPr>
        <p:spPr>
          <a:xfrm>
            <a:off x="6088151" y="359316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2" name="شكل بيضاوي 131">
            <a:extLst>
              <a:ext uri="{FF2B5EF4-FFF2-40B4-BE49-F238E27FC236}">
                <a16:creationId xmlns:a16="http://schemas.microsoft.com/office/drawing/2014/main" id="{8CE7F634-5E07-4A35-B015-6379A6F9DA9B}"/>
              </a:ext>
            </a:extLst>
          </p:cNvPr>
          <p:cNvSpPr/>
          <p:nvPr/>
        </p:nvSpPr>
        <p:spPr>
          <a:xfrm>
            <a:off x="5135423" y="336992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3" name="شكل بيضاوي 132">
            <a:extLst>
              <a:ext uri="{FF2B5EF4-FFF2-40B4-BE49-F238E27FC236}">
                <a16:creationId xmlns:a16="http://schemas.microsoft.com/office/drawing/2014/main" id="{8A6A3A54-C902-405B-9CC7-E2AC18066202}"/>
              </a:ext>
            </a:extLst>
          </p:cNvPr>
          <p:cNvSpPr/>
          <p:nvPr/>
        </p:nvSpPr>
        <p:spPr>
          <a:xfrm>
            <a:off x="5364400" y="335290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4" name="شكل بيضاوي 133">
            <a:extLst>
              <a:ext uri="{FF2B5EF4-FFF2-40B4-BE49-F238E27FC236}">
                <a16:creationId xmlns:a16="http://schemas.microsoft.com/office/drawing/2014/main" id="{A021BD6B-44B0-433B-BF6F-F79F6CF5AE34}"/>
              </a:ext>
            </a:extLst>
          </p:cNvPr>
          <p:cNvSpPr/>
          <p:nvPr/>
        </p:nvSpPr>
        <p:spPr>
          <a:xfrm>
            <a:off x="4876333" y="363652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5" name="شكل بيضاوي 134">
            <a:extLst>
              <a:ext uri="{FF2B5EF4-FFF2-40B4-BE49-F238E27FC236}">
                <a16:creationId xmlns:a16="http://schemas.microsoft.com/office/drawing/2014/main" id="{59889A66-62DD-402D-9FBD-3344836E1FF1}"/>
              </a:ext>
            </a:extLst>
          </p:cNvPr>
          <p:cNvSpPr/>
          <p:nvPr/>
        </p:nvSpPr>
        <p:spPr>
          <a:xfrm>
            <a:off x="5105853" y="314780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6" name="شكل بيضاوي 135">
            <a:extLst>
              <a:ext uri="{FF2B5EF4-FFF2-40B4-BE49-F238E27FC236}">
                <a16:creationId xmlns:a16="http://schemas.microsoft.com/office/drawing/2014/main" id="{852F6B29-15D8-4CF5-9BCE-0D8AB19630BF}"/>
              </a:ext>
            </a:extLst>
          </p:cNvPr>
          <p:cNvSpPr/>
          <p:nvPr/>
        </p:nvSpPr>
        <p:spPr>
          <a:xfrm>
            <a:off x="4872452" y="399666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7" name="شكل بيضاوي 136">
            <a:extLst>
              <a:ext uri="{FF2B5EF4-FFF2-40B4-BE49-F238E27FC236}">
                <a16:creationId xmlns:a16="http://schemas.microsoft.com/office/drawing/2014/main" id="{9D469D6F-1AE9-4357-ABDF-47CB7327A25B}"/>
              </a:ext>
            </a:extLst>
          </p:cNvPr>
          <p:cNvSpPr/>
          <p:nvPr/>
        </p:nvSpPr>
        <p:spPr>
          <a:xfrm>
            <a:off x="5612674" y="326136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8" name="شكل بيضاوي 137">
            <a:extLst>
              <a:ext uri="{FF2B5EF4-FFF2-40B4-BE49-F238E27FC236}">
                <a16:creationId xmlns:a16="http://schemas.microsoft.com/office/drawing/2014/main" id="{D4281F91-5730-4759-8077-1A25262221A9}"/>
              </a:ext>
            </a:extLst>
          </p:cNvPr>
          <p:cNvSpPr/>
          <p:nvPr/>
        </p:nvSpPr>
        <p:spPr>
          <a:xfrm>
            <a:off x="5963154" y="339970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9" name="شكل بيضاوي 138">
            <a:extLst>
              <a:ext uri="{FF2B5EF4-FFF2-40B4-BE49-F238E27FC236}">
                <a16:creationId xmlns:a16="http://schemas.microsoft.com/office/drawing/2014/main" id="{1294E911-A3B5-4391-BB1D-466D8EA4610A}"/>
              </a:ext>
            </a:extLst>
          </p:cNvPr>
          <p:cNvSpPr/>
          <p:nvPr/>
        </p:nvSpPr>
        <p:spPr>
          <a:xfrm>
            <a:off x="5460274" y="310896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0" name="شكل بيضاوي 139">
            <a:extLst>
              <a:ext uri="{FF2B5EF4-FFF2-40B4-BE49-F238E27FC236}">
                <a16:creationId xmlns:a16="http://schemas.microsoft.com/office/drawing/2014/main" id="{CC5DD0D0-AF8C-487C-83EE-98CCA1B24FFD}"/>
              </a:ext>
            </a:extLst>
          </p:cNvPr>
          <p:cNvSpPr/>
          <p:nvPr/>
        </p:nvSpPr>
        <p:spPr>
          <a:xfrm>
            <a:off x="4815538" y="366870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1" name="شكل بيضاوي 140">
            <a:extLst>
              <a:ext uri="{FF2B5EF4-FFF2-40B4-BE49-F238E27FC236}">
                <a16:creationId xmlns:a16="http://schemas.microsoft.com/office/drawing/2014/main" id="{55C0FB2E-EC02-46CF-8A50-CF441B5503E5}"/>
              </a:ext>
            </a:extLst>
          </p:cNvPr>
          <p:cNvSpPr/>
          <p:nvPr/>
        </p:nvSpPr>
        <p:spPr>
          <a:xfrm>
            <a:off x="5831039" y="320632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2" name="شكل بيضاوي 141">
            <a:extLst>
              <a:ext uri="{FF2B5EF4-FFF2-40B4-BE49-F238E27FC236}">
                <a16:creationId xmlns:a16="http://schemas.microsoft.com/office/drawing/2014/main" id="{29938BF7-DB46-4B6A-B06F-DBB0B43B5DB1}"/>
              </a:ext>
            </a:extLst>
          </p:cNvPr>
          <p:cNvSpPr/>
          <p:nvPr/>
        </p:nvSpPr>
        <p:spPr>
          <a:xfrm>
            <a:off x="4937752" y="472884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3" name="شكل بيضاوي 142">
            <a:extLst>
              <a:ext uri="{FF2B5EF4-FFF2-40B4-BE49-F238E27FC236}">
                <a16:creationId xmlns:a16="http://schemas.microsoft.com/office/drawing/2014/main" id="{03245554-8D36-49E0-961F-2A0E8F7F4517}"/>
              </a:ext>
            </a:extLst>
          </p:cNvPr>
          <p:cNvSpPr/>
          <p:nvPr/>
        </p:nvSpPr>
        <p:spPr>
          <a:xfrm>
            <a:off x="4960611" y="399343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4" name="شكل بيضاوي 143">
            <a:extLst>
              <a:ext uri="{FF2B5EF4-FFF2-40B4-BE49-F238E27FC236}">
                <a16:creationId xmlns:a16="http://schemas.microsoft.com/office/drawing/2014/main" id="{98523B31-85A1-4A44-A3A9-2F0DE35572F7}"/>
              </a:ext>
            </a:extLst>
          </p:cNvPr>
          <p:cNvSpPr/>
          <p:nvPr/>
        </p:nvSpPr>
        <p:spPr>
          <a:xfrm>
            <a:off x="5765074" y="341376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5" name="شكل بيضاوي 144">
            <a:extLst>
              <a:ext uri="{FF2B5EF4-FFF2-40B4-BE49-F238E27FC236}">
                <a16:creationId xmlns:a16="http://schemas.microsoft.com/office/drawing/2014/main" id="{51EFC466-6FFA-4AFC-9A4B-06E8A2639AA9}"/>
              </a:ext>
            </a:extLst>
          </p:cNvPr>
          <p:cNvSpPr/>
          <p:nvPr/>
        </p:nvSpPr>
        <p:spPr>
          <a:xfrm>
            <a:off x="5345610" y="366055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6" name="مستطيل 145">
            <a:extLst>
              <a:ext uri="{FF2B5EF4-FFF2-40B4-BE49-F238E27FC236}">
                <a16:creationId xmlns:a16="http://schemas.microsoft.com/office/drawing/2014/main" id="{7C59AEC3-2C22-43C8-87B8-271E3930034E}"/>
              </a:ext>
            </a:extLst>
          </p:cNvPr>
          <p:cNvSpPr/>
          <p:nvPr/>
        </p:nvSpPr>
        <p:spPr>
          <a:xfrm>
            <a:off x="4717232" y="3694859"/>
            <a:ext cx="1606731" cy="641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C00000"/>
                </a:solidFill>
              </a:rPr>
              <a:t>وسيط النقل</a:t>
            </a:r>
            <a:br>
              <a:rPr lang="ar-SY" sz="1100" b="1" dirty="0">
                <a:solidFill>
                  <a:srgbClr val="C00000"/>
                </a:solidFill>
              </a:rPr>
            </a:br>
            <a:r>
              <a:rPr lang="ar-SY" sz="1100" b="1" dirty="0">
                <a:solidFill>
                  <a:srgbClr val="C00000"/>
                </a:solidFill>
              </a:rPr>
              <a:t> العصبيّ</a:t>
            </a:r>
            <a:br>
              <a:rPr lang="en-US" sz="1100" b="1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Neurotransmitter</a:t>
            </a:r>
            <a:endParaRPr lang="ar-SY" sz="1100" b="1" dirty="0">
              <a:solidFill>
                <a:srgbClr val="C00000"/>
              </a:solidFill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827FEB73-9B6A-4ADA-B825-9D2363AFB69D}"/>
              </a:ext>
            </a:extLst>
          </p:cNvPr>
          <p:cNvSpPr/>
          <p:nvPr/>
        </p:nvSpPr>
        <p:spPr>
          <a:xfrm>
            <a:off x="3762090" y="5809252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47" name="مستطيل: زوايا مستديرة 146">
            <a:extLst>
              <a:ext uri="{FF2B5EF4-FFF2-40B4-BE49-F238E27FC236}">
                <a16:creationId xmlns:a16="http://schemas.microsoft.com/office/drawing/2014/main" id="{BDA3927B-0FB2-4694-A24D-2822AD56C3DE}"/>
              </a:ext>
            </a:extLst>
          </p:cNvPr>
          <p:cNvSpPr/>
          <p:nvPr/>
        </p:nvSpPr>
        <p:spPr>
          <a:xfrm>
            <a:off x="3881131" y="2830869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8" name="مستطيل: زوايا مستديرة 147">
            <a:extLst>
              <a:ext uri="{FF2B5EF4-FFF2-40B4-BE49-F238E27FC236}">
                <a16:creationId xmlns:a16="http://schemas.microsoft.com/office/drawing/2014/main" id="{4D5CEFC4-13E3-4601-9D20-38B5AFFF053B}"/>
              </a:ext>
            </a:extLst>
          </p:cNvPr>
          <p:cNvSpPr/>
          <p:nvPr/>
        </p:nvSpPr>
        <p:spPr>
          <a:xfrm>
            <a:off x="3621525" y="2856317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9" name="مستطيل: زوايا مستديرة 148">
            <a:extLst>
              <a:ext uri="{FF2B5EF4-FFF2-40B4-BE49-F238E27FC236}">
                <a16:creationId xmlns:a16="http://schemas.microsoft.com/office/drawing/2014/main" id="{A896271D-2396-449D-8D8F-9AE3DDEBB230}"/>
              </a:ext>
            </a:extLst>
          </p:cNvPr>
          <p:cNvSpPr/>
          <p:nvPr/>
        </p:nvSpPr>
        <p:spPr>
          <a:xfrm>
            <a:off x="4247201" y="5905284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0" name="مستطيل: زوايا مستديرة 149">
            <a:extLst>
              <a:ext uri="{FF2B5EF4-FFF2-40B4-BE49-F238E27FC236}">
                <a16:creationId xmlns:a16="http://schemas.microsoft.com/office/drawing/2014/main" id="{3649955C-4FC3-43EA-BE5D-EE84FC15EA4D}"/>
              </a:ext>
            </a:extLst>
          </p:cNvPr>
          <p:cNvSpPr/>
          <p:nvPr/>
        </p:nvSpPr>
        <p:spPr>
          <a:xfrm>
            <a:off x="3888833" y="5508588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1" name="مستطيل: زوايا مستديرة 150">
            <a:extLst>
              <a:ext uri="{FF2B5EF4-FFF2-40B4-BE49-F238E27FC236}">
                <a16:creationId xmlns:a16="http://schemas.microsoft.com/office/drawing/2014/main" id="{FB0311CF-F17E-45FD-A9D0-D902EDB1A6BA}"/>
              </a:ext>
            </a:extLst>
          </p:cNvPr>
          <p:cNvSpPr/>
          <p:nvPr/>
        </p:nvSpPr>
        <p:spPr>
          <a:xfrm>
            <a:off x="4306278" y="5690257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2" name="مستطيل: زوايا مستديرة 151">
            <a:extLst>
              <a:ext uri="{FF2B5EF4-FFF2-40B4-BE49-F238E27FC236}">
                <a16:creationId xmlns:a16="http://schemas.microsoft.com/office/drawing/2014/main" id="{12C3B1F5-00F6-4ECD-9013-1F8F530AE433}"/>
              </a:ext>
            </a:extLst>
          </p:cNvPr>
          <p:cNvSpPr/>
          <p:nvPr/>
        </p:nvSpPr>
        <p:spPr>
          <a:xfrm>
            <a:off x="3935297" y="5764862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3" name="مستطيل: زوايا مستديرة 152">
            <a:extLst>
              <a:ext uri="{FF2B5EF4-FFF2-40B4-BE49-F238E27FC236}">
                <a16:creationId xmlns:a16="http://schemas.microsoft.com/office/drawing/2014/main" id="{0A5BBD54-F580-4361-8C5A-7F879749ED3B}"/>
              </a:ext>
            </a:extLst>
          </p:cNvPr>
          <p:cNvSpPr/>
          <p:nvPr/>
        </p:nvSpPr>
        <p:spPr>
          <a:xfrm>
            <a:off x="3697154" y="5591866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54" name="مستطيل: زوايا مستديرة 153">
            <a:extLst>
              <a:ext uri="{FF2B5EF4-FFF2-40B4-BE49-F238E27FC236}">
                <a16:creationId xmlns:a16="http://schemas.microsoft.com/office/drawing/2014/main" id="{F792AAB3-BE39-45B0-B520-45985E7A9594}"/>
              </a:ext>
            </a:extLst>
          </p:cNvPr>
          <p:cNvSpPr/>
          <p:nvPr/>
        </p:nvSpPr>
        <p:spPr>
          <a:xfrm>
            <a:off x="4306278" y="2729580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5" name="مستطيل: زوايا مستديرة 154">
            <a:extLst>
              <a:ext uri="{FF2B5EF4-FFF2-40B4-BE49-F238E27FC236}">
                <a16:creationId xmlns:a16="http://schemas.microsoft.com/office/drawing/2014/main" id="{B340E0DC-BDAA-4267-92AD-6873CE2AB4B6}"/>
              </a:ext>
            </a:extLst>
          </p:cNvPr>
          <p:cNvSpPr/>
          <p:nvPr/>
        </p:nvSpPr>
        <p:spPr>
          <a:xfrm>
            <a:off x="4228010" y="2856317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6" name="مستطيل: زوايا مستديرة 155">
            <a:extLst>
              <a:ext uri="{FF2B5EF4-FFF2-40B4-BE49-F238E27FC236}">
                <a16:creationId xmlns:a16="http://schemas.microsoft.com/office/drawing/2014/main" id="{20A33764-9EAE-4F45-98F7-4FAC7452DCCC}"/>
              </a:ext>
            </a:extLst>
          </p:cNvPr>
          <p:cNvSpPr/>
          <p:nvPr/>
        </p:nvSpPr>
        <p:spPr>
          <a:xfrm>
            <a:off x="4417146" y="2993369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7" name="مستطيل: زوايا مستديرة 156">
            <a:extLst>
              <a:ext uri="{FF2B5EF4-FFF2-40B4-BE49-F238E27FC236}">
                <a16:creationId xmlns:a16="http://schemas.microsoft.com/office/drawing/2014/main" id="{C525C81E-7464-4D6E-A52F-F791EAD83876}"/>
              </a:ext>
            </a:extLst>
          </p:cNvPr>
          <p:cNvSpPr/>
          <p:nvPr/>
        </p:nvSpPr>
        <p:spPr>
          <a:xfrm>
            <a:off x="3762090" y="2665389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8" name="مستطيل: زوايا مستديرة 157">
            <a:extLst>
              <a:ext uri="{FF2B5EF4-FFF2-40B4-BE49-F238E27FC236}">
                <a16:creationId xmlns:a16="http://schemas.microsoft.com/office/drawing/2014/main" id="{17947949-42B0-40A5-8804-D3672C25649B}"/>
              </a:ext>
            </a:extLst>
          </p:cNvPr>
          <p:cNvSpPr/>
          <p:nvPr/>
        </p:nvSpPr>
        <p:spPr>
          <a:xfrm>
            <a:off x="3809285" y="2987048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9" name="مستطيل 158">
            <a:extLst>
              <a:ext uri="{FF2B5EF4-FFF2-40B4-BE49-F238E27FC236}">
                <a16:creationId xmlns:a16="http://schemas.microsoft.com/office/drawing/2014/main" id="{C8AC12F8-6053-4829-838F-9E897CB37FF3}"/>
              </a:ext>
            </a:extLst>
          </p:cNvPr>
          <p:cNvSpPr/>
          <p:nvPr/>
        </p:nvSpPr>
        <p:spPr>
          <a:xfrm>
            <a:off x="2052695" y="2836134"/>
            <a:ext cx="1039369" cy="415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b="1" dirty="0">
                <a:solidFill>
                  <a:srgbClr val="0070C0"/>
                </a:solidFill>
              </a:rPr>
              <a:t>Ca++</a:t>
            </a:r>
            <a:endParaRPr lang="ar-SY" sz="1100" b="1" dirty="0">
              <a:solidFill>
                <a:srgbClr val="0070C0"/>
              </a:solidFill>
            </a:endParaRPr>
          </a:p>
        </p:txBody>
      </p: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A1ACB41D-364C-42D5-9A51-08BDAE123F39}"/>
              </a:ext>
            </a:extLst>
          </p:cNvPr>
          <p:cNvCxnSpPr>
            <a:cxnSpLocks/>
          </p:cNvCxnSpPr>
          <p:nvPr/>
        </p:nvCxnSpPr>
        <p:spPr>
          <a:xfrm flipV="1">
            <a:off x="2834640" y="3038639"/>
            <a:ext cx="961582" cy="1807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مستطيل 159">
            <a:extLst>
              <a:ext uri="{FF2B5EF4-FFF2-40B4-BE49-F238E27FC236}">
                <a16:creationId xmlns:a16="http://schemas.microsoft.com/office/drawing/2014/main" id="{6178CD05-DB3D-4D11-89EE-5EA9900C2EA7}"/>
              </a:ext>
            </a:extLst>
          </p:cNvPr>
          <p:cNvSpPr/>
          <p:nvPr/>
        </p:nvSpPr>
        <p:spPr>
          <a:xfrm>
            <a:off x="2081918" y="4986876"/>
            <a:ext cx="1070606" cy="37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حويصل</a:t>
            </a:r>
            <a:br>
              <a:rPr lang="en-US" sz="1100" b="1" dirty="0">
                <a:solidFill>
                  <a:srgbClr val="0070C0"/>
                </a:solidFill>
              </a:rPr>
            </a:br>
            <a:r>
              <a:rPr lang="en-US" sz="1100" b="1" dirty="0">
                <a:solidFill>
                  <a:srgbClr val="0070C0"/>
                </a:solidFill>
              </a:rPr>
              <a:t>Vesicle</a:t>
            </a:r>
            <a:endParaRPr lang="ar-SY" sz="1100" b="1" dirty="0">
              <a:solidFill>
                <a:srgbClr val="0070C0"/>
              </a:solidFill>
            </a:endParaRPr>
          </a:p>
        </p:txBody>
      </p:sp>
      <p:sp>
        <p:nvSpPr>
          <p:cNvPr id="162" name="شكل بيضاوي 161">
            <a:extLst>
              <a:ext uri="{FF2B5EF4-FFF2-40B4-BE49-F238E27FC236}">
                <a16:creationId xmlns:a16="http://schemas.microsoft.com/office/drawing/2014/main" id="{B8C6AEEF-E5AD-46EF-BF60-AE0040321687}"/>
              </a:ext>
            </a:extLst>
          </p:cNvPr>
          <p:cNvSpPr/>
          <p:nvPr/>
        </p:nvSpPr>
        <p:spPr>
          <a:xfrm>
            <a:off x="5819315" y="51433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3" name="شكل بيضاوي 162">
            <a:extLst>
              <a:ext uri="{FF2B5EF4-FFF2-40B4-BE49-F238E27FC236}">
                <a16:creationId xmlns:a16="http://schemas.microsoft.com/office/drawing/2014/main" id="{0B99C7EA-212E-443C-850F-F035C9547C07}"/>
              </a:ext>
            </a:extLst>
          </p:cNvPr>
          <p:cNvSpPr/>
          <p:nvPr/>
        </p:nvSpPr>
        <p:spPr>
          <a:xfrm>
            <a:off x="5057393" y="485455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4" name="شكل بيضاوي 163">
            <a:extLst>
              <a:ext uri="{FF2B5EF4-FFF2-40B4-BE49-F238E27FC236}">
                <a16:creationId xmlns:a16="http://schemas.microsoft.com/office/drawing/2014/main" id="{6242F90D-4A3E-4016-A600-0402F22075FF}"/>
              </a:ext>
            </a:extLst>
          </p:cNvPr>
          <p:cNvSpPr/>
          <p:nvPr/>
        </p:nvSpPr>
        <p:spPr>
          <a:xfrm>
            <a:off x="4962097" y="458650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5" name="شكل بيضاوي 164">
            <a:extLst>
              <a:ext uri="{FF2B5EF4-FFF2-40B4-BE49-F238E27FC236}">
                <a16:creationId xmlns:a16="http://schemas.microsoft.com/office/drawing/2014/main" id="{0A31FA9A-5EEF-4C04-8792-1F2EC42B9D36}"/>
              </a:ext>
            </a:extLst>
          </p:cNvPr>
          <p:cNvSpPr/>
          <p:nvPr/>
        </p:nvSpPr>
        <p:spPr>
          <a:xfrm>
            <a:off x="5074189" y="48160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6" name="شكل بيضاوي 165">
            <a:extLst>
              <a:ext uri="{FF2B5EF4-FFF2-40B4-BE49-F238E27FC236}">
                <a16:creationId xmlns:a16="http://schemas.microsoft.com/office/drawing/2014/main" id="{A6BDCFB1-BE64-4E46-92F6-A1233A245431}"/>
              </a:ext>
            </a:extLst>
          </p:cNvPr>
          <p:cNvSpPr/>
          <p:nvPr/>
        </p:nvSpPr>
        <p:spPr>
          <a:xfrm>
            <a:off x="4781773" y="348074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7" name="شكل بيضاوي 166">
            <a:extLst>
              <a:ext uri="{FF2B5EF4-FFF2-40B4-BE49-F238E27FC236}">
                <a16:creationId xmlns:a16="http://schemas.microsoft.com/office/drawing/2014/main" id="{46DEF129-E67D-4573-97DD-4FA5A65E789B}"/>
              </a:ext>
            </a:extLst>
          </p:cNvPr>
          <p:cNvSpPr/>
          <p:nvPr/>
        </p:nvSpPr>
        <p:spPr>
          <a:xfrm>
            <a:off x="4738941" y="345010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8" name="شكل بيضاوي 167">
            <a:extLst>
              <a:ext uri="{FF2B5EF4-FFF2-40B4-BE49-F238E27FC236}">
                <a16:creationId xmlns:a16="http://schemas.microsoft.com/office/drawing/2014/main" id="{27B10843-5F3D-48D9-9B33-1FD831EAC999}"/>
              </a:ext>
            </a:extLst>
          </p:cNvPr>
          <p:cNvSpPr/>
          <p:nvPr/>
        </p:nvSpPr>
        <p:spPr>
          <a:xfrm>
            <a:off x="4905668" y="362856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9" name="شكل بيضاوي 168">
            <a:extLst>
              <a:ext uri="{FF2B5EF4-FFF2-40B4-BE49-F238E27FC236}">
                <a16:creationId xmlns:a16="http://schemas.microsoft.com/office/drawing/2014/main" id="{65C05E06-E863-4FF9-82C9-D52CA872BBA5}"/>
              </a:ext>
            </a:extLst>
          </p:cNvPr>
          <p:cNvSpPr/>
          <p:nvPr/>
        </p:nvSpPr>
        <p:spPr>
          <a:xfrm>
            <a:off x="4809975" y="337507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0" name="شكل بيضاوي 169">
            <a:extLst>
              <a:ext uri="{FF2B5EF4-FFF2-40B4-BE49-F238E27FC236}">
                <a16:creationId xmlns:a16="http://schemas.microsoft.com/office/drawing/2014/main" id="{4C584DF9-9CEA-4CE7-AD69-592305854192}"/>
              </a:ext>
            </a:extLst>
          </p:cNvPr>
          <p:cNvSpPr/>
          <p:nvPr/>
        </p:nvSpPr>
        <p:spPr>
          <a:xfrm>
            <a:off x="5039493" y="458645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1" name="شكل بيضاوي 170">
            <a:extLst>
              <a:ext uri="{FF2B5EF4-FFF2-40B4-BE49-F238E27FC236}">
                <a16:creationId xmlns:a16="http://schemas.microsoft.com/office/drawing/2014/main" id="{F0FCE5B3-C606-4C08-B931-8AD673910061}"/>
              </a:ext>
            </a:extLst>
          </p:cNvPr>
          <p:cNvSpPr/>
          <p:nvPr/>
        </p:nvSpPr>
        <p:spPr>
          <a:xfrm>
            <a:off x="4905529" y="401914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2" name="شكل بيضاوي 171">
            <a:extLst>
              <a:ext uri="{FF2B5EF4-FFF2-40B4-BE49-F238E27FC236}">
                <a16:creationId xmlns:a16="http://schemas.microsoft.com/office/drawing/2014/main" id="{BD59AE0C-3640-4A5A-AB8D-FA50A18969F3}"/>
              </a:ext>
            </a:extLst>
          </p:cNvPr>
          <p:cNvSpPr/>
          <p:nvPr/>
        </p:nvSpPr>
        <p:spPr>
          <a:xfrm>
            <a:off x="4991341" y="483865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3" name="شكل بيضاوي 172">
            <a:extLst>
              <a:ext uri="{FF2B5EF4-FFF2-40B4-BE49-F238E27FC236}">
                <a16:creationId xmlns:a16="http://schemas.microsoft.com/office/drawing/2014/main" id="{075A3A9C-9213-40C4-A309-C815FC2B151F}"/>
              </a:ext>
            </a:extLst>
          </p:cNvPr>
          <p:cNvSpPr/>
          <p:nvPr/>
        </p:nvSpPr>
        <p:spPr>
          <a:xfrm>
            <a:off x="4843083" y="343753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4" name="شكل بيضاوي 173">
            <a:extLst>
              <a:ext uri="{FF2B5EF4-FFF2-40B4-BE49-F238E27FC236}">
                <a16:creationId xmlns:a16="http://schemas.microsoft.com/office/drawing/2014/main" id="{49B674EC-AC24-4124-BFE3-FB3608B92203}"/>
              </a:ext>
            </a:extLst>
          </p:cNvPr>
          <p:cNvSpPr/>
          <p:nvPr/>
        </p:nvSpPr>
        <p:spPr>
          <a:xfrm>
            <a:off x="4918655" y="369310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5" name="شكل بيضاوي 174">
            <a:extLst>
              <a:ext uri="{FF2B5EF4-FFF2-40B4-BE49-F238E27FC236}">
                <a16:creationId xmlns:a16="http://schemas.microsoft.com/office/drawing/2014/main" id="{FA39CBA9-02E7-465D-8AB8-B4178E0D8B7B}"/>
              </a:ext>
            </a:extLst>
          </p:cNvPr>
          <p:cNvSpPr/>
          <p:nvPr/>
        </p:nvSpPr>
        <p:spPr>
          <a:xfrm>
            <a:off x="5003416" y="449850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6" name="شكل بيضاوي 175">
            <a:extLst>
              <a:ext uri="{FF2B5EF4-FFF2-40B4-BE49-F238E27FC236}">
                <a16:creationId xmlns:a16="http://schemas.microsoft.com/office/drawing/2014/main" id="{8BFF84EB-14B1-41DD-AA77-8BD38470BCC3}"/>
              </a:ext>
            </a:extLst>
          </p:cNvPr>
          <p:cNvSpPr/>
          <p:nvPr/>
        </p:nvSpPr>
        <p:spPr>
          <a:xfrm>
            <a:off x="5971715" y="52957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7" name="شكل بيضاوي 176">
            <a:extLst>
              <a:ext uri="{FF2B5EF4-FFF2-40B4-BE49-F238E27FC236}">
                <a16:creationId xmlns:a16="http://schemas.microsoft.com/office/drawing/2014/main" id="{4BDCBEF8-8606-43B0-A2E8-63034FAD95AE}"/>
              </a:ext>
            </a:extLst>
          </p:cNvPr>
          <p:cNvSpPr/>
          <p:nvPr/>
        </p:nvSpPr>
        <p:spPr>
          <a:xfrm>
            <a:off x="5052920" y="474213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8" name="شكل بيضاوي 177">
            <a:extLst>
              <a:ext uri="{FF2B5EF4-FFF2-40B4-BE49-F238E27FC236}">
                <a16:creationId xmlns:a16="http://schemas.microsoft.com/office/drawing/2014/main" id="{CE279AA8-37CA-4593-BDF7-EDF76EF95DF0}"/>
              </a:ext>
            </a:extLst>
          </p:cNvPr>
          <p:cNvSpPr/>
          <p:nvPr/>
        </p:nvSpPr>
        <p:spPr>
          <a:xfrm>
            <a:off x="5075210" y="452847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79" name="شكل بيضاوي 178">
            <a:extLst>
              <a:ext uri="{FF2B5EF4-FFF2-40B4-BE49-F238E27FC236}">
                <a16:creationId xmlns:a16="http://schemas.microsoft.com/office/drawing/2014/main" id="{945221BA-F8A0-4555-83BA-E9B9F11AA7B6}"/>
              </a:ext>
            </a:extLst>
          </p:cNvPr>
          <p:cNvSpPr/>
          <p:nvPr/>
        </p:nvSpPr>
        <p:spPr>
          <a:xfrm>
            <a:off x="5122291" y="488966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0" name="شكل بيضاوي 179">
            <a:extLst>
              <a:ext uri="{FF2B5EF4-FFF2-40B4-BE49-F238E27FC236}">
                <a16:creationId xmlns:a16="http://schemas.microsoft.com/office/drawing/2014/main" id="{48BF358F-83EA-4A7D-8118-9724FE33F9C6}"/>
              </a:ext>
            </a:extLst>
          </p:cNvPr>
          <p:cNvSpPr/>
          <p:nvPr/>
        </p:nvSpPr>
        <p:spPr>
          <a:xfrm>
            <a:off x="5143465" y="479451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1" name="شكل بيضاوي 180">
            <a:extLst>
              <a:ext uri="{FF2B5EF4-FFF2-40B4-BE49-F238E27FC236}">
                <a16:creationId xmlns:a16="http://schemas.microsoft.com/office/drawing/2014/main" id="{54B6EA54-919B-4B11-A101-E0460C5CBF31}"/>
              </a:ext>
            </a:extLst>
          </p:cNvPr>
          <p:cNvSpPr/>
          <p:nvPr/>
        </p:nvSpPr>
        <p:spPr>
          <a:xfrm>
            <a:off x="5154966" y="473685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2" name="شكل بيضاوي 181">
            <a:extLst>
              <a:ext uri="{FF2B5EF4-FFF2-40B4-BE49-F238E27FC236}">
                <a16:creationId xmlns:a16="http://schemas.microsoft.com/office/drawing/2014/main" id="{0D6EFBCE-8A2A-4AC5-9E0E-8CBEE2D5B494}"/>
              </a:ext>
            </a:extLst>
          </p:cNvPr>
          <p:cNvSpPr/>
          <p:nvPr/>
        </p:nvSpPr>
        <p:spPr>
          <a:xfrm>
            <a:off x="5147208" y="494206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3" name="شكل بيضاوي 182">
            <a:extLst>
              <a:ext uri="{FF2B5EF4-FFF2-40B4-BE49-F238E27FC236}">
                <a16:creationId xmlns:a16="http://schemas.microsoft.com/office/drawing/2014/main" id="{D6DBB3C3-32C7-497C-9CC4-7A891F79CEA6}"/>
              </a:ext>
            </a:extLst>
          </p:cNvPr>
          <p:cNvSpPr/>
          <p:nvPr/>
        </p:nvSpPr>
        <p:spPr>
          <a:xfrm>
            <a:off x="4817828" y="347614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4" name="شكل بيضاوي 183">
            <a:extLst>
              <a:ext uri="{FF2B5EF4-FFF2-40B4-BE49-F238E27FC236}">
                <a16:creationId xmlns:a16="http://schemas.microsoft.com/office/drawing/2014/main" id="{C4B3A5CA-07F5-433B-86E4-940D59D82609}"/>
              </a:ext>
            </a:extLst>
          </p:cNvPr>
          <p:cNvSpPr/>
          <p:nvPr/>
        </p:nvSpPr>
        <p:spPr>
          <a:xfrm>
            <a:off x="4957129" y="361602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5" name="شكل بيضاوي 184">
            <a:extLst>
              <a:ext uri="{FF2B5EF4-FFF2-40B4-BE49-F238E27FC236}">
                <a16:creationId xmlns:a16="http://schemas.microsoft.com/office/drawing/2014/main" id="{A0809E12-B9AB-4E0E-BA18-F9184ECB0743}"/>
              </a:ext>
            </a:extLst>
          </p:cNvPr>
          <p:cNvSpPr/>
          <p:nvPr/>
        </p:nvSpPr>
        <p:spPr>
          <a:xfrm>
            <a:off x="4992449" y="423731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6" name="شكل بيضاوي 185">
            <a:extLst>
              <a:ext uri="{FF2B5EF4-FFF2-40B4-BE49-F238E27FC236}">
                <a16:creationId xmlns:a16="http://schemas.microsoft.com/office/drawing/2014/main" id="{15D8AD90-1910-4524-A676-DBD48CAB2025}"/>
              </a:ext>
            </a:extLst>
          </p:cNvPr>
          <p:cNvSpPr/>
          <p:nvPr/>
        </p:nvSpPr>
        <p:spPr>
          <a:xfrm>
            <a:off x="5080168" y="424672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87" name="شكل بيضاوي 186">
            <a:extLst>
              <a:ext uri="{FF2B5EF4-FFF2-40B4-BE49-F238E27FC236}">
                <a16:creationId xmlns:a16="http://schemas.microsoft.com/office/drawing/2014/main" id="{EA26961E-6E24-4E14-8C79-257FE9A393FD}"/>
              </a:ext>
            </a:extLst>
          </p:cNvPr>
          <p:cNvSpPr/>
          <p:nvPr/>
        </p:nvSpPr>
        <p:spPr>
          <a:xfrm>
            <a:off x="4957388" y="337958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2387AB9A-59A6-42E3-9C70-E315361013DE}"/>
              </a:ext>
            </a:extLst>
          </p:cNvPr>
          <p:cNvCxnSpPr/>
          <p:nvPr/>
        </p:nvCxnSpPr>
        <p:spPr>
          <a:xfrm>
            <a:off x="2893965" y="5137408"/>
            <a:ext cx="1024879" cy="10883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عنصر نائب للمحتوى 2">
            <a:extLst>
              <a:ext uri="{FF2B5EF4-FFF2-40B4-BE49-F238E27FC236}">
                <a16:creationId xmlns:a16="http://schemas.microsoft.com/office/drawing/2014/main" id="{E0699E08-3A69-4A62-B5E5-A7462E488835}"/>
              </a:ext>
            </a:extLst>
          </p:cNvPr>
          <p:cNvSpPr txBox="1">
            <a:spLocks/>
          </p:cNvSpPr>
          <p:nvPr/>
        </p:nvSpPr>
        <p:spPr>
          <a:xfrm>
            <a:off x="8321730" y="2912319"/>
            <a:ext cx="3271846" cy="2712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Y" sz="1400" dirty="0">
                <a:solidFill>
                  <a:srgbClr val="7030A0"/>
                </a:solidFill>
              </a:rPr>
              <a:t>أساساً، شقّ المشبك العصبيّ غير ناقل للكهرباء.</a:t>
            </a:r>
          </a:p>
          <a:p>
            <a:pPr algn="r"/>
            <a:r>
              <a:rPr lang="ar-SY" sz="1400" dirty="0">
                <a:solidFill>
                  <a:srgbClr val="7030A0"/>
                </a:solidFill>
              </a:rPr>
              <a:t>في وحالة الرّاحة كما أثناء العمل، تُلقي الحويصلات المجهريّة محمولها من وسيط النقل العصبي داخل الشق المشبكيّ.</a:t>
            </a:r>
          </a:p>
          <a:p>
            <a:pPr algn="r"/>
            <a:r>
              <a:rPr lang="ar-SY" sz="1400" dirty="0">
                <a:solidFill>
                  <a:srgbClr val="7030A0"/>
                </a:solidFill>
              </a:rPr>
              <a:t>يعمل وسيط النقل العصبيّ على ترطيب الشق المشبكيّ وجعله وسطاً ناقلاً للكهرباء، وذلك على الدوام.</a:t>
            </a:r>
          </a:p>
          <a:p>
            <a:pPr algn="r"/>
            <a:r>
              <a:rPr lang="ar-SY" sz="1400" dirty="0">
                <a:solidFill>
                  <a:srgbClr val="7030A0"/>
                </a:solidFill>
              </a:rPr>
              <a:t>إذاً، الشق المشبكيّ في حالة جهوزيّة دائمة لنقل التيار الكهربائي.</a:t>
            </a:r>
          </a:p>
        </p:txBody>
      </p:sp>
    </p:spTree>
    <p:extLst>
      <p:ext uri="{BB962C8B-B14F-4D97-AF65-F5344CB8AC3E}">
        <p14:creationId xmlns:p14="http://schemas.microsoft.com/office/powerpoint/2010/main" val="19693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78C747-7B3C-4404-9CAB-AA00C886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435" y="624110"/>
            <a:ext cx="933617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ar-SY" b="1" dirty="0">
                <a:solidFill>
                  <a:srgbClr val="C00000"/>
                </a:solidFill>
              </a:rPr>
              <a:t>النقل العصبيّ في المشبك العصبيّ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ar-SY" sz="2700" b="1" dirty="0">
                <a:solidFill>
                  <a:srgbClr val="00B050"/>
                </a:solidFill>
              </a:rPr>
              <a:t>في وضعية الرّاحة،</a:t>
            </a:r>
            <a:br>
              <a:rPr lang="ar-SY" sz="2700" b="1" dirty="0">
                <a:solidFill>
                  <a:srgbClr val="00B050"/>
                </a:solidFill>
              </a:rPr>
            </a:br>
            <a:r>
              <a:rPr lang="ar-SY" sz="2700" b="1" dirty="0">
                <a:solidFill>
                  <a:srgbClr val="00B050"/>
                </a:solidFill>
              </a:rPr>
              <a:t>الشق المشبكي</a:t>
            </a:r>
            <a:r>
              <a:rPr lang="ar-SY" sz="2700" b="1" dirty="0">
                <a:solidFill>
                  <a:srgbClr val="00B0F0"/>
                </a:solidFill>
              </a:rPr>
              <a:t>ّ في حالة جهوزيّة كاملة لنقل تيّار النقل العصبيّ</a:t>
            </a:r>
            <a:endParaRPr lang="ar-SY" sz="2700" dirty="0"/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id="{27DBEA2C-C873-40D4-83A3-451FE2F58DCA}"/>
              </a:ext>
            </a:extLst>
          </p:cNvPr>
          <p:cNvSpPr/>
          <p:nvPr/>
        </p:nvSpPr>
        <p:spPr>
          <a:xfrm>
            <a:off x="2315220" y="3108960"/>
            <a:ext cx="2563006" cy="2383361"/>
          </a:xfrm>
          <a:custGeom>
            <a:avLst/>
            <a:gdLst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29 w 3132905"/>
              <a:gd name="connsiteY9" fmla="*/ 1828157 h 2693515"/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3 w 3132905"/>
              <a:gd name="connsiteY9" fmla="*/ 1828157 h 269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2905" h="2693515">
                <a:moveTo>
                  <a:pt x="0" y="626374"/>
                </a:moveTo>
                <a:cubicBezTo>
                  <a:pt x="433251" y="674271"/>
                  <a:pt x="866503" y="722168"/>
                  <a:pt x="1149531" y="639437"/>
                </a:cubicBezTo>
                <a:cubicBezTo>
                  <a:pt x="1432559" y="556706"/>
                  <a:pt x="1460862" y="230134"/>
                  <a:pt x="1698171" y="129986"/>
                </a:cubicBezTo>
                <a:cubicBezTo>
                  <a:pt x="1935480" y="29838"/>
                  <a:pt x="2351314" y="-50717"/>
                  <a:pt x="2573383" y="38546"/>
                </a:cubicBezTo>
                <a:cubicBezTo>
                  <a:pt x="2795452" y="127809"/>
                  <a:pt x="2941320" y="321575"/>
                  <a:pt x="3030583" y="665563"/>
                </a:cubicBezTo>
                <a:cubicBezTo>
                  <a:pt x="3119846" y="1009551"/>
                  <a:pt x="3163389" y="1771551"/>
                  <a:pt x="3108960" y="2102477"/>
                </a:cubicBezTo>
                <a:cubicBezTo>
                  <a:pt x="3054531" y="2433403"/>
                  <a:pt x="2921725" y="2572740"/>
                  <a:pt x="2704011" y="2651117"/>
                </a:cubicBezTo>
                <a:cubicBezTo>
                  <a:pt x="2486297" y="2729494"/>
                  <a:pt x="2018211" y="2696837"/>
                  <a:pt x="1802674" y="2572740"/>
                </a:cubicBezTo>
                <a:cubicBezTo>
                  <a:pt x="1587137" y="2448643"/>
                  <a:pt x="1709057" y="2030631"/>
                  <a:pt x="1410789" y="1906534"/>
                </a:cubicBezTo>
                <a:cubicBezTo>
                  <a:pt x="1112521" y="1782437"/>
                  <a:pt x="513806" y="1805297"/>
                  <a:pt x="13063" y="1828157"/>
                </a:cubicBezTo>
              </a:path>
            </a:pathLst>
          </a:cu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" name="شكل حر: شكل 4">
            <a:extLst>
              <a:ext uri="{FF2B5EF4-FFF2-40B4-BE49-F238E27FC236}">
                <a16:creationId xmlns:a16="http://schemas.microsoft.com/office/drawing/2014/main" id="{7C21867B-84F7-49B3-A1D5-A09C46B108C8}"/>
              </a:ext>
            </a:extLst>
          </p:cNvPr>
          <p:cNvSpPr/>
          <p:nvPr/>
        </p:nvSpPr>
        <p:spPr>
          <a:xfrm>
            <a:off x="5844878" y="2483173"/>
            <a:ext cx="2450036" cy="3651348"/>
          </a:xfrm>
          <a:custGeom>
            <a:avLst/>
            <a:gdLst>
              <a:gd name="connsiteX0" fmla="*/ 2888175 w 2953490"/>
              <a:gd name="connsiteY0" fmla="*/ 1096043 h 4422382"/>
              <a:gd name="connsiteX1" fmla="*/ 2039090 w 2953490"/>
              <a:gd name="connsiteY1" fmla="*/ 1148294 h 4422382"/>
              <a:gd name="connsiteX2" fmla="*/ 1438198 w 2953490"/>
              <a:gd name="connsiteY2" fmla="*/ 887037 h 4422382"/>
              <a:gd name="connsiteX3" fmla="*/ 602175 w 2953490"/>
              <a:gd name="connsiteY3" fmla="*/ 129391 h 4422382"/>
              <a:gd name="connsiteX4" fmla="*/ 14347 w 2953490"/>
              <a:gd name="connsiteY4" fmla="*/ 129391 h 4422382"/>
              <a:gd name="connsiteX5" fmla="*/ 432358 w 2953490"/>
              <a:gd name="connsiteY5" fmla="*/ 1409551 h 4422382"/>
              <a:gd name="connsiteX6" fmla="*/ 367044 w 2953490"/>
              <a:gd name="connsiteY6" fmla="*/ 3159974 h 4422382"/>
              <a:gd name="connsiteX7" fmla="*/ 1284 w 2953490"/>
              <a:gd name="connsiteY7" fmla="*/ 4100500 h 4422382"/>
              <a:gd name="connsiteX8" fmla="*/ 510735 w 2953490"/>
              <a:gd name="connsiteY8" fmla="*/ 4374820 h 4422382"/>
              <a:gd name="connsiteX9" fmla="*/ 1542701 w 2953490"/>
              <a:gd name="connsiteY9" fmla="*/ 3225288 h 4422382"/>
              <a:gd name="connsiteX10" fmla="*/ 2953490 w 2953490"/>
              <a:gd name="connsiteY10" fmla="*/ 2885654 h 4422382"/>
              <a:gd name="connsiteX0" fmla="*/ 2887272 w 2952587"/>
              <a:gd name="connsiteY0" fmla="*/ 1096043 h 4481320"/>
              <a:gd name="connsiteX1" fmla="*/ 2038187 w 2952587"/>
              <a:gd name="connsiteY1" fmla="*/ 1148294 h 4481320"/>
              <a:gd name="connsiteX2" fmla="*/ 1437295 w 2952587"/>
              <a:gd name="connsiteY2" fmla="*/ 887037 h 4481320"/>
              <a:gd name="connsiteX3" fmla="*/ 601272 w 2952587"/>
              <a:gd name="connsiteY3" fmla="*/ 129391 h 4481320"/>
              <a:gd name="connsiteX4" fmla="*/ 13444 w 2952587"/>
              <a:gd name="connsiteY4" fmla="*/ 129391 h 4481320"/>
              <a:gd name="connsiteX5" fmla="*/ 431455 w 2952587"/>
              <a:gd name="connsiteY5" fmla="*/ 1409551 h 4481320"/>
              <a:gd name="connsiteX6" fmla="*/ 366141 w 2952587"/>
              <a:gd name="connsiteY6" fmla="*/ 3159974 h 4481320"/>
              <a:gd name="connsiteX7" fmla="*/ 381 w 2952587"/>
              <a:gd name="connsiteY7" fmla="*/ 4100500 h 4481320"/>
              <a:gd name="connsiteX8" fmla="*/ 326952 w 2952587"/>
              <a:gd name="connsiteY8" fmla="*/ 4440134 h 4481320"/>
              <a:gd name="connsiteX9" fmla="*/ 1541798 w 2952587"/>
              <a:gd name="connsiteY9" fmla="*/ 3225288 h 4481320"/>
              <a:gd name="connsiteX10" fmla="*/ 2952587 w 2952587"/>
              <a:gd name="connsiteY10" fmla="*/ 2885654 h 4481320"/>
              <a:gd name="connsiteX0" fmla="*/ 2888403 w 2953718"/>
              <a:gd name="connsiteY0" fmla="*/ 1096043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162653 w 2953718"/>
              <a:gd name="connsiteY10" fmla="*/ 2859529 h 4343673"/>
              <a:gd name="connsiteX11" fmla="*/ 2953718 w 2953718"/>
              <a:gd name="connsiteY11" fmla="*/ 2885654 h 4343673"/>
              <a:gd name="connsiteX0" fmla="*/ 2927592 w 2979844"/>
              <a:gd name="connsiteY0" fmla="*/ 1318111 h 4343673"/>
              <a:gd name="connsiteX1" fmla="*/ 2078506 w 2979844"/>
              <a:gd name="connsiteY1" fmla="*/ 1252797 h 4343673"/>
              <a:gd name="connsiteX2" fmla="*/ 1438426 w 2979844"/>
              <a:gd name="connsiteY2" fmla="*/ 887037 h 4343673"/>
              <a:gd name="connsiteX3" fmla="*/ 602403 w 2979844"/>
              <a:gd name="connsiteY3" fmla="*/ 129391 h 4343673"/>
              <a:gd name="connsiteX4" fmla="*/ 14575 w 2979844"/>
              <a:gd name="connsiteY4" fmla="*/ 129391 h 4343673"/>
              <a:gd name="connsiteX5" fmla="*/ 432586 w 2979844"/>
              <a:gd name="connsiteY5" fmla="*/ 1409551 h 4343673"/>
              <a:gd name="connsiteX6" fmla="*/ 367272 w 2979844"/>
              <a:gd name="connsiteY6" fmla="*/ 3159974 h 4343673"/>
              <a:gd name="connsiteX7" fmla="*/ 1512 w 2979844"/>
              <a:gd name="connsiteY7" fmla="*/ 4100500 h 4343673"/>
              <a:gd name="connsiteX8" fmla="*/ 524026 w 2979844"/>
              <a:gd name="connsiteY8" fmla="*/ 4283380 h 4343673"/>
              <a:gd name="connsiteX9" fmla="*/ 1542929 w 2979844"/>
              <a:gd name="connsiteY9" fmla="*/ 3225288 h 4343673"/>
              <a:gd name="connsiteX10" fmla="*/ 2162653 w 2979844"/>
              <a:gd name="connsiteY10" fmla="*/ 2859529 h 4343673"/>
              <a:gd name="connsiteX11" fmla="*/ 2979844 w 2979844"/>
              <a:gd name="connsiteY11" fmla="*/ 2768088 h 434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9844" h="4343673">
                <a:moveTo>
                  <a:pt x="2927592" y="1318111"/>
                </a:moveTo>
                <a:cubicBezTo>
                  <a:pt x="2623881" y="1361653"/>
                  <a:pt x="2326700" y="1324643"/>
                  <a:pt x="2078506" y="1252797"/>
                </a:cubicBezTo>
                <a:cubicBezTo>
                  <a:pt x="1830312" y="1180951"/>
                  <a:pt x="1684443" y="1074271"/>
                  <a:pt x="1438426" y="887037"/>
                </a:cubicBezTo>
                <a:cubicBezTo>
                  <a:pt x="1192409" y="699803"/>
                  <a:pt x="839711" y="255665"/>
                  <a:pt x="602403" y="129391"/>
                </a:cubicBezTo>
                <a:cubicBezTo>
                  <a:pt x="365095" y="3117"/>
                  <a:pt x="42878" y="-83969"/>
                  <a:pt x="14575" y="129391"/>
                </a:cubicBezTo>
                <a:cubicBezTo>
                  <a:pt x="-13728" y="342751"/>
                  <a:pt x="373803" y="904454"/>
                  <a:pt x="432586" y="1409551"/>
                </a:cubicBezTo>
                <a:cubicBezTo>
                  <a:pt x="491369" y="1914648"/>
                  <a:pt x="439118" y="2711483"/>
                  <a:pt x="367272" y="3159974"/>
                </a:cubicBezTo>
                <a:cubicBezTo>
                  <a:pt x="295426" y="3608465"/>
                  <a:pt x="-24614" y="3913266"/>
                  <a:pt x="1512" y="4100500"/>
                </a:cubicBezTo>
                <a:cubicBezTo>
                  <a:pt x="27638" y="4287734"/>
                  <a:pt x="267123" y="4429249"/>
                  <a:pt x="524026" y="4283380"/>
                </a:cubicBezTo>
                <a:cubicBezTo>
                  <a:pt x="780929" y="4137511"/>
                  <a:pt x="1269825" y="3462597"/>
                  <a:pt x="1542929" y="3225288"/>
                </a:cubicBezTo>
                <a:cubicBezTo>
                  <a:pt x="1816034" y="2987980"/>
                  <a:pt x="1927522" y="2916135"/>
                  <a:pt x="2162653" y="2859529"/>
                </a:cubicBezTo>
                <a:cubicBezTo>
                  <a:pt x="2397784" y="2802923"/>
                  <a:pt x="2848000" y="2787682"/>
                  <a:pt x="2979844" y="2768088"/>
                </a:cubicBezTo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8BB6D3AE-CFE1-4230-934D-6CD669017B54}"/>
              </a:ext>
            </a:extLst>
          </p:cNvPr>
          <p:cNvSpPr/>
          <p:nvPr/>
        </p:nvSpPr>
        <p:spPr>
          <a:xfrm>
            <a:off x="6271698" y="3679982"/>
            <a:ext cx="917978" cy="111886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sz="4800" b="1" dirty="0">
              <a:solidFill>
                <a:srgbClr val="00B0F0"/>
              </a:solidFill>
            </a:endParaRPr>
          </a:p>
        </p:txBody>
      </p:sp>
      <p:sp>
        <p:nvSpPr>
          <p:cNvPr id="7" name="شكل بيضاوي 6">
            <a:extLst>
              <a:ext uri="{FF2B5EF4-FFF2-40B4-BE49-F238E27FC236}">
                <a16:creationId xmlns:a16="http://schemas.microsoft.com/office/drawing/2014/main" id="{B14CFCE2-6A1B-4575-9B6A-FCC9AC50716E}"/>
              </a:ext>
            </a:extLst>
          </p:cNvPr>
          <p:cNvSpPr/>
          <p:nvPr/>
        </p:nvSpPr>
        <p:spPr>
          <a:xfrm>
            <a:off x="3818646" y="3689530"/>
            <a:ext cx="917978" cy="111886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sz="4800" b="1" dirty="0">
              <a:solidFill>
                <a:srgbClr val="00B0F0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1E90CBF5-5C1F-48AD-869F-146CC8AB46FE}"/>
              </a:ext>
            </a:extLst>
          </p:cNvPr>
          <p:cNvSpPr/>
          <p:nvPr/>
        </p:nvSpPr>
        <p:spPr>
          <a:xfrm>
            <a:off x="6467967" y="4185242"/>
            <a:ext cx="525440" cy="11972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rgbClr val="00B0F0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A1A178DF-4BE8-447D-8578-3DB9615018EF}"/>
              </a:ext>
            </a:extLst>
          </p:cNvPr>
          <p:cNvSpPr/>
          <p:nvPr/>
        </p:nvSpPr>
        <p:spPr>
          <a:xfrm>
            <a:off x="4019265" y="4189122"/>
            <a:ext cx="525440" cy="11972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rgbClr val="00B0F0"/>
              </a:solidFill>
            </a:endParaRPr>
          </a:p>
        </p:txBody>
      </p:sp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53F2F36D-4AFD-495F-BD49-17F834C2E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8343" y="2625636"/>
            <a:ext cx="3536269" cy="305670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 rtl="0">
              <a:buNone/>
            </a:pPr>
            <a:r>
              <a:rPr lang="ar-SY" sz="1900" b="1" dirty="0">
                <a:solidFill>
                  <a:srgbClr val="C00000"/>
                </a:solidFill>
              </a:rPr>
              <a:t>في وضعية الرّاحة،</a:t>
            </a:r>
            <a:endParaRPr lang="en-US" sz="1900" b="1" dirty="0">
              <a:solidFill>
                <a:srgbClr val="C00000"/>
              </a:solidFill>
            </a:endParaRPr>
          </a:p>
          <a:p>
            <a:pPr algn="r"/>
            <a:r>
              <a:rPr lang="ar-SY" sz="1400" dirty="0">
                <a:solidFill>
                  <a:srgbClr val="7030A0"/>
                </a:solidFill>
              </a:rPr>
              <a:t>تكون الشحنة سالبة في الانتفاخ ما قبل المشبك العصبيّ. والسبب الرئيس شحنة البروتينات السّالبة.</a:t>
            </a:r>
            <a:br>
              <a:rPr lang="ar-SY" sz="1400" dirty="0">
                <a:solidFill>
                  <a:srgbClr val="7030A0"/>
                </a:solidFill>
              </a:rPr>
            </a:br>
            <a:br>
              <a:rPr lang="ar-SY" sz="1400" dirty="0">
                <a:solidFill>
                  <a:srgbClr val="7030A0"/>
                </a:solidFill>
              </a:rPr>
            </a:br>
            <a:endParaRPr lang="en-US" sz="1400" dirty="0">
              <a:solidFill>
                <a:srgbClr val="7030A0"/>
              </a:solidFill>
            </a:endParaRPr>
          </a:p>
          <a:p>
            <a:r>
              <a:rPr lang="ar-SY" sz="1400" dirty="0">
                <a:solidFill>
                  <a:srgbClr val="7030A0"/>
                </a:solidFill>
              </a:rPr>
              <a:t>ولذات السبب، تكون شحنة التفرّع العصبيّ ما بعد المشبك العصبيّ سالبة هي الأخرى.</a:t>
            </a:r>
            <a:endParaRPr lang="en-US" sz="1400" dirty="0">
              <a:solidFill>
                <a:srgbClr val="7030A0"/>
              </a:solidFill>
            </a:endParaRPr>
          </a:p>
          <a:p>
            <a:pPr marL="0" indent="0" algn="l" rtl="0">
              <a:buNone/>
            </a:pPr>
            <a:br>
              <a:rPr lang="en-US" sz="1400" dirty="0">
                <a:solidFill>
                  <a:srgbClr val="7030A0"/>
                </a:solidFill>
              </a:rPr>
            </a:br>
            <a:br>
              <a:rPr lang="en-US" sz="1400" dirty="0">
                <a:solidFill>
                  <a:srgbClr val="7030A0"/>
                </a:solidFill>
              </a:rPr>
            </a:br>
            <a:endParaRPr lang="en-US" sz="1400" dirty="0">
              <a:solidFill>
                <a:srgbClr val="7030A0"/>
              </a:solidFill>
            </a:endParaRPr>
          </a:p>
          <a:p>
            <a:pPr algn="r"/>
            <a:r>
              <a:rPr lang="ar-SY" sz="1400" dirty="0">
                <a:solidFill>
                  <a:srgbClr val="7030A0"/>
                </a:solidFill>
              </a:rPr>
              <a:t>يكون شقّ المشبك العصبيّ ناقلاً للكهرباء وفي حالة جهوزيّة كاملة لنقل تيّار النقل العصبيّ الكهربائيّ إلى الضفّة الأخرى.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B0796AF1-FC58-4DE7-BAEE-CBC4040157D1}"/>
              </a:ext>
            </a:extLst>
          </p:cNvPr>
          <p:cNvCxnSpPr>
            <a:cxnSpLocks/>
          </p:cNvCxnSpPr>
          <p:nvPr/>
        </p:nvCxnSpPr>
        <p:spPr>
          <a:xfrm>
            <a:off x="4904352" y="3892731"/>
            <a:ext cx="130638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4984BBF0-3D83-49DC-B85C-82EC91ECE0D7}"/>
              </a:ext>
            </a:extLst>
          </p:cNvPr>
          <p:cNvCxnSpPr>
            <a:cxnSpLocks/>
          </p:cNvCxnSpPr>
          <p:nvPr/>
        </p:nvCxnSpPr>
        <p:spPr>
          <a:xfrm>
            <a:off x="4860807" y="4045131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84E3DA21-CCDF-47AF-B942-3BE71C1AF5A1}"/>
              </a:ext>
            </a:extLst>
          </p:cNvPr>
          <p:cNvCxnSpPr>
            <a:cxnSpLocks/>
          </p:cNvCxnSpPr>
          <p:nvPr/>
        </p:nvCxnSpPr>
        <p:spPr>
          <a:xfrm flipV="1">
            <a:off x="4895640" y="4185242"/>
            <a:ext cx="1302034" cy="12289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>
            <a:extLst>
              <a:ext uri="{FF2B5EF4-FFF2-40B4-BE49-F238E27FC236}">
                <a16:creationId xmlns:a16="http://schemas.microsoft.com/office/drawing/2014/main" id="{29ADA83E-5D42-49E5-99C2-9230F970C383}"/>
              </a:ext>
            </a:extLst>
          </p:cNvPr>
          <p:cNvCxnSpPr>
            <a:cxnSpLocks/>
          </p:cNvCxnSpPr>
          <p:nvPr/>
        </p:nvCxnSpPr>
        <p:spPr>
          <a:xfrm>
            <a:off x="4865163" y="4349931"/>
            <a:ext cx="1367345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DC66C8A9-B1AE-442B-A5E7-403393925D66}"/>
              </a:ext>
            </a:extLst>
          </p:cNvPr>
          <p:cNvCxnSpPr>
            <a:cxnSpLocks/>
          </p:cNvCxnSpPr>
          <p:nvPr/>
        </p:nvCxnSpPr>
        <p:spPr>
          <a:xfrm>
            <a:off x="4878226" y="4502331"/>
            <a:ext cx="1349929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019C7648-F969-48CA-99DD-E3F657E3A5C1}"/>
              </a:ext>
            </a:extLst>
          </p:cNvPr>
          <p:cNvCxnSpPr>
            <a:cxnSpLocks/>
          </p:cNvCxnSpPr>
          <p:nvPr/>
        </p:nvCxnSpPr>
        <p:spPr>
          <a:xfrm>
            <a:off x="4795492" y="3548741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B5CB12FE-D6E4-4DD7-83D5-7C48ADFCC50D}"/>
              </a:ext>
            </a:extLst>
          </p:cNvPr>
          <p:cNvCxnSpPr>
            <a:cxnSpLocks/>
          </p:cNvCxnSpPr>
          <p:nvPr/>
        </p:nvCxnSpPr>
        <p:spPr>
          <a:xfrm>
            <a:off x="4791139" y="3727264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F393F060-82CA-4518-A1E8-73CC9E492F7E}"/>
              </a:ext>
            </a:extLst>
          </p:cNvPr>
          <p:cNvCxnSpPr>
            <a:cxnSpLocks/>
          </p:cNvCxnSpPr>
          <p:nvPr/>
        </p:nvCxnSpPr>
        <p:spPr>
          <a:xfrm flipV="1">
            <a:off x="4852100" y="4990007"/>
            <a:ext cx="1354278" cy="3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>
            <a:extLst>
              <a:ext uri="{FF2B5EF4-FFF2-40B4-BE49-F238E27FC236}">
                <a16:creationId xmlns:a16="http://schemas.microsoft.com/office/drawing/2014/main" id="{3B77982A-FE58-49D9-B3D2-457AD002BF73}"/>
              </a:ext>
            </a:extLst>
          </p:cNvPr>
          <p:cNvCxnSpPr>
            <a:cxnSpLocks/>
          </p:cNvCxnSpPr>
          <p:nvPr/>
        </p:nvCxnSpPr>
        <p:spPr>
          <a:xfrm>
            <a:off x="4878226" y="4828906"/>
            <a:ext cx="1323803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>
            <a:extLst>
              <a:ext uri="{FF2B5EF4-FFF2-40B4-BE49-F238E27FC236}">
                <a16:creationId xmlns:a16="http://schemas.microsoft.com/office/drawing/2014/main" id="{5B898238-A0DD-4EFE-BA5E-53F732322CD6}"/>
              </a:ext>
            </a:extLst>
          </p:cNvPr>
          <p:cNvCxnSpPr>
            <a:cxnSpLocks/>
          </p:cNvCxnSpPr>
          <p:nvPr/>
        </p:nvCxnSpPr>
        <p:spPr>
          <a:xfrm>
            <a:off x="4856454" y="4654731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موصل: على شكل مرفق 27">
            <a:extLst>
              <a:ext uri="{FF2B5EF4-FFF2-40B4-BE49-F238E27FC236}">
                <a16:creationId xmlns:a16="http://schemas.microsoft.com/office/drawing/2014/main" id="{27E6492F-AEE1-4C46-B811-5FF07CB6BB75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10746" y="3251076"/>
            <a:ext cx="3834317" cy="458771"/>
          </a:xfrm>
          <a:prstGeom prst="bentConnector3">
            <a:avLst>
              <a:gd name="adj1" fmla="val 10008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33">
            <a:extLst>
              <a:ext uri="{FF2B5EF4-FFF2-40B4-BE49-F238E27FC236}">
                <a16:creationId xmlns:a16="http://schemas.microsoft.com/office/drawing/2014/main" id="{F7D039AC-E468-4429-BF56-3F2E42F20025}"/>
              </a:ext>
            </a:extLst>
          </p:cNvPr>
          <p:cNvCxnSpPr>
            <a:cxnSpLocks/>
          </p:cNvCxnSpPr>
          <p:nvPr/>
        </p:nvCxnSpPr>
        <p:spPr>
          <a:xfrm flipH="1">
            <a:off x="7177124" y="4235912"/>
            <a:ext cx="930887" cy="1228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موصل: على شكل مرفق 36">
            <a:extLst>
              <a:ext uri="{FF2B5EF4-FFF2-40B4-BE49-F238E27FC236}">
                <a16:creationId xmlns:a16="http://schemas.microsoft.com/office/drawing/2014/main" id="{6E806DF3-49CC-491D-A203-F109A5940A3F}"/>
              </a:ext>
            </a:extLst>
          </p:cNvPr>
          <p:cNvCxnSpPr>
            <a:cxnSpLocks/>
          </p:cNvCxnSpPr>
          <p:nvPr/>
        </p:nvCxnSpPr>
        <p:spPr>
          <a:xfrm rot="10800000">
            <a:off x="5574963" y="5016136"/>
            <a:ext cx="2495997" cy="187225"/>
          </a:xfrm>
          <a:prstGeom prst="bentConnector3">
            <a:avLst>
              <a:gd name="adj1" fmla="val 9971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56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A39931-F305-4C4A-8CC3-F7563DF9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5221" y="624110"/>
            <a:ext cx="9189392" cy="1280890"/>
          </a:xfrm>
        </p:spPr>
        <p:txBody>
          <a:bodyPr>
            <a:normAutofit/>
          </a:bodyPr>
          <a:lstStyle/>
          <a:p>
            <a:pPr algn="ctr"/>
            <a:r>
              <a:rPr lang="ar-SY" b="1" dirty="0">
                <a:solidFill>
                  <a:srgbClr val="C00000"/>
                </a:solidFill>
              </a:rPr>
              <a:t>النقل عبر المشبك العصبيّ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400" b="1" dirty="0">
                <a:solidFill>
                  <a:srgbClr val="00B050"/>
                </a:solidFill>
              </a:rPr>
              <a:t>أثناء العمل، </a:t>
            </a:r>
            <a:r>
              <a:rPr lang="ar-SY" sz="2400" b="1" dirty="0">
                <a:solidFill>
                  <a:srgbClr val="00B0F0"/>
                </a:solidFill>
              </a:rPr>
              <a:t>ولادة </a:t>
            </a:r>
            <a:r>
              <a:rPr lang="ar-SY" sz="2400" b="1" dirty="0">
                <a:solidFill>
                  <a:srgbClr val="00B050"/>
                </a:solidFill>
              </a:rPr>
              <a:t>قطب موجب الشّحنة</a:t>
            </a:r>
            <a:endParaRPr lang="ar-SY" sz="2700" b="1" dirty="0">
              <a:solidFill>
                <a:srgbClr val="00B050"/>
              </a:solidFill>
            </a:endParaRPr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id="{871368FC-1654-4AF2-A8AC-E9ED0D55D53E}"/>
              </a:ext>
            </a:extLst>
          </p:cNvPr>
          <p:cNvSpPr/>
          <p:nvPr/>
        </p:nvSpPr>
        <p:spPr>
          <a:xfrm>
            <a:off x="2315220" y="3108960"/>
            <a:ext cx="2563006" cy="2383361"/>
          </a:xfrm>
          <a:custGeom>
            <a:avLst/>
            <a:gdLst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29 w 3132905"/>
              <a:gd name="connsiteY9" fmla="*/ 1828157 h 2693515"/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3 w 3132905"/>
              <a:gd name="connsiteY9" fmla="*/ 1828157 h 269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2905" h="2693515">
                <a:moveTo>
                  <a:pt x="0" y="626374"/>
                </a:moveTo>
                <a:cubicBezTo>
                  <a:pt x="433251" y="674271"/>
                  <a:pt x="866503" y="722168"/>
                  <a:pt x="1149531" y="639437"/>
                </a:cubicBezTo>
                <a:cubicBezTo>
                  <a:pt x="1432559" y="556706"/>
                  <a:pt x="1460862" y="230134"/>
                  <a:pt x="1698171" y="129986"/>
                </a:cubicBezTo>
                <a:cubicBezTo>
                  <a:pt x="1935480" y="29838"/>
                  <a:pt x="2351314" y="-50717"/>
                  <a:pt x="2573383" y="38546"/>
                </a:cubicBezTo>
                <a:cubicBezTo>
                  <a:pt x="2795452" y="127809"/>
                  <a:pt x="2941320" y="321575"/>
                  <a:pt x="3030583" y="665563"/>
                </a:cubicBezTo>
                <a:cubicBezTo>
                  <a:pt x="3119846" y="1009551"/>
                  <a:pt x="3163389" y="1771551"/>
                  <a:pt x="3108960" y="2102477"/>
                </a:cubicBezTo>
                <a:cubicBezTo>
                  <a:pt x="3054531" y="2433403"/>
                  <a:pt x="2921725" y="2572740"/>
                  <a:pt x="2704011" y="2651117"/>
                </a:cubicBezTo>
                <a:cubicBezTo>
                  <a:pt x="2486297" y="2729494"/>
                  <a:pt x="2018211" y="2696837"/>
                  <a:pt x="1802674" y="2572740"/>
                </a:cubicBezTo>
                <a:cubicBezTo>
                  <a:pt x="1587137" y="2448643"/>
                  <a:pt x="1709057" y="2030631"/>
                  <a:pt x="1410789" y="1906534"/>
                </a:cubicBezTo>
                <a:cubicBezTo>
                  <a:pt x="1112521" y="1782437"/>
                  <a:pt x="513806" y="1805297"/>
                  <a:pt x="13063" y="1828157"/>
                </a:cubicBezTo>
              </a:path>
            </a:pathLst>
          </a:cu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" name="شكل حر: شكل 9">
            <a:extLst>
              <a:ext uri="{FF2B5EF4-FFF2-40B4-BE49-F238E27FC236}">
                <a16:creationId xmlns:a16="http://schemas.microsoft.com/office/drawing/2014/main" id="{2E5268E5-9EE3-4E47-AC22-7B75E92FA47E}"/>
              </a:ext>
            </a:extLst>
          </p:cNvPr>
          <p:cNvSpPr/>
          <p:nvPr/>
        </p:nvSpPr>
        <p:spPr>
          <a:xfrm>
            <a:off x="5844878" y="2483173"/>
            <a:ext cx="2450036" cy="3651348"/>
          </a:xfrm>
          <a:custGeom>
            <a:avLst/>
            <a:gdLst>
              <a:gd name="connsiteX0" fmla="*/ 2888175 w 2953490"/>
              <a:gd name="connsiteY0" fmla="*/ 1096043 h 4422382"/>
              <a:gd name="connsiteX1" fmla="*/ 2039090 w 2953490"/>
              <a:gd name="connsiteY1" fmla="*/ 1148294 h 4422382"/>
              <a:gd name="connsiteX2" fmla="*/ 1438198 w 2953490"/>
              <a:gd name="connsiteY2" fmla="*/ 887037 h 4422382"/>
              <a:gd name="connsiteX3" fmla="*/ 602175 w 2953490"/>
              <a:gd name="connsiteY3" fmla="*/ 129391 h 4422382"/>
              <a:gd name="connsiteX4" fmla="*/ 14347 w 2953490"/>
              <a:gd name="connsiteY4" fmla="*/ 129391 h 4422382"/>
              <a:gd name="connsiteX5" fmla="*/ 432358 w 2953490"/>
              <a:gd name="connsiteY5" fmla="*/ 1409551 h 4422382"/>
              <a:gd name="connsiteX6" fmla="*/ 367044 w 2953490"/>
              <a:gd name="connsiteY6" fmla="*/ 3159974 h 4422382"/>
              <a:gd name="connsiteX7" fmla="*/ 1284 w 2953490"/>
              <a:gd name="connsiteY7" fmla="*/ 4100500 h 4422382"/>
              <a:gd name="connsiteX8" fmla="*/ 510735 w 2953490"/>
              <a:gd name="connsiteY8" fmla="*/ 4374820 h 4422382"/>
              <a:gd name="connsiteX9" fmla="*/ 1542701 w 2953490"/>
              <a:gd name="connsiteY9" fmla="*/ 3225288 h 4422382"/>
              <a:gd name="connsiteX10" fmla="*/ 2953490 w 2953490"/>
              <a:gd name="connsiteY10" fmla="*/ 2885654 h 4422382"/>
              <a:gd name="connsiteX0" fmla="*/ 2887272 w 2952587"/>
              <a:gd name="connsiteY0" fmla="*/ 1096043 h 4481320"/>
              <a:gd name="connsiteX1" fmla="*/ 2038187 w 2952587"/>
              <a:gd name="connsiteY1" fmla="*/ 1148294 h 4481320"/>
              <a:gd name="connsiteX2" fmla="*/ 1437295 w 2952587"/>
              <a:gd name="connsiteY2" fmla="*/ 887037 h 4481320"/>
              <a:gd name="connsiteX3" fmla="*/ 601272 w 2952587"/>
              <a:gd name="connsiteY3" fmla="*/ 129391 h 4481320"/>
              <a:gd name="connsiteX4" fmla="*/ 13444 w 2952587"/>
              <a:gd name="connsiteY4" fmla="*/ 129391 h 4481320"/>
              <a:gd name="connsiteX5" fmla="*/ 431455 w 2952587"/>
              <a:gd name="connsiteY5" fmla="*/ 1409551 h 4481320"/>
              <a:gd name="connsiteX6" fmla="*/ 366141 w 2952587"/>
              <a:gd name="connsiteY6" fmla="*/ 3159974 h 4481320"/>
              <a:gd name="connsiteX7" fmla="*/ 381 w 2952587"/>
              <a:gd name="connsiteY7" fmla="*/ 4100500 h 4481320"/>
              <a:gd name="connsiteX8" fmla="*/ 326952 w 2952587"/>
              <a:gd name="connsiteY8" fmla="*/ 4440134 h 4481320"/>
              <a:gd name="connsiteX9" fmla="*/ 1541798 w 2952587"/>
              <a:gd name="connsiteY9" fmla="*/ 3225288 h 4481320"/>
              <a:gd name="connsiteX10" fmla="*/ 2952587 w 2952587"/>
              <a:gd name="connsiteY10" fmla="*/ 2885654 h 4481320"/>
              <a:gd name="connsiteX0" fmla="*/ 2888403 w 2953718"/>
              <a:gd name="connsiteY0" fmla="*/ 1096043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162653 w 2953718"/>
              <a:gd name="connsiteY10" fmla="*/ 2859529 h 4343673"/>
              <a:gd name="connsiteX11" fmla="*/ 2953718 w 2953718"/>
              <a:gd name="connsiteY11" fmla="*/ 2885654 h 4343673"/>
              <a:gd name="connsiteX0" fmla="*/ 2927592 w 2979844"/>
              <a:gd name="connsiteY0" fmla="*/ 1318111 h 4343673"/>
              <a:gd name="connsiteX1" fmla="*/ 2078506 w 2979844"/>
              <a:gd name="connsiteY1" fmla="*/ 1252797 h 4343673"/>
              <a:gd name="connsiteX2" fmla="*/ 1438426 w 2979844"/>
              <a:gd name="connsiteY2" fmla="*/ 887037 h 4343673"/>
              <a:gd name="connsiteX3" fmla="*/ 602403 w 2979844"/>
              <a:gd name="connsiteY3" fmla="*/ 129391 h 4343673"/>
              <a:gd name="connsiteX4" fmla="*/ 14575 w 2979844"/>
              <a:gd name="connsiteY4" fmla="*/ 129391 h 4343673"/>
              <a:gd name="connsiteX5" fmla="*/ 432586 w 2979844"/>
              <a:gd name="connsiteY5" fmla="*/ 1409551 h 4343673"/>
              <a:gd name="connsiteX6" fmla="*/ 367272 w 2979844"/>
              <a:gd name="connsiteY6" fmla="*/ 3159974 h 4343673"/>
              <a:gd name="connsiteX7" fmla="*/ 1512 w 2979844"/>
              <a:gd name="connsiteY7" fmla="*/ 4100500 h 4343673"/>
              <a:gd name="connsiteX8" fmla="*/ 524026 w 2979844"/>
              <a:gd name="connsiteY8" fmla="*/ 4283380 h 4343673"/>
              <a:gd name="connsiteX9" fmla="*/ 1542929 w 2979844"/>
              <a:gd name="connsiteY9" fmla="*/ 3225288 h 4343673"/>
              <a:gd name="connsiteX10" fmla="*/ 2162653 w 2979844"/>
              <a:gd name="connsiteY10" fmla="*/ 2859529 h 4343673"/>
              <a:gd name="connsiteX11" fmla="*/ 2979844 w 2979844"/>
              <a:gd name="connsiteY11" fmla="*/ 2768088 h 434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9844" h="4343673">
                <a:moveTo>
                  <a:pt x="2927592" y="1318111"/>
                </a:moveTo>
                <a:cubicBezTo>
                  <a:pt x="2623881" y="1361653"/>
                  <a:pt x="2326700" y="1324643"/>
                  <a:pt x="2078506" y="1252797"/>
                </a:cubicBezTo>
                <a:cubicBezTo>
                  <a:pt x="1830312" y="1180951"/>
                  <a:pt x="1684443" y="1074271"/>
                  <a:pt x="1438426" y="887037"/>
                </a:cubicBezTo>
                <a:cubicBezTo>
                  <a:pt x="1192409" y="699803"/>
                  <a:pt x="839711" y="255665"/>
                  <a:pt x="602403" y="129391"/>
                </a:cubicBezTo>
                <a:cubicBezTo>
                  <a:pt x="365095" y="3117"/>
                  <a:pt x="42878" y="-83969"/>
                  <a:pt x="14575" y="129391"/>
                </a:cubicBezTo>
                <a:cubicBezTo>
                  <a:pt x="-13728" y="342751"/>
                  <a:pt x="373803" y="904454"/>
                  <a:pt x="432586" y="1409551"/>
                </a:cubicBezTo>
                <a:cubicBezTo>
                  <a:pt x="491369" y="1914648"/>
                  <a:pt x="439118" y="2711483"/>
                  <a:pt x="367272" y="3159974"/>
                </a:cubicBezTo>
                <a:cubicBezTo>
                  <a:pt x="295426" y="3608465"/>
                  <a:pt x="-24614" y="3913266"/>
                  <a:pt x="1512" y="4100500"/>
                </a:cubicBezTo>
                <a:cubicBezTo>
                  <a:pt x="27638" y="4287734"/>
                  <a:pt x="267123" y="4429249"/>
                  <a:pt x="524026" y="4283380"/>
                </a:cubicBezTo>
                <a:cubicBezTo>
                  <a:pt x="780929" y="4137511"/>
                  <a:pt x="1269825" y="3462597"/>
                  <a:pt x="1542929" y="3225288"/>
                </a:cubicBezTo>
                <a:cubicBezTo>
                  <a:pt x="1816034" y="2987980"/>
                  <a:pt x="1927522" y="2916135"/>
                  <a:pt x="2162653" y="2859529"/>
                </a:cubicBezTo>
                <a:cubicBezTo>
                  <a:pt x="2397784" y="2802923"/>
                  <a:pt x="2848000" y="2787682"/>
                  <a:pt x="2979844" y="2768088"/>
                </a:cubicBezTo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9A06E9C2-1F14-4E67-9CCB-6A6CF120170D}"/>
              </a:ext>
            </a:extLst>
          </p:cNvPr>
          <p:cNvSpPr/>
          <p:nvPr/>
        </p:nvSpPr>
        <p:spPr>
          <a:xfrm>
            <a:off x="4114800" y="3004457"/>
            <a:ext cx="104503" cy="2211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72595632-2722-410A-B03C-C50762157A40}"/>
              </a:ext>
            </a:extLst>
          </p:cNvPr>
          <p:cNvSpPr/>
          <p:nvPr/>
        </p:nvSpPr>
        <p:spPr>
          <a:xfrm>
            <a:off x="4114799" y="5371551"/>
            <a:ext cx="104503" cy="2211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F8898E4F-33DD-429F-9CBC-C9B9FB553453}"/>
              </a:ext>
            </a:extLst>
          </p:cNvPr>
          <p:cNvSpPr/>
          <p:nvPr/>
        </p:nvSpPr>
        <p:spPr>
          <a:xfrm>
            <a:off x="3905781" y="418139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B8658F44-326C-47B7-8F31-13EE43903473}"/>
              </a:ext>
            </a:extLst>
          </p:cNvPr>
          <p:cNvSpPr/>
          <p:nvPr/>
        </p:nvSpPr>
        <p:spPr>
          <a:xfrm>
            <a:off x="2552740" y="435993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B3F46989-1837-45E9-B2AE-F606281008F9}"/>
              </a:ext>
            </a:extLst>
          </p:cNvPr>
          <p:cNvSpPr/>
          <p:nvPr/>
        </p:nvSpPr>
        <p:spPr>
          <a:xfrm>
            <a:off x="2776400" y="4447365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0" name="شكل بيضاوي 39">
            <a:extLst>
              <a:ext uri="{FF2B5EF4-FFF2-40B4-BE49-F238E27FC236}">
                <a16:creationId xmlns:a16="http://schemas.microsoft.com/office/drawing/2014/main" id="{0ADD0630-41C5-4A15-BB9C-DDF081F8022C}"/>
              </a:ext>
            </a:extLst>
          </p:cNvPr>
          <p:cNvSpPr/>
          <p:nvPr/>
        </p:nvSpPr>
        <p:spPr>
          <a:xfrm>
            <a:off x="3683293" y="3477112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1" name="شكل بيضاوي 40">
            <a:extLst>
              <a:ext uri="{FF2B5EF4-FFF2-40B4-BE49-F238E27FC236}">
                <a16:creationId xmlns:a16="http://schemas.microsoft.com/office/drawing/2014/main" id="{1C3F696D-5BE1-46D9-9A2A-69068B21B02A}"/>
              </a:ext>
            </a:extLst>
          </p:cNvPr>
          <p:cNvSpPr/>
          <p:nvPr/>
        </p:nvSpPr>
        <p:spPr>
          <a:xfrm>
            <a:off x="3575340" y="463396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2" name="شكل بيضاوي 41">
            <a:extLst>
              <a:ext uri="{FF2B5EF4-FFF2-40B4-BE49-F238E27FC236}">
                <a16:creationId xmlns:a16="http://schemas.microsoft.com/office/drawing/2014/main" id="{D67F9ECE-2CDB-479F-952B-C323C4F52509}"/>
              </a:ext>
            </a:extLst>
          </p:cNvPr>
          <p:cNvSpPr/>
          <p:nvPr/>
        </p:nvSpPr>
        <p:spPr>
          <a:xfrm>
            <a:off x="3972571" y="508615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3" name="شكل بيضاوي 42">
            <a:extLst>
              <a:ext uri="{FF2B5EF4-FFF2-40B4-BE49-F238E27FC236}">
                <a16:creationId xmlns:a16="http://schemas.microsoft.com/office/drawing/2014/main" id="{BDB2BAB0-9F72-4ACA-B2A8-7852F0D37797}"/>
              </a:ext>
            </a:extLst>
          </p:cNvPr>
          <p:cNvSpPr/>
          <p:nvPr/>
        </p:nvSpPr>
        <p:spPr>
          <a:xfrm>
            <a:off x="3883297" y="4754607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4" name="شكل بيضاوي 43">
            <a:extLst>
              <a:ext uri="{FF2B5EF4-FFF2-40B4-BE49-F238E27FC236}">
                <a16:creationId xmlns:a16="http://schemas.microsoft.com/office/drawing/2014/main" id="{5D572D2B-61C0-46DE-ABBE-F56C82C06A82}"/>
              </a:ext>
            </a:extLst>
          </p:cNvPr>
          <p:cNvSpPr/>
          <p:nvPr/>
        </p:nvSpPr>
        <p:spPr>
          <a:xfrm>
            <a:off x="4201852" y="431965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8F3B4B8E-AF3E-4EC2-9303-C17CE44F4D61}"/>
              </a:ext>
            </a:extLst>
          </p:cNvPr>
          <p:cNvSpPr/>
          <p:nvPr/>
        </p:nvSpPr>
        <p:spPr>
          <a:xfrm>
            <a:off x="4354636" y="477448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6" name="شكل بيضاوي 45">
            <a:extLst>
              <a:ext uri="{FF2B5EF4-FFF2-40B4-BE49-F238E27FC236}">
                <a16:creationId xmlns:a16="http://schemas.microsoft.com/office/drawing/2014/main" id="{27D14F4E-BD1C-4BD4-9933-8BBD5187E311}"/>
              </a:ext>
            </a:extLst>
          </p:cNvPr>
          <p:cNvSpPr/>
          <p:nvPr/>
        </p:nvSpPr>
        <p:spPr>
          <a:xfrm>
            <a:off x="4267199" y="501782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9A0D0316-9826-4B1A-9ABC-B0568A7E0422}"/>
              </a:ext>
            </a:extLst>
          </p:cNvPr>
          <p:cNvSpPr/>
          <p:nvPr/>
        </p:nvSpPr>
        <p:spPr>
          <a:xfrm>
            <a:off x="4672148" y="487018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8" name="شكل بيضاوي 47">
            <a:extLst>
              <a:ext uri="{FF2B5EF4-FFF2-40B4-BE49-F238E27FC236}">
                <a16:creationId xmlns:a16="http://schemas.microsoft.com/office/drawing/2014/main" id="{8CE89DA4-4538-45A6-A4A5-BA033B255F1D}"/>
              </a:ext>
            </a:extLst>
          </p:cNvPr>
          <p:cNvSpPr/>
          <p:nvPr/>
        </p:nvSpPr>
        <p:spPr>
          <a:xfrm>
            <a:off x="4761441" y="418139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9" name="شكل بيضاوي 48">
            <a:extLst>
              <a:ext uri="{FF2B5EF4-FFF2-40B4-BE49-F238E27FC236}">
                <a16:creationId xmlns:a16="http://schemas.microsoft.com/office/drawing/2014/main" id="{5A0CC2B3-B9AD-45E9-B4B7-B9947F5A6428}"/>
              </a:ext>
            </a:extLst>
          </p:cNvPr>
          <p:cNvSpPr/>
          <p:nvPr/>
        </p:nvSpPr>
        <p:spPr>
          <a:xfrm>
            <a:off x="2495509" y="382388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0" name="شكل بيضاوي 49">
            <a:extLst>
              <a:ext uri="{FF2B5EF4-FFF2-40B4-BE49-F238E27FC236}">
                <a16:creationId xmlns:a16="http://schemas.microsoft.com/office/drawing/2014/main" id="{2395894B-F707-470A-A78A-05BCC7F7EEFB}"/>
              </a:ext>
            </a:extLst>
          </p:cNvPr>
          <p:cNvSpPr/>
          <p:nvPr/>
        </p:nvSpPr>
        <p:spPr>
          <a:xfrm>
            <a:off x="4449673" y="515879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1" name="شكل بيضاوي 50">
            <a:extLst>
              <a:ext uri="{FF2B5EF4-FFF2-40B4-BE49-F238E27FC236}">
                <a16:creationId xmlns:a16="http://schemas.microsoft.com/office/drawing/2014/main" id="{1FB223BF-42AE-433B-BCAB-1426D32BEADF}"/>
              </a:ext>
            </a:extLst>
          </p:cNvPr>
          <p:cNvSpPr/>
          <p:nvPr/>
        </p:nvSpPr>
        <p:spPr>
          <a:xfrm>
            <a:off x="4354636" y="416095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2" name="شكل بيضاوي 51">
            <a:extLst>
              <a:ext uri="{FF2B5EF4-FFF2-40B4-BE49-F238E27FC236}">
                <a16:creationId xmlns:a16="http://schemas.microsoft.com/office/drawing/2014/main" id="{FF4F0101-FA3B-4D04-A763-ADBFDBBBA54D}"/>
              </a:ext>
            </a:extLst>
          </p:cNvPr>
          <p:cNvSpPr/>
          <p:nvPr/>
        </p:nvSpPr>
        <p:spPr>
          <a:xfrm>
            <a:off x="4134356" y="464136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3" name="شكل بيضاوي 52">
            <a:extLst>
              <a:ext uri="{FF2B5EF4-FFF2-40B4-BE49-F238E27FC236}">
                <a16:creationId xmlns:a16="http://schemas.microsoft.com/office/drawing/2014/main" id="{BBFBA531-A687-4B00-A26D-E82ABBA322DB}"/>
              </a:ext>
            </a:extLst>
          </p:cNvPr>
          <p:cNvSpPr/>
          <p:nvPr/>
        </p:nvSpPr>
        <p:spPr>
          <a:xfrm>
            <a:off x="4754880" y="467942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4" name="شكل بيضاوي 53">
            <a:extLst>
              <a:ext uri="{FF2B5EF4-FFF2-40B4-BE49-F238E27FC236}">
                <a16:creationId xmlns:a16="http://schemas.microsoft.com/office/drawing/2014/main" id="{F0FA2AC1-FEB2-4B8B-99B0-E8EE25419207}"/>
              </a:ext>
            </a:extLst>
          </p:cNvPr>
          <p:cNvSpPr/>
          <p:nvPr/>
        </p:nvSpPr>
        <p:spPr>
          <a:xfrm>
            <a:off x="3719115" y="4389577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5" name="شكل بيضاوي 54">
            <a:extLst>
              <a:ext uri="{FF2B5EF4-FFF2-40B4-BE49-F238E27FC236}">
                <a16:creationId xmlns:a16="http://schemas.microsoft.com/office/drawing/2014/main" id="{7B0B1D0B-94A7-4744-9733-6D90A11E983B}"/>
              </a:ext>
            </a:extLst>
          </p:cNvPr>
          <p:cNvSpPr/>
          <p:nvPr/>
        </p:nvSpPr>
        <p:spPr>
          <a:xfrm>
            <a:off x="3057128" y="449974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6" name="شكل بيضاوي 55">
            <a:extLst>
              <a:ext uri="{FF2B5EF4-FFF2-40B4-BE49-F238E27FC236}">
                <a16:creationId xmlns:a16="http://schemas.microsoft.com/office/drawing/2014/main" id="{88CD3526-A41A-4A8A-8B76-88DF455DD305}"/>
              </a:ext>
            </a:extLst>
          </p:cNvPr>
          <p:cNvSpPr/>
          <p:nvPr/>
        </p:nvSpPr>
        <p:spPr>
          <a:xfrm>
            <a:off x="3305726" y="4548723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7" name="شكل بيضاوي 56">
            <a:extLst>
              <a:ext uri="{FF2B5EF4-FFF2-40B4-BE49-F238E27FC236}">
                <a16:creationId xmlns:a16="http://schemas.microsoft.com/office/drawing/2014/main" id="{1168B474-222D-4D3E-B148-54D249EAFCDC}"/>
              </a:ext>
            </a:extLst>
          </p:cNvPr>
          <p:cNvSpPr/>
          <p:nvPr/>
        </p:nvSpPr>
        <p:spPr>
          <a:xfrm>
            <a:off x="4114799" y="35167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8" name="شكل بيضاوي 57">
            <a:extLst>
              <a:ext uri="{FF2B5EF4-FFF2-40B4-BE49-F238E27FC236}">
                <a16:creationId xmlns:a16="http://schemas.microsoft.com/office/drawing/2014/main" id="{C9B272FF-24EC-4DAE-8C96-C5BBA72A7C0D}"/>
              </a:ext>
            </a:extLst>
          </p:cNvPr>
          <p:cNvSpPr/>
          <p:nvPr/>
        </p:nvSpPr>
        <p:spPr>
          <a:xfrm>
            <a:off x="3706343" y="36691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9" name="شكل بيضاوي 58">
            <a:extLst>
              <a:ext uri="{FF2B5EF4-FFF2-40B4-BE49-F238E27FC236}">
                <a16:creationId xmlns:a16="http://schemas.microsoft.com/office/drawing/2014/main" id="{8E11E42F-0B86-4EB0-8B40-AD86F66A178F}"/>
              </a:ext>
            </a:extLst>
          </p:cNvPr>
          <p:cNvSpPr/>
          <p:nvPr/>
        </p:nvSpPr>
        <p:spPr>
          <a:xfrm>
            <a:off x="3819344" y="3917737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0" name="شكل بيضاوي 59">
            <a:extLst>
              <a:ext uri="{FF2B5EF4-FFF2-40B4-BE49-F238E27FC236}">
                <a16:creationId xmlns:a16="http://schemas.microsoft.com/office/drawing/2014/main" id="{F34F9C89-6E25-40B3-944E-0EB417E70861}"/>
              </a:ext>
            </a:extLst>
          </p:cNvPr>
          <p:cNvSpPr/>
          <p:nvPr/>
        </p:nvSpPr>
        <p:spPr>
          <a:xfrm>
            <a:off x="4411426" y="329849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1" name="شكل بيضاوي 60">
            <a:extLst>
              <a:ext uri="{FF2B5EF4-FFF2-40B4-BE49-F238E27FC236}">
                <a16:creationId xmlns:a16="http://schemas.microsoft.com/office/drawing/2014/main" id="{BB13CCA8-8350-4CDD-89C6-5828E7ABFBEE}"/>
              </a:ext>
            </a:extLst>
          </p:cNvPr>
          <p:cNvSpPr/>
          <p:nvPr/>
        </p:nvSpPr>
        <p:spPr>
          <a:xfrm>
            <a:off x="4267199" y="36691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2" name="شكل بيضاوي 61">
            <a:extLst>
              <a:ext uri="{FF2B5EF4-FFF2-40B4-BE49-F238E27FC236}">
                <a16:creationId xmlns:a16="http://schemas.microsoft.com/office/drawing/2014/main" id="{CCC6CAD9-B675-46E2-8797-EB541AEB7615}"/>
              </a:ext>
            </a:extLst>
          </p:cNvPr>
          <p:cNvSpPr/>
          <p:nvPr/>
        </p:nvSpPr>
        <p:spPr>
          <a:xfrm>
            <a:off x="4624250" y="346742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3" name="شكل بيضاوي 62">
            <a:extLst>
              <a:ext uri="{FF2B5EF4-FFF2-40B4-BE49-F238E27FC236}">
                <a16:creationId xmlns:a16="http://schemas.microsoft.com/office/drawing/2014/main" id="{CA0268DF-B7AB-43FA-99EB-C33F1959074D}"/>
              </a:ext>
            </a:extLst>
          </p:cNvPr>
          <p:cNvSpPr/>
          <p:nvPr/>
        </p:nvSpPr>
        <p:spPr>
          <a:xfrm>
            <a:off x="4690243" y="3779895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4" name="شكل بيضاوي 63">
            <a:extLst>
              <a:ext uri="{FF2B5EF4-FFF2-40B4-BE49-F238E27FC236}">
                <a16:creationId xmlns:a16="http://schemas.microsoft.com/office/drawing/2014/main" id="{BCDCFEAF-681E-412D-A7F2-E20A433307C1}"/>
              </a:ext>
            </a:extLst>
          </p:cNvPr>
          <p:cNvSpPr/>
          <p:nvPr/>
        </p:nvSpPr>
        <p:spPr>
          <a:xfrm>
            <a:off x="3803301" y="3306834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5" name="شكل بيضاوي 64">
            <a:extLst>
              <a:ext uri="{FF2B5EF4-FFF2-40B4-BE49-F238E27FC236}">
                <a16:creationId xmlns:a16="http://schemas.microsoft.com/office/drawing/2014/main" id="{572F7F8D-1BDC-4AD1-B6BD-E7D6A2FB163E}"/>
              </a:ext>
            </a:extLst>
          </p:cNvPr>
          <p:cNvSpPr/>
          <p:nvPr/>
        </p:nvSpPr>
        <p:spPr>
          <a:xfrm>
            <a:off x="4723139" y="4330098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6" name="شكل بيضاوي 65">
            <a:extLst>
              <a:ext uri="{FF2B5EF4-FFF2-40B4-BE49-F238E27FC236}">
                <a16:creationId xmlns:a16="http://schemas.microsoft.com/office/drawing/2014/main" id="{B6EAB579-4833-4DEC-A488-F571C9EFB324}"/>
              </a:ext>
            </a:extLst>
          </p:cNvPr>
          <p:cNvSpPr/>
          <p:nvPr/>
        </p:nvSpPr>
        <p:spPr>
          <a:xfrm>
            <a:off x="4739957" y="398864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7" name="شكل بيضاوي 66">
            <a:extLst>
              <a:ext uri="{FF2B5EF4-FFF2-40B4-BE49-F238E27FC236}">
                <a16:creationId xmlns:a16="http://schemas.microsoft.com/office/drawing/2014/main" id="{24C55881-C598-4F4C-92D9-40D202C774B5}"/>
              </a:ext>
            </a:extLst>
          </p:cNvPr>
          <p:cNvSpPr/>
          <p:nvPr/>
        </p:nvSpPr>
        <p:spPr>
          <a:xfrm>
            <a:off x="4693921" y="3625631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8" name="شكل بيضاوي 67">
            <a:extLst>
              <a:ext uri="{FF2B5EF4-FFF2-40B4-BE49-F238E27FC236}">
                <a16:creationId xmlns:a16="http://schemas.microsoft.com/office/drawing/2014/main" id="{58EE0DA1-C4B6-474A-BDB8-7CF353C6C8B9}"/>
              </a:ext>
            </a:extLst>
          </p:cNvPr>
          <p:cNvSpPr/>
          <p:nvPr/>
        </p:nvSpPr>
        <p:spPr>
          <a:xfrm>
            <a:off x="4571999" y="3973976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9" name="شكل بيضاوي 68">
            <a:extLst>
              <a:ext uri="{FF2B5EF4-FFF2-40B4-BE49-F238E27FC236}">
                <a16:creationId xmlns:a16="http://schemas.microsoft.com/office/drawing/2014/main" id="{15CFBE3D-F55D-4A6E-A116-DA65FAAC71F4}"/>
              </a:ext>
            </a:extLst>
          </p:cNvPr>
          <p:cNvSpPr/>
          <p:nvPr/>
        </p:nvSpPr>
        <p:spPr>
          <a:xfrm>
            <a:off x="4763588" y="4492140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0" name="شكل بيضاوي 69">
            <a:extLst>
              <a:ext uri="{FF2B5EF4-FFF2-40B4-BE49-F238E27FC236}">
                <a16:creationId xmlns:a16="http://schemas.microsoft.com/office/drawing/2014/main" id="{2426E5AC-292B-4CFF-9C2E-A28B56E3254F}"/>
              </a:ext>
            </a:extLst>
          </p:cNvPr>
          <p:cNvSpPr/>
          <p:nvPr/>
        </p:nvSpPr>
        <p:spPr>
          <a:xfrm>
            <a:off x="4550826" y="4544299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1" name="شكل بيضاوي 70">
            <a:extLst>
              <a:ext uri="{FF2B5EF4-FFF2-40B4-BE49-F238E27FC236}">
                <a16:creationId xmlns:a16="http://schemas.microsoft.com/office/drawing/2014/main" id="{91BB4251-090D-4016-A4C0-D773D80674B6}"/>
              </a:ext>
            </a:extLst>
          </p:cNvPr>
          <p:cNvSpPr/>
          <p:nvPr/>
        </p:nvSpPr>
        <p:spPr>
          <a:xfrm>
            <a:off x="4464418" y="3830355"/>
            <a:ext cx="104502" cy="11557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2" name="شكل بيضاوي 71">
            <a:extLst>
              <a:ext uri="{FF2B5EF4-FFF2-40B4-BE49-F238E27FC236}">
                <a16:creationId xmlns:a16="http://schemas.microsoft.com/office/drawing/2014/main" id="{3A0F8353-9D90-4272-B445-18EA2FB3E331}"/>
              </a:ext>
            </a:extLst>
          </p:cNvPr>
          <p:cNvSpPr/>
          <p:nvPr/>
        </p:nvSpPr>
        <p:spPr>
          <a:xfrm>
            <a:off x="4928787" y="510753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3" name="شكل بيضاوي 72">
            <a:extLst>
              <a:ext uri="{FF2B5EF4-FFF2-40B4-BE49-F238E27FC236}">
                <a16:creationId xmlns:a16="http://schemas.microsoft.com/office/drawing/2014/main" id="{829E9AC9-6BA3-4A90-877A-89ABB69233AD}"/>
              </a:ext>
            </a:extLst>
          </p:cNvPr>
          <p:cNvSpPr/>
          <p:nvPr/>
        </p:nvSpPr>
        <p:spPr>
          <a:xfrm>
            <a:off x="5625304" y="516820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4" name="شكل بيضاوي 73">
            <a:extLst>
              <a:ext uri="{FF2B5EF4-FFF2-40B4-BE49-F238E27FC236}">
                <a16:creationId xmlns:a16="http://schemas.microsoft.com/office/drawing/2014/main" id="{FADD34E0-4D16-40EC-9496-DDE733CFDB36}"/>
              </a:ext>
            </a:extLst>
          </p:cNvPr>
          <p:cNvSpPr/>
          <p:nvPr/>
        </p:nvSpPr>
        <p:spPr>
          <a:xfrm>
            <a:off x="4872452" y="396814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5" name="شكل بيضاوي 74">
            <a:extLst>
              <a:ext uri="{FF2B5EF4-FFF2-40B4-BE49-F238E27FC236}">
                <a16:creationId xmlns:a16="http://schemas.microsoft.com/office/drawing/2014/main" id="{8AFB38DA-E810-45FA-9CA9-1564E2AFD53C}"/>
              </a:ext>
            </a:extLst>
          </p:cNvPr>
          <p:cNvSpPr/>
          <p:nvPr/>
        </p:nvSpPr>
        <p:spPr>
          <a:xfrm>
            <a:off x="6052708" y="445918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6" name="شكل بيضاوي 75">
            <a:extLst>
              <a:ext uri="{FF2B5EF4-FFF2-40B4-BE49-F238E27FC236}">
                <a16:creationId xmlns:a16="http://schemas.microsoft.com/office/drawing/2014/main" id="{B838420A-2922-43DE-B4A4-4F73068ECA67}"/>
              </a:ext>
            </a:extLst>
          </p:cNvPr>
          <p:cNvSpPr/>
          <p:nvPr/>
        </p:nvSpPr>
        <p:spPr>
          <a:xfrm>
            <a:off x="5039477" y="46707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7" name="شكل بيضاوي 76">
            <a:extLst>
              <a:ext uri="{FF2B5EF4-FFF2-40B4-BE49-F238E27FC236}">
                <a16:creationId xmlns:a16="http://schemas.microsoft.com/office/drawing/2014/main" id="{B26EBBA4-8470-41D2-98F1-DEDA82ECC19D}"/>
              </a:ext>
            </a:extLst>
          </p:cNvPr>
          <p:cNvSpPr/>
          <p:nvPr/>
        </p:nvSpPr>
        <p:spPr>
          <a:xfrm>
            <a:off x="5003896" y="39455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8" name="شكل بيضاوي 77">
            <a:extLst>
              <a:ext uri="{FF2B5EF4-FFF2-40B4-BE49-F238E27FC236}">
                <a16:creationId xmlns:a16="http://schemas.microsoft.com/office/drawing/2014/main" id="{48236E78-0CE9-4532-A445-B7D1A0924027}"/>
              </a:ext>
            </a:extLst>
          </p:cNvPr>
          <p:cNvSpPr/>
          <p:nvPr/>
        </p:nvSpPr>
        <p:spPr>
          <a:xfrm>
            <a:off x="4948882" y="371731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79" name="شكل بيضاوي 78">
            <a:extLst>
              <a:ext uri="{FF2B5EF4-FFF2-40B4-BE49-F238E27FC236}">
                <a16:creationId xmlns:a16="http://schemas.microsoft.com/office/drawing/2014/main" id="{0CA90213-96A5-40C2-920B-80109D994F52}"/>
              </a:ext>
            </a:extLst>
          </p:cNvPr>
          <p:cNvSpPr/>
          <p:nvPr/>
        </p:nvSpPr>
        <p:spPr>
          <a:xfrm>
            <a:off x="4980557" y="430035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0" name="شكل بيضاوي 79">
            <a:extLst>
              <a:ext uri="{FF2B5EF4-FFF2-40B4-BE49-F238E27FC236}">
                <a16:creationId xmlns:a16="http://schemas.microsoft.com/office/drawing/2014/main" id="{B2CF69BB-1C73-47F4-A0B8-1D67844345CE}"/>
              </a:ext>
            </a:extLst>
          </p:cNvPr>
          <p:cNvSpPr/>
          <p:nvPr/>
        </p:nvSpPr>
        <p:spPr>
          <a:xfrm>
            <a:off x="5173189" y="518776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1" name="شكل بيضاوي 80">
            <a:extLst>
              <a:ext uri="{FF2B5EF4-FFF2-40B4-BE49-F238E27FC236}">
                <a16:creationId xmlns:a16="http://schemas.microsoft.com/office/drawing/2014/main" id="{CCC3E15A-9B57-4F67-BCFE-988F6E9062CF}"/>
              </a:ext>
            </a:extLst>
          </p:cNvPr>
          <p:cNvSpPr/>
          <p:nvPr/>
        </p:nvSpPr>
        <p:spPr>
          <a:xfrm>
            <a:off x="4893362" y="426843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2" name="شكل بيضاوي 81">
            <a:extLst>
              <a:ext uri="{FF2B5EF4-FFF2-40B4-BE49-F238E27FC236}">
                <a16:creationId xmlns:a16="http://schemas.microsoft.com/office/drawing/2014/main" id="{D818ECDA-8EE1-4951-A630-1F2562E010A6}"/>
              </a:ext>
            </a:extLst>
          </p:cNvPr>
          <p:cNvSpPr/>
          <p:nvPr/>
        </p:nvSpPr>
        <p:spPr>
          <a:xfrm>
            <a:off x="5016426" y="444115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3" name="شكل بيضاوي 82">
            <a:extLst>
              <a:ext uri="{FF2B5EF4-FFF2-40B4-BE49-F238E27FC236}">
                <a16:creationId xmlns:a16="http://schemas.microsoft.com/office/drawing/2014/main" id="{BAAEFE02-FFE1-415D-A097-B0C34312C491}"/>
              </a:ext>
            </a:extLst>
          </p:cNvPr>
          <p:cNvSpPr/>
          <p:nvPr/>
        </p:nvSpPr>
        <p:spPr>
          <a:xfrm>
            <a:off x="5232910" y="489452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4" name="شكل بيضاوي 83">
            <a:extLst>
              <a:ext uri="{FF2B5EF4-FFF2-40B4-BE49-F238E27FC236}">
                <a16:creationId xmlns:a16="http://schemas.microsoft.com/office/drawing/2014/main" id="{5BCC98B2-D6C2-4635-89E3-42BCD2885B5A}"/>
              </a:ext>
            </a:extLst>
          </p:cNvPr>
          <p:cNvSpPr/>
          <p:nvPr/>
        </p:nvSpPr>
        <p:spPr>
          <a:xfrm>
            <a:off x="5196465" y="394755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5" name="شكل بيضاوي 84">
            <a:extLst>
              <a:ext uri="{FF2B5EF4-FFF2-40B4-BE49-F238E27FC236}">
                <a16:creationId xmlns:a16="http://schemas.microsoft.com/office/drawing/2014/main" id="{93E073B5-4A41-4B57-AC65-CB35814112BC}"/>
              </a:ext>
            </a:extLst>
          </p:cNvPr>
          <p:cNvSpPr/>
          <p:nvPr/>
        </p:nvSpPr>
        <p:spPr>
          <a:xfrm>
            <a:off x="5232909" y="443919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6" name="شكل بيضاوي 85">
            <a:extLst>
              <a:ext uri="{FF2B5EF4-FFF2-40B4-BE49-F238E27FC236}">
                <a16:creationId xmlns:a16="http://schemas.microsoft.com/office/drawing/2014/main" id="{4A707E92-2201-4663-9B5E-9F96FF713450}"/>
              </a:ext>
            </a:extLst>
          </p:cNvPr>
          <p:cNvSpPr/>
          <p:nvPr/>
        </p:nvSpPr>
        <p:spPr>
          <a:xfrm>
            <a:off x="5452973" y="522608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7" name="شكل بيضاوي 86">
            <a:extLst>
              <a:ext uri="{FF2B5EF4-FFF2-40B4-BE49-F238E27FC236}">
                <a16:creationId xmlns:a16="http://schemas.microsoft.com/office/drawing/2014/main" id="{40E838C6-AC61-4A21-A362-16263B6AD68C}"/>
              </a:ext>
            </a:extLst>
          </p:cNvPr>
          <p:cNvSpPr/>
          <p:nvPr/>
        </p:nvSpPr>
        <p:spPr>
          <a:xfrm>
            <a:off x="4833650" y="360611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8" name="شكل بيضاوي 87">
            <a:extLst>
              <a:ext uri="{FF2B5EF4-FFF2-40B4-BE49-F238E27FC236}">
                <a16:creationId xmlns:a16="http://schemas.microsoft.com/office/drawing/2014/main" id="{4F6FF650-AEE8-4817-95EC-C52A0A368DF8}"/>
              </a:ext>
            </a:extLst>
          </p:cNvPr>
          <p:cNvSpPr/>
          <p:nvPr/>
        </p:nvSpPr>
        <p:spPr>
          <a:xfrm>
            <a:off x="5601316" y="466727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89" name="شكل بيضاوي 88">
            <a:extLst>
              <a:ext uri="{FF2B5EF4-FFF2-40B4-BE49-F238E27FC236}">
                <a16:creationId xmlns:a16="http://schemas.microsoft.com/office/drawing/2014/main" id="{0A0A9026-3259-4889-A1D6-EF5C34E5A3D6}"/>
              </a:ext>
            </a:extLst>
          </p:cNvPr>
          <p:cNvSpPr/>
          <p:nvPr/>
        </p:nvSpPr>
        <p:spPr>
          <a:xfrm>
            <a:off x="5160682" y="373770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0" name="شكل بيضاوي 89">
            <a:extLst>
              <a:ext uri="{FF2B5EF4-FFF2-40B4-BE49-F238E27FC236}">
                <a16:creationId xmlns:a16="http://schemas.microsoft.com/office/drawing/2014/main" id="{45C5995E-14D2-455E-8CDF-C9FAB1EDDA58}"/>
              </a:ext>
            </a:extLst>
          </p:cNvPr>
          <p:cNvSpPr/>
          <p:nvPr/>
        </p:nvSpPr>
        <p:spPr>
          <a:xfrm>
            <a:off x="6029848" y="491206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1" name="شكل بيضاوي 90">
            <a:extLst>
              <a:ext uri="{FF2B5EF4-FFF2-40B4-BE49-F238E27FC236}">
                <a16:creationId xmlns:a16="http://schemas.microsoft.com/office/drawing/2014/main" id="{EF2064A1-00B2-40B4-9F74-1AC7BC417263}"/>
              </a:ext>
            </a:extLst>
          </p:cNvPr>
          <p:cNvSpPr/>
          <p:nvPr/>
        </p:nvSpPr>
        <p:spPr>
          <a:xfrm>
            <a:off x="5431459" y="425222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2" name="شكل بيضاوي 91">
            <a:extLst>
              <a:ext uri="{FF2B5EF4-FFF2-40B4-BE49-F238E27FC236}">
                <a16:creationId xmlns:a16="http://schemas.microsoft.com/office/drawing/2014/main" id="{44D96337-38F8-4B6C-94E4-744C5B2DCE0D}"/>
              </a:ext>
            </a:extLst>
          </p:cNvPr>
          <p:cNvSpPr/>
          <p:nvPr/>
        </p:nvSpPr>
        <p:spPr>
          <a:xfrm>
            <a:off x="4890087" y="451886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3" name="شكل بيضاوي 92">
            <a:extLst>
              <a:ext uri="{FF2B5EF4-FFF2-40B4-BE49-F238E27FC236}">
                <a16:creationId xmlns:a16="http://schemas.microsoft.com/office/drawing/2014/main" id="{2EF43D8A-E0ED-4283-BA75-28FD50444D2A}"/>
              </a:ext>
            </a:extLst>
          </p:cNvPr>
          <p:cNvSpPr/>
          <p:nvPr/>
        </p:nvSpPr>
        <p:spPr>
          <a:xfrm>
            <a:off x="4907251" y="450864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4" name="شكل بيضاوي 93">
            <a:extLst>
              <a:ext uri="{FF2B5EF4-FFF2-40B4-BE49-F238E27FC236}">
                <a16:creationId xmlns:a16="http://schemas.microsoft.com/office/drawing/2014/main" id="{9FF50860-256A-46B7-93F1-89DD37115FFE}"/>
              </a:ext>
            </a:extLst>
          </p:cNvPr>
          <p:cNvSpPr/>
          <p:nvPr/>
        </p:nvSpPr>
        <p:spPr>
          <a:xfrm>
            <a:off x="5821461" y="514067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5" name="شكل بيضاوي 94">
            <a:extLst>
              <a:ext uri="{FF2B5EF4-FFF2-40B4-BE49-F238E27FC236}">
                <a16:creationId xmlns:a16="http://schemas.microsoft.com/office/drawing/2014/main" id="{77C94D91-A2F7-4127-B44D-2D6505F759D9}"/>
              </a:ext>
            </a:extLst>
          </p:cNvPr>
          <p:cNvSpPr/>
          <p:nvPr/>
        </p:nvSpPr>
        <p:spPr>
          <a:xfrm>
            <a:off x="5666913" y="427000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6" name="شكل بيضاوي 95">
            <a:extLst>
              <a:ext uri="{FF2B5EF4-FFF2-40B4-BE49-F238E27FC236}">
                <a16:creationId xmlns:a16="http://schemas.microsoft.com/office/drawing/2014/main" id="{A03F8C84-89F8-4B47-BC97-FB9A9AE5D2F8}"/>
              </a:ext>
            </a:extLst>
          </p:cNvPr>
          <p:cNvSpPr/>
          <p:nvPr/>
        </p:nvSpPr>
        <p:spPr>
          <a:xfrm>
            <a:off x="6004008" y="468312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7" name="شكل بيضاوي 96">
            <a:extLst>
              <a:ext uri="{FF2B5EF4-FFF2-40B4-BE49-F238E27FC236}">
                <a16:creationId xmlns:a16="http://schemas.microsoft.com/office/drawing/2014/main" id="{2578DD69-1038-4DCA-B015-550E331A2ED4}"/>
              </a:ext>
            </a:extLst>
          </p:cNvPr>
          <p:cNvSpPr/>
          <p:nvPr/>
        </p:nvSpPr>
        <p:spPr>
          <a:xfrm>
            <a:off x="5850833" y="491413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8" name="شكل بيضاوي 97">
            <a:extLst>
              <a:ext uri="{FF2B5EF4-FFF2-40B4-BE49-F238E27FC236}">
                <a16:creationId xmlns:a16="http://schemas.microsoft.com/office/drawing/2014/main" id="{A70ED36D-A3BC-4F65-B11F-D9E357CF78F8}"/>
              </a:ext>
            </a:extLst>
          </p:cNvPr>
          <p:cNvSpPr/>
          <p:nvPr/>
        </p:nvSpPr>
        <p:spPr>
          <a:xfrm>
            <a:off x="6021070" y="510723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99" name="شكل بيضاوي 98">
            <a:extLst>
              <a:ext uri="{FF2B5EF4-FFF2-40B4-BE49-F238E27FC236}">
                <a16:creationId xmlns:a16="http://schemas.microsoft.com/office/drawing/2014/main" id="{D15A15D1-6306-4844-8EAB-79D67F2412DD}"/>
              </a:ext>
            </a:extLst>
          </p:cNvPr>
          <p:cNvSpPr/>
          <p:nvPr/>
        </p:nvSpPr>
        <p:spPr>
          <a:xfrm>
            <a:off x="4960612" y="485555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0" name="شكل بيضاوي 99">
            <a:extLst>
              <a:ext uri="{FF2B5EF4-FFF2-40B4-BE49-F238E27FC236}">
                <a16:creationId xmlns:a16="http://schemas.microsoft.com/office/drawing/2014/main" id="{97B7DB85-AC3F-411D-B4F1-287C39A2F0AB}"/>
              </a:ext>
            </a:extLst>
          </p:cNvPr>
          <p:cNvSpPr/>
          <p:nvPr/>
        </p:nvSpPr>
        <p:spPr>
          <a:xfrm>
            <a:off x="5773379" y="469013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1" name="شكل بيضاوي 100">
            <a:extLst>
              <a:ext uri="{FF2B5EF4-FFF2-40B4-BE49-F238E27FC236}">
                <a16:creationId xmlns:a16="http://schemas.microsoft.com/office/drawing/2014/main" id="{178EEEA9-F416-408E-9CFB-BF3B93C6C855}"/>
              </a:ext>
            </a:extLst>
          </p:cNvPr>
          <p:cNvSpPr/>
          <p:nvPr/>
        </p:nvSpPr>
        <p:spPr>
          <a:xfrm>
            <a:off x="4953649" y="351101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2" name="شكل بيضاوي 101">
            <a:extLst>
              <a:ext uri="{FF2B5EF4-FFF2-40B4-BE49-F238E27FC236}">
                <a16:creationId xmlns:a16="http://schemas.microsoft.com/office/drawing/2014/main" id="{96EB771E-8F23-4645-803A-8DA4994C7557}"/>
              </a:ext>
            </a:extLst>
          </p:cNvPr>
          <p:cNvSpPr/>
          <p:nvPr/>
        </p:nvSpPr>
        <p:spPr>
          <a:xfrm>
            <a:off x="4948599" y="42263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3" name="شكل بيضاوي 102">
            <a:extLst>
              <a:ext uri="{FF2B5EF4-FFF2-40B4-BE49-F238E27FC236}">
                <a16:creationId xmlns:a16="http://schemas.microsoft.com/office/drawing/2014/main" id="{5A70C452-990B-4A1E-AA92-FA3ABEB8A513}"/>
              </a:ext>
            </a:extLst>
          </p:cNvPr>
          <p:cNvSpPr/>
          <p:nvPr/>
        </p:nvSpPr>
        <p:spPr>
          <a:xfrm>
            <a:off x="5493843" y="389920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4" name="شكل بيضاوي 103">
            <a:extLst>
              <a:ext uri="{FF2B5EF4-FFF2-40B4-BE49-F238E27FC236}">
                <a16:creationId xmlns:a16="http://schemas.microsoft.com/office/drawing/2014/main" id="{13296A7E-9A9F-4A79-8DFA-734B10C794DE}"/>
              </a:ext>
            </a:extLst>
          </p:cNvPr>
          <p:cNvSpPr/>
          <p:nvPr/>
        </p:nvSpPr>
        <p:spPr>
          <a:xfrm>
            <a:off x="4896319" y="426078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5" name="شكل بيضاوي 104">
            <a:extLst>
              <a:ext uri="{FF2B5EF4-FFF2-40B4-BE49-F238E27FC236}">
                <a16:creationId xmlns:a16="http://schemas.microsoft.com/office/drawing/2014/main" id="{466A4416-667E-428B-AD31-3F18311F96FF}"/>
              </a:ext>
            </a:extLst>
          </p:cNvPr>
          <p:cNvSpPr/>
          <p:nvPr/>
        </p:nvSpPr>
        <p:spPr>
          <a:xfrm>
            <a:off x="6043745" y="395320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6" name="شكل بيضاوي 105">
            <a:extLst>
              <a:ext uri="{FF2B5EF4-FFF2-40B4-BE49-F238E27FC236}">
                <a16:creationId xmlns:a16="http://schemas.microsoft.com/office/drawing/2014/main" id="{6FF484AF-02E9-4028-95E0-D95B95C8DCFC}"/>
              </a:ext>
            </a:extLst>
          </p:cNvPr>
          <p:cNvSpPr/>
          <p:nvPr/>
        </p:nvSpPr>
        <p:spPr>
          <a:xfrm>
            <a:off x="4932870" y="480010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7" name="شكل بيضاوي 106">
            <a:extLst>
              <a:ext uri="{FF2B5EF4-FFF2-40B4-BE49-F238E27FC236}">
                <a16:creationId xmlns:a16="http://schemas.microsoft.com/office/drawing/2014/main" id="{9F1052B4-9264-40B9-A7AA-D31707C0B625}"/>
              </a:ext>
            </a:extLst>
          </p:cNvPr>
          <p:cNvSpPr/>
          <p:nvPr/>
        </p:nvSpPr>
        <p:spPr>
          <a:xfrm>
            <a:off x="5423637" y="497236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8" name="شكل بيضاوي 107">
            <a:extLst>
              <a:ext uri="{FF2B5EF4-FFF2-40B4-BE49-F238E27FC236}">
                <a16:creationId xmlns:a16="http://schemas.microsoft.com/office/drawing/2014/main" id="{55F70736-85B5-474C-A8D8-F32C3EE21FA1}"/>
              </a:ext>
            </a:extLst>
          </p:cNvPr>
          <p:cNvSpPr/>
          <p:nvPr/>
        </p:nvSpPr>
        <p:spPr>
          <a:xfrm>
            <a:off x="5107559" y="431712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9" name="شكل بيضاوي 108">
            <a:extLst>
              <a:ext uri="{FF2B5EF4-FFF2-40B4-BE49-F238E27FC236}">
                <a16:creationId xmlns:a16="http://schemas.microsoft.com/office/drawing/2014/main" id="{2537F1C2-EF88-4F8A-8CFD-C5EB8506D1F9}"/>
              </a:ext>
            </a:extLst>
          </p:cNvPr>
          <p:cNvSpPr/>
          <p:nvPr/>
        </p:nvSpPr>
        <p:spPr>
          <a:xfrm>
            <a:off x="4961287" y="449974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0" name="شكل بيضاوي 109">
            <a:extLst>
              <a:ext uri="{FF2B5EF4-FFF2-40B4-BE49-F238E27FC236}">
                <a16:creationId xmlns:a16="http://schemas.microsoft.com/office/drawing/2014/main" id="{B4BE7474-2A72-43C2-BB1A-4AABB1D8610E}"/>
              </a:ext>
            </a:extLst>
          </p:cNvPr>
          <p:cNvSpPr/>
          <p:nvPr/>
        </p:nvSpPr>
        <p:spPr>
          <a:xfrm>
            <a:off x="5293109" y="470717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1" name="شكل بيضاوي 110">
            <a:extLst>
              <a:ext uri="{FF2B5EF4-FFF2-40B4-BE49-F238E27FC236}">
                <a16:creationId xmlns:a16="http://schemas.microsoft.com/office/drawing/2014/main" id="{F2F2BBE3-67DE-44ED-8029-9D99599906A7}"/>
              </a:ext>
            </a:extLst>
          </p:cNvPr>
          <p:cNvSpPr/>
          <p:nvPr/>
        </p:nvSpPr>
        <p:spPr>
          <a:xfrm>
            <a:off x="6061853" y="425859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2" name="شكل بيضاوي 111">
            <a:extLst>
              <a:ext uri="{FF2B5EF4-FFF2-40B4-BE49-F238E27FC236}">
                <a16:creationId xmlns:a16="http://schemas.microsoft.com/office/drawing/2014/main" id="{47499C2F-858E-4FD9-9306-5D08D231E8AB}"/>
              </a:ext>
            </a:extLst>
          </p:cNvPr>
          <p:cNvSpPr/>
          <p:nvPr/>
        </p:nvSpPr>
        <p:spPr>
          <a:xfrm>
            <a:off x="5917839" y="382388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3" name="شكل بيضاوي 112">
            <a:extLst>
              <a:ext uri="{FF2B5EF4-FFF2-40B4-BE49-F238E27FC236}">
                <a16:creationId xmlns:a16="http://schemas.microsoft.com/office/drawing/2014/main" id="{A6F1FF29-42BF-4B84-B1CC-F5A99DF713FB}"/>
              </a:ext>
            </a:extLst>
          </p:cNvPr>
          <p:cNvSpPr/>
          <p:nvPr/>
        </p:nvSpPr>
        <p:spPr>
          <a:xfrm>
            <a:off x="5756690" y="360277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4" name="شكل بيضاوي 113">
            <a:extLst>
              <a:ext uri="{FF2B5EF4-FFF2-40B4-BE49-F238E27FC236}">
                <a16:creationId xmlns:a16="http://schemas.microsoft.com/office/drawing/2014/main" id="{B40AE2DC-610B-40DE-B23A-D0135462B5EC}"/>
              </a:ext>
            </a:extLst>
          </p:cNvPr>
          <p:cNvSpPr/>
          <p:nvPr/>
        </p:nvSpPr>
        <p:spPr>
          <a:xfrm>
            <a:off x="5715409" y="397615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5" name="شكل بيضاوي 114">
            <a:extLst>
              <a:ext uri="{FF2B5EF4-FFF2-40B4-BE49-F238E27FC236}">
                <a16:creationId xmlns:a16="http://schemas.microsoft.com/office/drawing/2014/main" id="{AC9E5528-E3F1-4497-97D3-3145C063DE3C}"/>
              </a:ext>
            </a:extLst>
          </p:cNvPr>
          <p:cNvSpPr/>
          <p:nvPr/>
        </p:nvSpPr>
        <p:spPr>
          <a:xfrm>
            <a:off x="4856663" y="369485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6" name="شكل بيضاوي 115">
            <a:extLst>
              <a:ext uri="{FF2B5EF4-FFF2-40B4-BE49-F238E27FC236}">
                <a16:creationId xmlns:a16="http://schemas.microsoft.com/office/drawing/2014/main" id="{9CE80080-0283-47AB-AC9D-116BBFCC18F7}"/>
              </a:ext>
            </a:extLst>
          </p:cNvPr>
          <p:cNvSpPr/>
          <p:nvPr/>
        </p:nvSpPr>
        <p:spPr>
          <a:xfrm>
            <a:off x="5666915" y="499095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7" name="شكل بيضاوي 116">
            <a:extLst>
              <a:ext uri="{FF2B5EF4-FFF2-40B4-BE49-F238E27FC236}">
                <a16:creationId xmlns:a16="http://schemas.microsoft.com/office/drawing/2014/main" id="{011E2B42-458D-41EF-A26E-078278ECAAB6}"/>
              </a:ext>
            </a:extLst>
          </p:cNvPr>
          <p:cNvSpPr/>
          <p:nvPr/>
        </p:nvSpPr>
        <p:spPr>
          <a:xfrm>
            <a:off x="4866592" y="405802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8" name="شكل بيضاوي 117">
            <a:extLst>
              <a:ext uri="{FF2B5EF4-FFF2-40B4-BE49-F238E27FC236}">
                <a16:creationId xmlns:a16="http://schemas.microsoft.com/office/drawing/2014/main" id="{0AF7C4B5-6726-4EF3-9DB6-CE351531EFBB}"/>
              </a:ext>
            </a:extLst>
          </p:cNvPr>
          <p:cNvSpPr/>
          <p:nvPr/>
        </p:nvSpPr>
        <p:spPr>
          <a:xfrm>
            <a:off x="5817575" y="432695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19" name="شكل بيضاوي 118">
            <a:extLst>
              <a:ext uri="{FF2B5EF4-FFF2-40B4-BE49-F238E27FC236}">
                <a16:creationId xmlns:a16="http://schemas.microsoft.com/office/drawing/2014/main" id="{DB206F59-855D-4463-9E03-51C3D09C9141}"/>
              </a:ext>
            </a:extLst>
          </p:cNvPr>
          <p:cNvSpPr/>
          <p:nvPr/>
        </p:nvSpPr>
        <p:spPr>
          <a:xfrm>
            <a:off x="4912396" y="381584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0" name="شكل بيضاوي 119">
            <a:extLst>
              <a:ext uri="{FF2B5EF4-FFF2-40B4-BE49-F238E27FC236}">
                <a16:creationId xmlns:a16="http://schemas.microsoft.com/office/drawing/2014/main" id="{3E2DB5AC-EBF2-4E6A-9A16-9363C3137879}"/>
              </a:ext>
            </a:extLst>
          </p:cNvPr>
          <p:cNvSpPr/>
          <p:nvPr/>
        </p:nvSpPr>
        <p:spPr>
          <a:xfrm>
            <a:off x="6108373" y="379663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1" name="شكل بيضاوي 120">
            <a:extLst>
              <a:ext uri="{FF2B5EF4-FFF2-40B4-BE49-F238E27FC236}">
                <a16:creationId xmlns:a16="http://schemas.microsoft.com/office/drawing/2014/main" id="{8C615109-B517-4909-B664-C11EC62E6B3E}"/>
              </a:ext>
            </a:extLst>
          </p:cNvPr>
          <p:cNvSpPr/>
          <p:nvPr/>
        </p:nvSpPr>
        <p:spPr>
          <a:xfrm>
            <a:off x="4883628" y="333118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2" name="شكل بيضاوي 121">
            <a:extLst>
              <a:ext uri="{FF2B5EF4-FFF2-40B4-BE49-F238E27FC236}">
                <a16:creationId xmlns:a16="http://schemas.microsoft.com/office/drawing/2014/main" id="{B857B1B8-DA2A-4613-99E4-26814063704C}"/>
              </a:ext>
            </a:extLst>
          </p:cNvPr>
          <p:cNvSpPr/>
          <p:nvPr/>
        </p:nvSpPr>
        <p:spPr>
          <a:xfrm>
            <a:off x="4892065" y="4726374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3" name="شكل بيضاوي 122">
            <a:extLst>
              <a:ext uri="{FF2B5EF4-FFF2-40B4-BE49-F238E27FC236}">
                <a16:creationId xmlns:a16="http://schemas.microsoft.com/office/drawing/2014/main" id="{50D00458-9957-4986-8675-E25BCDCAF44B}"/>
              </a:ext>
            </a:extLst>
          </p:cNvPr>
          <p:cNvSpPr/>
          <p:nvPr/>
        </p:nvSpPr>
        <p:spPr>
          <a:xfrm>
            <a:off x="4876333" y="474638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4" name="شكل بيضاوي 123">
            <a:extLst>
              <a:ext uri="{FF2B5EF4-FFF2-40B4-BE49-F238E27FC236}">
                <a16:creationId xmlns:a16="http://schemas.microsoft.com/office/drawing/2014/main" id="{712982C9-17D0-4575-8F33-D3D202E03AFC}"/>
              </a:ext>
            </a:extLst>
          </p:cNvPr>
          <p:cNvSpPr/>
          <p:nvPr/>
        </p:nvSpPr>
        <p:spPr>
          <a:xfrm>
            <a:off x="5082390" y="360277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5" name="شكل بيضاوي 124">
            <a:extLst>
              <a:ext uri="{FF2B5EF4-FFF2-40B4-BE49-F238E27FC236}">
                <a16:creationId xmlns:a16="http://schemas.microsoft.com/office/drawing/2014/main" id="{E966B7C7-D43B-4A52-A350-E7008E6C9EF2}"/>
              </a:ext>
            </a:extLst>
          </p:cNvPr>
          <p:cNvSpPr/>
          <p:nvPr/>
        </p:nvSpPr>
        <p:spPr>
          <a:xfrm>
            <a:off x="4937753" y="458412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6" name="شكل بيضاوي 125">
            <a:extLst>
              <a:ext uri="{FF2B5EF4-FFF2-40B4-BE49-F238E27FC236}">
                <a16:creationId xmlns:a16="http://schemas.microsoft.com/office/drawing/2014/main" id="{272F2616-BAA6-46C5-BB3D-2615F5CEED49}"/>
              </a:ext>
            </a:extLst>
          </p:cNvPr>
          <p:cNvSpPr/>
          <p:nvPr/>
        </p:nvSpPr>
        <p:spPr>
          <a:xfrm>
            <a:off x="4893362" y="456867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7" name="شكل بيضاوي 126">
            <a:extLst>
              <a:ext uri="{FF2B5EF4-FFF2-40B4-BE49-F238E27FC236}">
                <a16:creationId xmlns:a16="http://schemas.microsoft.com/office/drawing/2014/main" id="{291C803A-111D-4E65-867D-980FC128B7B8}"/>
              </a:ext>
            </a:extLst>
          </p:cNvPr>
          <p:cNvSpPr/>
          <p:nvPr/>
        </p:nvSpPr>
        <p:spPr>
          <a:xfrm>
            <a:off x="4872635" y="421139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8" name="شكل بيضاوي 127">
            <a:extLst>
              <a:ext uri="{FF2B5EF4-FFF2-40B4-BE49-F238E27FC236}">
                <a16:creationId xmlns:a16="http://schemas.microsoft.com/office/drawing/2014/main" id="{9361A4EA-163C-4C7A-AF92-765C8BC3355F}"/>
              </a:ext>
            </a:extLst>
          </p:cNvPr>
          <p:cNvSpPr/>
          <p:nvPr/>
        </p:nvSpPr>
        <p:spPr>
          <a:xfrm>
            <a:off x="5525813" y="353727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29" name="شكل بيضاوي 128">
            <a:extLst>
              <a:ext uri="{FF2B5EF4-FFF2-40B4-BE49-F238E27FC236}">
                <a16:creationId xmlns:a16="http://schemas.microsoft.com/office/drawing/2014/main" id="{160903A2-3FD7-4336-A20C-1EEA2E4C2492}"/>
              </a:ext>
            </a:extLst>
          </p:cNvPr>
          <p:cNvSpPr/>
          <p:nvPr/>
        </p:nvSpPr>
        <p:spPr>
          <a:xfrm>
            <a:off x="4867228" y="360277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0" name="شكل بيضاوي 129">
            <a:extLst>
              <a:ext uri="{FF2B5EF4-FFF2-40B4-BE49-F238E27FC236}">
                <a16:creationId xmlns:a16="http://schemas.microsoft.com/office/drawing/2014/main" id="{DB55D172-E71A-42D9-889B-694053CC70A8}"/>
              </a:ext>
            </a:extLst>
          </p:cNvPr>
          <p:cNvSpPr/>
          <p:nvPr/>
        </p:nvSpPr>
        <p:spPr>
          <a:xfrm>
            <a:off x="5557477" y="445893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1" name="شكل بيضاوي 130">
            <a:extLst>
              <a:ext uri="{FF2B5EF4-FFF2-40B4-BE49-F238E27FC236}">
                <a16:creationId xmlns:a16="http://schemas.microsoft.com/office/drawing/2014/main" id="{E7CCC479-45A0-4356-9BAF-FB98026B1AFA}"/>
              </a:ext>
            </a:extLst>
          </p:cNvPr>
          <p:cNvSpPr/>
          <p:nvPr/>
        </p:nvSpPr>
        <p:spPr>
          <a:xfrm>
            <a:off x="6088151" y="359316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2" name="شكل بيضاوي 131">
            <a:extLst>
              <a:ext uri="{FF2B5EF4-FFF2-40B4-BE49-F238E27FC236}">
                <a16:creationId xmlns:a16="http://schemas.microsoft.com/office/drawing/2014/main" id="{8CE7F634-5E07-4A35-B015-6379A6F9DA9B}"/>
              </a:ext>
            </a:extLst>
          </p:cNvPr>
          <p:cNvSpPr/>
          <p:nvPr/>
        </p:nvSpPr>
        <p:spPr>
          <a:xfrm>
            <a:off x="5135423" y="336992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3" name="شكل بيضاوي 132">
            <a:extLst>
              <a:ext uri="{FF2B5EF4-FFF2-40B4-BE49-F238E27FC236}">
                <a16:creationId xmlns:a16="http://schemas.microsoft.com/office/drawing/2014/main" id="{8A6A3A54-C902-405B-9CC7-E2AC18066202}"/>
              </a:ext>
            </a:extLst>
          </p:cNvPr>
          <p:cNvSpPr/>
          <p:nvPr/>
        </p:nvSpPr>
        <p:spPr>
          <a:xfrm>
            <a:off x="5364400" y="335290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4" name="شكل بيضاوي 133">
            <a:extLst>
              <a:ext uri="{FF2B5EF4-FFF2-40B4-BE49-F238E27FC236}">
                <a16:creationId xmlns:a16="http://schemas.microsoft.com/office/drawing/2014/main" id="{A021BD6B-44B0-433B-BF6F-F79F6CF5AE34}"/>
              </a:ext>
            </a:extLst>
          </p:cNvPr>
          <p:cNvSpPr/>
          <p:nvPr/>
        </p:nvSpPr>
        <p:spPr>
          <a:xfrm>
            <a:off x="4876333" y="3636522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5" name="شكل بيضاوي 134">
            <a:extLst>
              <a:ext uri="{FF2B5EF4-FFF2-40B4-BE49-F238E27FC236}">
                <a16:creationId xmlns:a16="http://schemas.microsoft.com/office/drawing/2014/main" id="{59889A66-62DD-402D-9FBD-3344836E1FF1}"/>
              </a:ext>
            </a:extLst>
          </p:cNvPr>
          <p:cNvSpPr/>
          <p:nvPr/>
        </p:nvSpPr>
        <p:spPr>
          <a:xfrm>
            <a:off x="5105853" y="314780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6" name="شكل بيضاوي 135">
            <a:extLst>
              <a:ext uri="{FF2B5EF4-FFF2-40B4-BE49-F238E27FC236}">
                <a16:creationId xmlns:a16="http://schemas.microsoft.com/office/drawing/2014/main" id="{852F6B29-15D8-4CF5-9BCE-0D8AB19630BF}"/>
              </a:ext>
            </a:extLst>
          </p:cNvPr>
          <p:cNvSpPr/>
          <p:nvPr/>
        </p:nvSpPr>
        <p:spPr>
          <a:xfrm>
            <a:off x="4872452" y="3996667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7" name="شكل بيضاوي 136">
            <a:extLst>
              <a:ext uri="{FF2B5EF4-FFF2-40B4-BE49-F238E27FC236}">
                <a16:creationId xmlns:a16="http://schemas.microsoft.com/office/drawing/2014/main" id="{9D469D6F-1AE9-4357-ABDF-47CB7327A25B}"/>
              </a:ext>
            </a:extLst>
          </p:cNvPr>
          <p:cNvSpPr/>
          <p:nvPr/>
        </p:nvSpPr>
        <p:spPr>
          <a:xfrm>
            <a:off x="5612674" y="326136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8" name="شكل بيضاوي 137">
            <a:extLst>
              <a:ext uri="{FF2B5EF4-FFF2-40B4-BE49-F238E27FC236}">
                <a16:creationId xmlns:a16="http://schemas.microsoft.com/office/drawing/2014/main" id="{D4281F91-5730-4759-8077-1A25262221A9}"/>
              </a:ext>
            </a:extLst>
          </p:cNvPr>
          <p:cNvSpPr/>
          <p:nvPr/>
        </p:nvSpPr>
        <p:spPr>
          <a:xfrm>
            <a:off x="5963154" y="3399706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39" name="شكل بيضاوي 138">
            <a:extLst>
              <a:ext uri="{FF2B5EF4-FFF2-40B4-BE49-F238E27FC236}">
                <a16:creationId xmlns:a16="http://schemas.microsoft.com/office/drawing/2014/main" id="{1294E911-A3B5-4391-BB1D-466D8EA4610A}"/>
              </a:ext>
            </a:extLst>
          </p:cNvPr>
          <p:cNvSpPr/>
          <p:nvPr/>
        </p:nvSpPr>
        <p:spPr>
          <a:xfrm>
            <a:off x="5460274" y="310896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0" name="شكل بيضاوي 139">
            <a:extLst>
              <a:ext uri="{FF2B5EF4-FFF2-40B4-BE49-F238E27FC236}">
                <a16:creationId xmlns:a16="http://schemas.microsoft.com/office/drawing/2014/main" id="{CC5DD0D0-AF8C-487C-83EE-98CCA1B24FFD}"/>
              </a:ext>
            </a:extLst>
          </p:cNvPr>
          <p:cNvSpPr/>
          <p:nvPr/>
        </p:nvSpPr>
        <p:spPr>
          <a:xfrm>
            <a:off x="4815538" y="3668708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1" name="شكل بيضاوي 140">
            <a:extLst>
              <a:ext uri="{FF2B5EF4-FFF2-40B4-BE49-F238E27FC236}">
                <a16:creationId xmlns:a16="http://schemas.microsoft.com/office/drawing/2014/main" id="{55C0FB2E-EC02-46CF-8A50-CF441B5503E5}"/>
              </a:ext>
            </a:extLst>
          </p:cNvPr>
          <p:cNvSpPr/>
          <p:nvPr/>
        </p:nvSpPr>
        <p:spPr>
          <a:xfrm>
            <a:off x="5831039" y="320632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2" name="شكل بيضاوي 141">
            <a:extLst>
              <a:ext uri="{FF2B5EF4-FFF2-40B4-BE49-F238E27FC236}">
                <a16:creationId xmlns:a16="http://schemas.microsoft.com/office/drawing/2014/main" id="{29938BF7-DB46-4B6A-B06F-DBB0B43B5DB1}"/>
              </a:ext>
            </a:extLst>
          </p:cNvPr>
          <p:cNvSpPr/>
          <p:nvPr/>
        </p:nvSpPr>
        <p:spPr>
          <a:xfrm>
            <a:off x="4937752" y="4728845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3" name="شكل بيضاوي 142">
            <a:extLst>
              <a:ext uri="{FF2B5EF4-FFF2-40B4-BE49-F238E27FC236}">
                <a16:creationId xmlns:a16="http://schemas.microsoft.com/office/drawing/2014/main" id="{03245554-8D36-49E0-961F-2A0E8F7F4517}"/>
              </a:ext>
            </a:extLst>
          </p:cNvPr>
          <p:cNvSpPr/>
          <p:nvPr/>
        </p:nvSpPr>
        <p:spPr>
          <a:xfrm>
            <a:off x="4960611" y="399343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4" name="شكل بيضاوي 143">
            <a:extLst>
              <a:ext uri="{FF2B5EF4-FFF2-40B4-BE49-F238E27FC236}">
                <a16:creationId xmlns:a16="http://schemas.microsoft.com/office/drawing/2014/main" id="{98523B31-85A1-4A44-A3A9-2F0DE35572F7}"/>
              </a:ext>
            </a:extLst>
          </p:cNvPr>
          <p:cNvSpPr/>
          <p:nvPr/>
        </p:nvSpPr>
        <p:spPr>
          <a:xfrm>
            <a:off x="5765074" y="341376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5" name="شكل بيضاوي 144">
            <a:extLst>
              <a:ext uri="{FF2B5EF4-FFF2-40B4-BE49-F238E27FC236}">
                <a16:creationId xmlns:a16="http://schemas.microsoft.com/office/drawing/2014/main" id="{51EFC466-6FFA-4AFC-9A4B-06E8A2639AA9}"/>
              </a:ext>
            </a:extLst>
          </p:cNvPr>
          <p:cNvSpPr/>
          <p:nvPr/>
        </p:nvSpPr>
        <p:spPr>
          <a:xfrm>
            <a:off x="5345610" y="366055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827FEB73-9B6A-4ADA-B825-9D2363AFB69D}"/>
              </a:ext>
            </a:extLst>
          </p:cNvPr>
          <p:cNvSpPr/>
          <p:nvPr/>
        </p:nvSpPr>
        <p:spPr>
          <a:xfrm>
            <a:off x="4546552" y="5051167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7" name="مستطيل: زوايا مستديرة 146">
            <a:extLst>
              <a:ext uri="{FF2B5EF4-FFF2-40B4-BE49-F238E27FC236}">
                <a16:creationId xmlns:a16="http://schemas.microsoft.com/office/drawing/2014/main" id="{BDA3927B-0FB2-4694-A24D-2822AD56C3DE}"/>
              </a:ext>
            </a:extLst>
          </p:cNvPr>
          <p:cNvSpPr/>
          <p:nvPr/>
        </p:nvSpPr>
        <p:spPr>
          <a:xfrm>
            <a:off x="3985279" y="3340175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8" name="مستطيل: زوايا مستديرة 147">
            <a:extLst>
              <a:ext uri="{FF2B5EF4-FFF2-40B4-BE49-F238E27FC236}">
                <a16:creationId xmlns:a16="http://schemas.microsoft.com/office/drawing/2014/main" id="{4D5CEFC4-13E3-4601-9D20-38B5AFFF053B}"/>
              </a:ext>
            </a:extLst>
          </p:cNvPr>
          <p:cNvSpPr/>
          <p:nvPr/>
        </p:nvSpPr>
        <p:spPr>
          <a:xfrm>
            <a:off x="4053834" y="3861088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49" name="مستطيل: زوايا مستديرة 148">
            <a:extLst>
              <a:ext uri="{FF2B5EF4-FFF2-40B4-BE49-F238E27FC236}">
                <a16:creationId xmlns:a16="http://schemas.microsoft.com/office/drawing/2014/main" id="{A896271D-2396-449D-8D8F-9AE3DDEBB230}"/>
              </a:ext>
            </a:extLst>
          </p:cNvPr>
          <p:cNvSpPr/>
          <p:nvPr/>
        </p:nvSpPr>
        <p:spPr>
          <a:xfrm>
            <a:off x="4507689" y="4771302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0" name="مستطيل: زوايا مستديرة 149">
            <a:extLst>
              <a:ext uri="{FF2B5EF4-FFF2-40B4-BE49-F238E27FC236}">
                <a16:creationId xmlns:a16="http://schemas.microsoft.com/office/drawing/2014/main" id="{3649955C-4FC3-43EA-BE5D-EE84FC15EA4D}"/>
              </a:ext>
            </a:extLst>
          </p:cNvPr>
          <p:cNvSpPr/>
          <p:nvPr/>
        </p:nvSpPr>
        <p:spPr>
          <a:xfrm>
            <a:off x="4046420" y="4880198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1" name="مستطيل: زوايا مستديرة 150">
            <a:extLst>
              <a:ext uri="{FF2B5EF4-FFF2-40B4-BE49-F238E27FC236}">
                <a16:creationId xmlns:a16="http://schemas.microsoft.com/office/drawing/2014/main" id="{FB0311CF-F17E-45FD-A9D0-D902EDB1A6BA}"/>
              </a:ext>
            </a:extLst>
          </p:cNvPr>
          <p:cNvSpPr/>
          <p:nvPr/>
        </p:nvSpPr>
        <p:spPr>
          <a:xfrm>
            <a:off x="4345090" y="4423523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2" name="مستطيل: زوايا مستديرة 151">
            <a:extLst>
              <a:ext uri="{FF2B5EF4-FFF2-40B4-BE49-F238E27FC236}">
                <a16:creationId xmlns:a16="http://schemas.microsoft.com/office/drawing/2014/main" id="{12C3B1F5-00F6-4ECD-9013-1F8F530AE433}"/>
              </a:ext>
            </a:extLst>
          </p:cNvPr>
          <p:cNvSpPr/>
          <p:nvPr/>
        </p:nvSpPr>
        <p:spPr>
          <a:xfrm>
            <a:off x="3947706" y="4445646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3" name="مستطيل: زوايا مستديرة 152">
            <a:extLst>
              <a:ext uri="{FF2B5EF4-FFF2-40B4-BE49-F238E27FC236}">
                <a16:creationId xmlns:a16="http://schemas.microsoft.com/office/drawing/2014/main" id="{0A5BBD54-F580-4361-8C5A-7F879749ED3B}"/>
              </a:ext>
            </a:extLst>
          </p:cNvPr>
          <p:cNvSpPr/>
          <p:nvPr/>
        </p:nvSpPr>
        <p:spPr>
          <a:xfrm>
            <a:off x="4141222" y="5226083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154" name="مستطيل: زوايا مستديرة 153">
            <a:extLst>
              <a:ext uri="{FF2B5EF4-FFF2-40B4-BE49-F238E27FC236}">
                <a16:creationId xmlns:a16="http://schemas.microsoft.com/office/drawing/2014/main" id="{F792AAB3-BE39-45B0-B520-45985E7A9594}"/>
              </a:ext>
            </a:extLst>
          </p:cNvPr>
          <p:cNvSpPr/>
          <p:nvPr/>
        </p:nvSpPr>
        <p:spPr>
          <a:xfrm>
            <a:off x="4579535" y="4204396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5" name="مستطيل: زوايا مستديرة 154">
            <a:extLst>
              <a:ext uri="{FF2B5EF4-FFF2-40B4-BE49-F238E27FC236}">
                <a16:creationId xmlns:a16="http://schemas.microsoft.com/office/drawing/2014/main" id="{B340E0DC-BDAA-4267-92AD-6873CE2AB4B6}"/>
              </a:ext>
            </a:extLst>
          </p:cNvPr>
          <p:cNvSpPr/>
          <p:nvPr/>
        </p:nvSpPr>
        <p:spPr>
          <a:xfrm>
            <a:off x="4281021" y="3952705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6" name="مستطيل: زوايا مستديرة 155">
            <a:extLst>
              <a:ext uri="{FF2B5EF4-FFF2-40B4-BE49-F238E27FC236}">
                <a16:creationId xmlns:a16="http://schemas.microsoft.com/office/drawing/2014/main" id="{20A33764-9EAE-4F45-98F7-4FAC7452DCCC}"/>
              </a:ext>
            </a:extLst>
          </p:cNvPr>
          <p:cNvSpPr/>
          <p:nvPr/>
        </p:nvSpPr>
        <p:spPr>
          <a:xfrm>
            <a:off x="4391321" y="3592688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7" name="مستطيل: زوايا مستديرة 156">
            <a:extLst>
              <a:ext uri="{FF2B5EF4-FFF2-40B4-BE49-F238E27FC236}">
                <a16:creationId xmlns:a16="http://schemas.microsoft.com/office/drawing/2014/main" id="{C525C81E-7464-4D6E-A52F-F791EAD83876}"/>
              </a:ext>
            </a:extLst>
          </p:cNvPr>
          <p:cNvSpPr/>
          <p:nvPr/>
        </p:nvSpPr>
        <p:spPr>
          <a:xfrm>
            <a:off x="4102548" y="4141672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58" name="مستطيل: زوايا مستديرة 157">
            <a:extLst>
              <a:ext uri="{FF2B5EF4-FFF2-40B4-BE49-F238E27FC236}">
                <a16:creationId xmlns:a16="http://schemas.microsoft.com/office/drawing/2014/main" id="{17947949-42B0-40A5-8804-D3672C25649B}"/>
              </a:ext>
            </a:extLst>
          </p:cNvPr>
          <p:cNvSpPr/>
          <p:nvPr/>
        </p:nvSpPr>
        <p:spPr>
          <a:xfrm>
            <a:off x="3900390" y="3601986"/>
            <a:ext cx="143691" cy="77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61" name="عنصر نائب للمحتوى 2">
            <a:extLst>
              <a:ext uri="{FF2B5EF4-FFF2-40B4-BE49-F238E27FC236}">
                <a16:creationId xmlns:a16="http://schemas.microsoft.com/office/drawing/2014/main" id="{7E5E6470-72F2-4410-A44F-7D058FFB2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5062" y="2075186"/>
            <a:ext cx="3359550" cy="40593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 rtl="0">
              <a:buNone/>
            </a:pPr>
            <a:r>
              <a:rPr lang="ar-SY" sz="1900" b="1" dirty="0">
                <a:solidFill>
                  <a:srgbClr val="C00000"/>
                </a:solidFill>
              </a:rPr>
              <a:t>اثناء العمل،</a:t>
            </a:r>
            <a:br>
              <a:rPr lang="ar-SY" sz="1900" b="1" dirty="0">
                <a:solidFill>
                  <a:srgbClr val="C00000"/>
                </a:solidFill>
              </a:rPr>
            </a:br>
            <a:r>
              <a:rPr lang="ar-SY" sz="1900" b="1" dirty="0">
                <a:solidFill>
                  <a:srgbClr val="C00000"/>
                </a:solidFill>
              </a:rPr>
              <a:t>وعند وصول موجة ضغط العمل إلى الانتفاخ ما قبل المشبك العصبيّ</a:t>
            </a:r>
            <a:endParaRPr lang="en-US" sz="1900" b="1" dirty="0">
              <a:solidFill>
                <a:srgbClr val="C00000"/>
              </a:solidFill>
            </a:endParaRPr>
          </a:p>
          <a:p>
            <a:pPr algn="r"/>
            <a:r>
              <a:rPr lang="ar-SY" sz="1500" dirty="0">
                <a:solidFill>
                  <a:srgbClr val="7030A0"/>
                </a:solidFill>
              </a:rPr>
              <a:t>يعمل الضغط السلبي لذيل موجة الضغط العاملة الـ </a:t>
            </a:r>
            <a:r>
              <a:rPr lang="en-US" sz="1500" dirty="0">
                <a:solidFill>
                  <a:srgbClr val="7030A0"/>
                </a:solidFill>
              </a:rPr>
              <a:t>Rarefaction</a:t>
            </a:r>
            <a:r>
              <a:rPr lang="ar-SY" sz="1500" dirty="0">
                <a:solidFill>
                  <a:srgbClr val="7030A0"/>
                </a:solidFill>
              </a:rPr>
              <a:t>  على فتح أبواب الأقنية الناقلة لشاردة الكالسيوم موجبة الشحنة.</a:t>
            </a:r>
            <a:endParaRPr lang="en-US" sz="1500" dirty="0">
              <a:solidFill>
                <a:srgbClr val="7030A0"/>
              </a:solidFill>
            </a:endParaRPr>
          </a:p>
          <a:p>
            <a:pPr algn="r"/>
            <a:r>
              <a:rPr lang="ar-SY" sz="1500" dirty="0">
                <a:solidFill>
                  <a:srgbClr val="7030A0"/>
                </a:solidFill>
              </a:rPr>
              <a:t>يعمل الضغط السلبي لذيل موجة الضغط العاملة الـ </a:t>
            </a:r>
            <a:r>
              <a:rPr lang="en-US" sz="1500" dirty="0">
                <a:solidFill>
                  <a:srgbClr val="7030A0"/>
                </a:solidFill>
              </a:rPr>
              <a:t>Rarefaction</a:t>
            </a:r>
            <a:r>
              <a:rPr lang="ar-SY" sz="1500" dirty="0">
                <a:solidFill>
                  <a:srgbClr val="7030A0"/>
                </a:solidFill>
              </a:rPr>
              <a:t> على شفط شاردة الكالسيوم إلى داخل لمعة الانتفاخ ما قبل المشبك العصبيّ.</a:t>
            </a:r>
            <a:endParaRPr lang="en-US" sz="1500" dirty="0">
              <a:solidFill>
                <a:srgbClr val="7030A0"/>
              </a:solidFill>
            </a:endParaRPr>
          </a:p>
          <a:p>
            <a:r>
              <a:rPr lang="ar-SY" sz="1500" dirty="0">
                <a:solidFill>
                  <a:srgbClr val="7030A0"/>
                </a:solidFill>
              </a:rPr>
              <a:t>عندها، يُشحن إيجابيّاً الوسط الداخلي للانتفاخ ما قبل المشبك.</a:t>
            </a:r>
            <a:endParaRPr lang="en-US" sz="1500" dirty="0">
              <a:solidFill>
                <a:srgbClr val="7030A0"/>
              </a:solidFill>
            </a:endParaRPr>
          </a:p>
          <a:p>
            <a:pPr algn="r"/>
            <a:r>
              <a:rPr lang="ar-SY" sz="1500" dirty="0">
                <a:solidFill>
                  <a:srgbClr val="7030A0"/>
                </a:solidFill>
              </a:rPr>
              <a:t>يبقى الوسط الداخلي لما بعد المشبك العصبيّ سالب الشحنة.</a:t>
            </a:r>
            <a:endParaRPr lang="en-US" sz="1500" dirty="0">
              <a:solidFill>
                <a:srgbClr val="7030A0"/>
              </a:solidFill>
            </a:endParaRPr>
          </a:p>
          <a:p>
            <a:pPr algn="r"/>
            <a:r>
              <a:rPr lang="ar-SY" sz="1500" dirty="0">
                <a:solidFill>
                  <a:srgbClr val="7030A0"/>
                </a:solidFill>
              </a:rPr>
              <a:t>شقّ المشبك العصبيّ هو ناقل جيّد للكهرباء في كلّ الأزمنة بفضل وسيط النقل العصبيّ الذي يملأ فضاء الشقّ على الدوام.</a:t>
            </a:r>
            <a:endParaRPr lang="en-US" sz="1500" dirty="0">
              <a:solidFill>
                <a:srgbClr val="7030A0"/>
              </a:solidFill>
            </a:endParaRPr>
          </a:p>
          <a:p>
            <a:pPr algn="r"/>
            <a:r>
              <a:rPr lang="ar-SY" sz="1500" dirty="0">
                <a:solidFill>
                  <a:srgbClr val="7030A0"/>
                </a:solidFill>
              </a:rPr>
              <a:t>لذلك كلّه، يمكن لتيّار النقل العصبيّ الكهربائيّ أن يعبر إلى الضفّة الأخرى بكلّ سهولة.</a:t>
            </a:r>
            <a:endParaRPr lang="en-US" sz="1500" dirty="0">
              <a:solidFill>
                <a:srgbClr val="7030A0"/>
              </a:solidFill>
            </a:endParaRPr>
          </a:p>
        </p:txBody>
      </p:sp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B7EDEA99-E8D6-4E6A-AB01-07B1B8BCB393}"/>
              </a:ext>
            </a:extLst>
          </p:cNvPr>
          <p:cNvCxnSpPr>
            <a:cxnSpLocks/>
          </p:cNvCxnSpPr>
          <p:nvPr/>
        </p:nvCxnSpPr>
        <p:spPr>
          <a:xfrm flipV="1">
            <a:off x="2717579" y="2552694"/>
            <a:ext cx="5175064" cy="6282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شكل حر: شكل 20">
            <a:extLst>
              <a:ext uri="{FF2B5EF4-FFF2-40B4-BE49-F238E27FC236}">
                <a16:creationId xmlns:a16="http://schemas.microsoft.com/office/drawing/2014/main" id="{993B889D-C54E-46B1-9948-9ECE12679D0A}"/>
              </a:ext>
            </a:extLst>
          </p:cNvPr>
          <p:cNvSpPr/>
          <p:nvPr/>
        </p:nvSpPr>
        <p:spPr>
          <a:xfrm>
            <a:off x="3920978" y="2115623"/>
            <a:ext cx="1095499" cy="874143"/>
          </a:xfrm>
          <a:custGeom>
            <a:avLst/>
            <a:gdLst>
              <a:gd name="connsiteX0" fmla="*/ 0 w 849086"/>
              <a:gd name="connsiteY0" fmla="*/ 418012 h 976578"/>
              <a:gd name="connsiteX1" fmla="*/ 235132 w 849086"/>
              <a:gd name="connsiteY1" fmla="*/ 966652 h 976578"/>
              <a:gd name="connsiteX2" fmla="*/ 849086 w 849086"/>
              <a:gd name="connsiteY2" fmla="*/ 0 h 976578"/>
              <a:gd name="connsiteX0" fmla="*/ 0 w 907408"/>
              <a:gd name="connsiteY0" fmla="*/ 493440 h 1052006"/>
              <a:gd name="connsiteX1" fmla="*/ 235132 w 907408"/>
              <a:gd name="connsiteY1" fmla="*/ 1042080 h 1052006"/>
              <a:gd name="connsiteX2" fmla="*/ 849086 w 907408"/>
              <a:gd name="connsiteY2" fmla="*/ 75428 h 1052006"/>
              <a:gd name="connsiteX3" fmla="*/ 887644 w 907408"/>
              <a:gd name="connsiteY3" fmla="*/ 62496 h 1052006"/>
              <a:gd name="connsiteX0" fmla="*/ 0 w 1279530"/>
              <a:gd name="connsiteY0" fmla="*/ 444805 h 1003371"/>
              <a:gd name="connsiteX1" fmla="*/ 235132 w 1279530"/>
              <a:gd name="connsiteY1" fmla="*/ 993445 h 1003371"/>
              <a:gd name="connsiteX2" fmla="*/ 849086 w 1279530"/>
              <a:gd name="connsiteY2" fmla="*/ 26793 h 1003371"/>
              <a:gd name="connsiteX3" fmla="*/ 1279530 w 1279530"/>
              <a:gd name="connsiteY3" fmla="*/ 497186 h 1003371"/>
              <a:gd name="connsiteX0" fmla="*/ 0 w 1279530"/>
              <a:gd name="connsiteY0" fmla="*/ 444805 h 977978"/>
              <a:gd name="connsiteX1" fmla="*/ 365760 w 1279530"/>
              <a:gd name="connsiteY1" fmla="*/ 967319 h 977978"/>
              <a:gd name="connsiteX2" fmla="*/ 849086 w 1279530"/>
              <a:gd name="connsiteY2" fmla="*/ 26793 h 977978"/>
              <a:gd name="connsiteX3" fmla="*/ 1279530 w 1279530"/>
              <a:gd name="connsiteY3" fmla="*/ 497186 h 977978"/>
              <a:gd name="connsiteX0" fmla="*/ 0 w 1279530"/>
              <a:gd name="connsiteY0" fmla="*/ 444805 h 977978"/>
              <a:gd name="connsiteX1" fmla="*/ 365760 w 1279530"/>
              <a:gd name="connsiteY1" fmla="*/ 967319 h 977978"/>
              <a:gd name="connsiteX2" fmla="*/ 875212 w 1279530"/>
              <a:gd name="connsiteY2" fmla="*/ 26793 h 977978"/>
              <a:gd name="connsiteX3" fmla="*/ 1279530 w 1279530"/>
              <a:gd name="connsiteY3" fmla="*/ 497186 h 977978"/>
              <a:gd name="connsiteX0" fmla="*/ 0 w 1279530"/>
              <a:gd name="connsiteY0" fmla="*/ 511933 h 1045106"/>
              <a:gd name="connsiteX1" fmla="*/ 365760 w 1279530"/>
              <a:gd name="connsiteY1" fmla="*/ 1034447 h 1045106"/>
              <a:gd name="connsiteX2" fmla="*/ 875212 w 1279530"/>
              <a:gd name="connsiteY2" fmla="*/ 93921 h 1045106"/>
              <a:gd name="connsiteX3" fmla="*/ 1096650 w 1279530"/>
              <a:gd name="connsiteY3" fmla="*/ 80989 h 1045106"/>
              <a:gd name="connsiteX4" fmla="*/ 1279530 w 1279530"/>
              <a:gd name="connsiteY4" fmla="*/ 564314 h 1045106"/>
              <a:gd name="connsiteX0" fmla="*/ 0 w 1392674"/>
              <a:gd name="connsiteY0" fmla="*/ 511933 h 1045106"/>
              <a:gd name="connsiteX1" fmla="*/ 365760 w 1392674"/>
              <a:gd name="connsiteY1" fmla="*/ 1034447 h 1045106"/>
              <a:gd name="connsiteX2" fmla="*/ 875212 w 1392674"/>
              <a:gd name="connsiteY2" fmla="*/ 93921 h 1045106"/>
              <a:gd name="connsiteX3" fmla="*/ 1096650 w 1392674"/>
              <a:gd name="connsiteY3" fmla="*/ 80989 h 1045106"/>
              <a:gd name="connsiteX4" fmla="*/ 1392674 w 1392674"/>
              <a:gd name="connsiteY4" fmla="*/ 564314 h 104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674" h="1045106">
                <a:moveTo>
                  <a:pt x="0" y="511933"/>
                </a:moveTo>
                <a:cubicBezTo>
                  <a:pt x="46809" y="821087"/>
                  <a:pt x="219891" y="1104116"/>
                  <a:pt x="365760" y="1034447"/>
                </a:cubicBezTo>
                <a:cubicBezTo>
                  <a:pt x="511629" y="964778"/>
                  <a:pt x="770814" y="246299"/>
                  <a:pt x="875212" y="93921"/>
                </a:cubicBezTo>
                <a:cubicBezTo>
                  <a:pt x="979610" y="-58457"/>
                  <a:pt x="1029264" y="2590"/>
                  <a:pt x="1096650" y="80989"/>
                </a:cubicBezTo>
                <a:cubicBezTo>
                  <a:pt x="1164036" y="159388"/>
                  <a:pt x="1344777" y="490291"/>
                  <a:pt x="1392674" y="56431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cxnSp>
        <p:nvCxnSpPr>
          <p:cNvPr id="167" name="رابط مستقيم 166">
            <a:extLst>
              <a:ext uri="{FF2B5EF4-FFF2-40B4-BE49-F238E27FC236}">
                <a16:creationId xmlns:a16="http://schemas.microsoft.com/office/drawing/2014/main" id="{27657D2C-D9E2-4BD4-8542-DA646C814987}"/>
              </a:ext>
            </a:extLst>
          </p:cNvPr>
          <p:cNvCxnSpPr>
            <a:cxnSpLocks/>
          </p:cNvCxnSpPr>
          <p:nvPr/>
        </p:nvCxnSpPr>
        <p:spPr>
          <a:xfrm flipV="1">
            <a:off x="2717579" y="2075187"/>
            <a:ext cx="5181984" cy="27991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رابط مستقيم 167">
            <a:extLst>
              <a:ext uri="{FF2B5EF4-FFF2-40B4-BE49-F238E27FC236}">
                <a16:creationId xmlns:a16="http://schemas.microsoft.com/office/drawing/2014/main" id="{E9151FA0-C96F-433A-9228-24B6AE4F4C95}"/>
              </a:ext>
            </a:extLst>
          </p:cNvPr>
          <p:cNvCxnSpPr>
            <a:cxnSpLocks/>
          </p:cNvCxnSpPr>
          <p:nvPr/>
        </p:nvCxnSpPr>
        <p:spPr>
          <a:xfrm flipV="1">
            <a:off x="2752470" y="2974073"/>
            <a:ext cx="5147093" cy="19692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رابط كسهم مستقيم 170">
            <a:extLst>
              <a:ext uri="{FF2B5EF4-FFF2-40B4-BE49-F238E27FC236}">
                <a16:creationId xmlns:a16="http://schemas.microsoft.com/office/drawing/2014/main" id="{1F76909E-8F17-44A0-9DB7-51D6C9813AA5}"/>
              </a:ext>
            </a:extLst>
          </p:cNvPr>
          <p:cNvCxnSpPr>
            <a:cxnSpLocks/>
          </p:cNvCxnSpPr>
          <p:nvPr/>
        </p:nvCxnSpPr>
        <p:spPr>
          <a:xfrm flipH="1">
            <a:off x="7885724" y="2075186"/>
            <a:ext cx="13839" cy="93250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رابط كسهم مستقيم 180">
            <a:extLst>
              <a:ext uri="{FF2B5EF4-FFF2-40B4-BE49-F238E27FC236}">
                <a16:creationId xmlns:a16="http://schemas.microsoft.com/office/drawing/2014/main" id="{AF15335E-AF6F-4832-905F-CE0C83600319}"/>
              </a:ext>
            </a:extLst>
          </p:cNvPr>
          <p:cNvCxnSpPr>
            <a:cxnSpLocks/>
          </p:cNvCxnSpPr>
          <p:nvPr/>
        </p:nvCxnSpPr>
        <p:spPr>
          <a:xfrm flipH="1">
            <a:off x="4238859" y="3190280"/>
            <a:ext cx="3906203" cy="1604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مستطيل 184">
            <a:extLst>
              <a:ext uri="{FF2B5EF4-FFF2-40B4-BE49-F238E27FC236}">
                <a16:creationId xmlns:a16="http://schemas.microsoft.com/office/drawing/2014/main" id="{8B1198EB-3074-4356-837C-39C3B73C908C}"/>
              </a:ext>
            </a:extLst>
          </p:cNvPr>
          <p:cNvSpPr/>
          <p:nvPr/>
        </p:nvSpPr>
        <p:spPr>
          <a:xfrm>
            <a:off x="6405665" y="2103179"/>
            <a:ext cx="1391887" cy="580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0070C0"/>
                </a:solidFill>
              </a:rPr>
              <a:t>ضغط الرّاحة</a:t>
            </a:r>
            <a:br>
              <a:rPr lang="en-US" sz="1100" b="1" dirty="0">
                <a:solidFill>
                  <a:srgbClr val="0070C0"/>
                </a:solidFill>
              </a:rPr>
            </a:br>
            <a:r>
              <a:rPr lang="en-US" sz="1100" b="1" dirty="0">
                <a:solidFill>
                  <a:srgbClr val="0070C0"/>
                </a:solidFill>
              </a:rPr>
              <a:t>Resting Pressure</a:t>
            </a:r>
            <a:endParaRPr lang="ar-SY" sz="1100" b="1" dirty="0">
              <a:solidFill>
                <a:srgbClr val="0070C0"/>
              </a:solidFill>
            </a:endParaRPr>
          </a:p>
        </p:txBody>
      </p:sp>
      <p:cxnSp>
        <p:nvCxnSpPr>
          <p:cNvPr id="187" name="رابط كسهم مستقيم 186">
            <a:extLst>
              <a:ext uri="{FF2B5EF4-FFF2-40B4-BE49-F238E27FC236}">
                <a16:creationId xmlns:a16="http://schemas.microsoft.com/office/drawing/2014/main" id="{F1C8E384-57EB-4248-8265-191A5BAF4185}"/>
              </a:ext>
            </a:extLst>
          </p:cNvPr>
          <p:cNvCxnSpPr/>
          <p:nvPr/>
        </p:nvCxnSpPr>
        <p:spPr>
          <a:xfrm>
            <a:off x="4171402" y="2558279"/>
            <a:ext cx="0" cy="442508"/>
          </a:xfrm>
          <a:prstGeom prst="straightConnector1">
            <a:avLst/>
          </a:prstGeom>
          <a:ln w="190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مستطيل 188">
            <a:extLst>
              <a:ext uri="{FF2B5EF4-FFF2-40B4-BE49-F238E27FC236}">
                <a16:creationId xmlns:a16="http://schemas.microsoft.com/office/drawing/2014/main" id="{2B0E8640-0A2E-4751-81DE-3CFB0D961087}"/>
              </a:ext>
            </a:extLst>
          </p:cNvPr>
          <p:cNvSpPr/>
          <p:nvPr/>
        </p:nvSpPr>
        <p:spPr>
          <a:xfrm>
            <a:off x="2495509" y="2556317"/>
            <a:ext cx="1452198" cy="417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Wave’s Trough (Rarefaction)</a:t>
            </a:r>
            <a:endParaRPr lang="ar-SY" sz="1100" dirty="0">
              <a:solidFill>
                <a:srgbClr val="00B050"/>
              </a:solidFill>
            </a:endParaRPr>
          </a:p>
        </p:txBody>
      </p:sp>
      <p:sp>
        <p:nvSpPr>
          <p:cNvPr id="190" name="مستطيل 189">
            <a:extLst>
              <a:ext uri="{FF2B5EF4-FFF2-40B4-BE49-F238E27FC236}">
                <a16:creationId xmlns:a16="http://schemas.microsoft.com/office/drawing/2014/main" id="{1B9067ED-C1B2-4A8C-9333-A1C4BD429779}"/>
              </a:ext>
            </a:extLst>
          </p:cNvPr>
          <p:cNvSpPr/>
          <p:nvPr/>
        </p:nvSpPr>
        <p:spPr>
          <a:xfrm>
            <a:off x="3183502" y="2095793"/>
            <a:ext cx="1391653" cy="417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Wave’s Crest (Compression)</a:t>
            </a:r>
            <a:endParaRPr lang="ar-SY" sz="1100" dirty="0">
              <a:solidFill>
                <a:srgbClr val="7030A0"/>
              </a:solidFill>
            </a:endParaRPr>
          </a:p>
        </p:txBody>
      </p:sp>
      <p:cxnSp>
        <p:nvCxnSpPr>
          <p:cNvPr id="191" name="رابط كسهم مستقيم 190">
            <a:extLst>
              <a:ext uri="{FF2B5EF4-FFF2-40B4-BE49-F238E27FC236}">
                <a16:creationId xmlns:a16="http://schemas.microsoft.com/office/drawing/2014/main" id="{E0741FED-9092-4B60-B457-C287F07646DB}"/>
              </a:ext>
            </a:extLst>
          </p:cNvPr>
          <p:cNvCxnSpPr/>
          <p:nvPr/>
        </p:nvCxnSpPr>
        <p:spPr>
          <a:xfrm>
            <a:off x="4690243" y="2115623"/>
            <a:ext cx="0" cy="442508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مستطيل 145">
            <a:extLst>
              <a:ext uri="{FF2B5EF4-FFF2-40B4-BE49-F238E27FC236}">
                <a16:creationId xmlns:a16="http://schemas.microsoft.com/office/drawing/2014/main" id="{09A93CC2-5AC9-4232-A988-6CC786458C7B}"/>
              </a:ext>
            </a:extLst>
          </p:cNvPr>
          <p:cNvSpPr/>
          <p:nvPr/>
        </p:nvSpPr>
        <p:spPr>
          <a:xfrm>
            <a:off x="2273744" y="3746369"/>
            <a:ext cx="1744226" cy="641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C00000"/>
                </a:solidFill>
              </a:rPr>
              <a:t>الانتفاخ</a:t>
            </a:r>
            <a:br>
              <a:rPr lang="ar-SY" sz="1100" b="1" dirty="0">
                <a:solidFill>
                  <a:srgbClr val="C00000"/>
                </a:solidFill>
              </a:rPr>
            </a:br>
            <a:r>
              <a:rPr lang="ar-SY" sz="1100" b="1" dirty="0">
                <a:solidFill>
                  <a:srgbClr val="C00000"/>
                </a:solidFill>
              </a:rPr>
              <a:t> ما قبل المشبك</a:t>
            </a:r>
            <a:br>
              <a:rPr lang="en-US" sz="1100" b="1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Presynaptic Knob</a:t>
            </a:r>
            <a:endParaRPr lang="ar-SY" sz="1100" b="1" dirty="0">
              <a:solidFill>
                <a:srgbClr val="C00000"/>
              </a:solidFill>
            </a:endParaRPr>
          </a:p>
        </p:txBody>
      </p:sp>
      <p:sp>
        <p:nvSpPr>
          <p:cNvPr id="159" name="مستطيل 158">
            <a:extLst>
              <a:ext uri="{FF2B5EF4-FFF2-40B4-BE49-F238E27FC236}">
                <a16:creationId xmlns:a16="http://schemas.microsoft.com/office/drawing/2014/main" id="{702C0049-F255-49D4-84DF-A033378DF1F9}"/>
              </a:ext>
            </a:extLst>
          </p:cNvPr>
          <p:cNvSpPr/>
          <p:nvPr/>
        </p:nvSpPr>
        <p:spPr>
          <a:xfrm>
            <a:off x="6132657" y="4023959"/>
            <a:ext cx="2259930" cy="494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1100" b="1" dirty="0">
                <a:solidFill>
                  <a:srgbClr val="C00000"/>
                </a:solidFill>
              </a:rPr>
              <a:t>التفرع الانتهائيّ</a:t>
            </a:r>
            <a:br>
              <a:rPr lang="ar-SY" sz="1100" b="1" dirty="0">
                <a:solidFill>
                  <a:srgbClr val="C00000"/>
                </a:solidFill>
              </a:rPr>
            </a:br>
            <a:r>
              <a:rPr lang="ar-SY" sz="1100" b="1" dirty="0">
                <a:solidFill>
                  <a:srgbClr val="C00000"/>
                </a:solidFill>
              </a:rPr>
              <a:t> ما بعد المشبك</a:t>
            </a:r>
            <a:br>
              <a:rPr lang="en-US" sz="1100" b="1" dirty="0">
                <a:solidFill>
                  <a:srgbClr val="C00000"/>
                </a:solidFill>
              </a:rPr>
            </a:br>
            <a:r>
              <a:rPr lang="en-US" sz="1100" b="1" dirty="0">
                <a:solidFill>
                  <a:srgbClr val="C00000"/>
                </a:solidFill>
              </a:rPr>
              <a:t>Postsynaptic Dendrite</a:t>
            </a:r>
            <a:endParaRPr lang="ar-SY" sz="1100" b="1" dirty="0">
              <a:solidFill>
                <a:srgbClr val="C00000"/>
              </a:solidFill>
            </a:endParaRPr>
          </a:p>
        </p:txBody>
      </p:sp>
      <p:cxnSp>
        <p:nvCxnSpPr>
          <p:cNvPr id="160" name="رابط كسهم مستقيم 159">
            <a:extLst>
              <a:ext uri="{FF2B5EF4-FFF2-40B4-BE49-F238E27FC236}">
                <a16:creationId xmlns:a16="http://schemas.microsoft.com/office/drawing/2014/main" id="{9F82EAF5-02A6-49C7-84FD-347BAD78692D}"/>
              </a:ext>
            </a:extLst>
          </p:cNvPr>
          <p:cNvCxnSpPr>
            <a:cxnSpLocks/>
          </p:cNvCxnSpPr>
          <p:nvPr/>
        </p:nvCxnSpPr>
        <p:spPr>
          <a:xfrm flipH="1">
            <a:off x="4204264" y="3878204"/>
            <a:ext cx="3906203" cy="1604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15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78C747-7B3C-4404-9CAB-AA00C886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Y" b="1" dirty="0">
                <a:solidFill>
                  <a:srgbClr val="C00000"/>
                </a:solidFill>
              </a:rPr>
              <a:t>النقل عبر المشبك العصبيّ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ar-SY" sz="2400" b="1" dirty="0">
                <a:solidFill>
                  <a:srgbClr val="00B050"/>
                </a:solidFill>
              </a:rPr>
              <a:t>أثناء العمل</a:t>
            </a:r>
            <a:r>
              <a:rPr lang="ar-SY" sz="2400" b="1" dirty="0">
                <a:solidFill>
                  <a:srgbClr val="00B0F0"/>
                </a:solidFill>
              </a:rPr>
              <a:t>، تكتمل العناصر الثلاثة لولادة تيّار النقل العصبيّ:</a:t>
            </a:r>
            <a:br>
              <a:rPr lang="ar-SY" sz="2400" b="1" dirty="0">
                <a:solidFill>
                  <a:srgbClr val="00B0F0"/>
                </a:solidFill>
              </a:rPr>
            </a:br>
            <a:r>
              <a:rPr lang="ar-SY" sz="2400" b="1" dirty="0">
                <a:solidFill>
                  <a:srgbClr val="00B050"/>
                </a:solidFill>
              </a:rPr>
              <a:t>قطب موجب، قطب سالب، ووسيط ناقل بينهما </a:t>
            </a:r>
            <a:endParaRPr lang="ar-SY" sz="2700" dirty="0">
              <a:solidFill>
                <a:srgbClr val="00B050"/>
              </a:solidFill>
            </a:endParaRPr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id="{27DBEA2C-C873-40D4-83A3-451FE2F58DCA}"/>
              </a:ext>
            </a:extLst>
          </p:cNvPr>
          <p:cNvSpPr/>
          <p:nvPr/>
        </p:nvSpPr>
        <p:spPr>
          <a:xfrm>
            <a:off x="2315220" y="3108960"/>
            <a:ext cx="2563006" cy="2383361"/>
          </a:xfrm>
          <a:custGeom>
            <a:avLst/>
            <a:gdLst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29 w 3132905"/>
              <a:gd name="connsiteY9" fmla="*/ 1828157 h 2693515"/>
              <a:gd name="connsiteX0" fmla="*/ 0 w 3132905"/>
              <a:gd name="connsiteY0" fmla="*/ 626374 h 2693515"/>
              <a:gd name="connsiteX1" fmla="*/ 1149531 w 3132905"/>
              <a:gd name="connsiteY1" fmla="*/ 639437 h 2693515"/>
              <a:gd name="connsiteX2" fmla="*/ 1698171 w 3132905"/>
              <a:gd name="connsiteY2" fmla="*/ 129986 h 2693515"/>
              <a:gd name="connsiteX3" fmla="*/ 2573383 w 3132905"/>
              <a:gd name="connsiteY3" fmla="*/ 38546 h 2693515"/>
              <a:gd name="connsiteX4" fmla="*/ 3030583 w 3132905"/>
              <a:gd name="connsiteY4" fmla="*/ 665563 h 2693515"/>
              <a:gd name="connsiteX5" fmla="*/ 3108960 w 3132905"/>
              <a:gd name="connsiteY5" fmla="*/ 2102477 h 2693515"/>
              <a:gd name="connsiteX6" fmla="*/ 2704011 w 3132905"/>
              <a:gd name="connsiteY6" fmla="*/ 2651117 h 2693515"/>
              <a:gd name="connsiteX7" fmla="*/ 1802674 w 3132905"/>
              <a:gd name="connsiteY7" fmla="*/ 2572740 h 2693515"/>
              <a:gd name="connsiteX8" fmla="*/ 1410789 w 3132905"/>
              <a:gd name="connsiteY8" fmla="*/ 1906534 h 2693515"/>
              <a:gd name="connsiteX9" fmla="*/ 13063 w 3132905"/>
              <a:gd name="connsiteY9" fmla="*/ 1828157 h 269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2905" h="2693515">
                <a:moveTo>
                  <a:pt x="0" y="626374"/>
                </a:moveTo>
                <a:cubicBezTo>
                  <a:pt x="433251" y="674271"/>
                  <a:pt x="866503" y="722168"/>
                  <a:pt x="1149531" y="639437"/>
                </a:cubicBezTo>
                <a:cubicBezTo>
                  <a:pt x="1432559" y="556706"/>
                  <a:pt x="1460862" y="230134"/>
                  <a:pt x="1698171" y="129986"/>
                </a:cubicBezTo>
                <a:cubicBezTo>
                  <a:pt x="1935480" y="29838"/>
                  <a:pt x="2351314" y="-50717"/>
                  <a:pt x="2573383" y="38546"/>
                </a:cubicBezTo>
                <a:cubicBezTo>
                  <a:pt x="2795452" y="127809"/>
                  <a:pt x="2941320" y="321575"/>
                  <a:pt x="3030583" y="665563"/>
                </a:cubicBezTo>
                <a:cubicBezTo>
                  <a:pt x="3119846" y="1009551"/>
                  <a:pt x="3163389" y="1771551"/>
                  <a:pt x="3108960" y="2102477"/>
                </a:cubicBezTo>
                <a:cubicBezTo>
                  <a:pt x="3054531" y="2433403"/>
                  <a:pt x="2921725" y="2572740"/>
                  <a:pt x="2704011" y="2651117"/>
                </a:cubicBezTo>
                <a:cubicBezTo>
                  <a:pt x="2486297" y="2729494"/>
                  <a:pt x="2018211" y="2696837"/>
                  <a:pt x="1802674" y="2572740"/>
                </a:cubicBezTo>
                <a:cubicBezTo>
                  <a:pt x="1587137" y="2448643"/>
                  <a:pt x="1709057" y="2030631"/>
                  <a:pt x="1410789" y="1906534"/>
                </a:cubicBezTo>
                <a:cubicBezTo>
                  <a:pt x="1112521" y="1782437"/>
                  <a:pt x="513806" y="1805297"/>
                  <a:pt x="13063" y="1828157"/>
                </a:cubicBezTo>
              </a:path>
            </a:pathLst>
          </a:cu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" name="شكل حر: شكل 4">
            <a:extLst>
              <a:ext uri="{FF2B5EF4-FFF2-40B4-BE49-F238E27FC236}">
                <a16:creationId xmlns:a16="http://schemas.microsoft.com/office/drawing/2014/main" id="{7C21867B-84F7-49B3-A1D5-A09C46B108C8}"/>
              </a:ext>
            </a:extLst>
          </p:cNvPr>
          <p:cNvSpPr/>
          <p:nvPr/>
        </p:nvSpPr>
        <p:spPr>
          <a:xfrm>
            <a:off x="5844878" y="2483173"/>
            <a:ext cx="2450036" cy="3651348"/>
          </a:xfrm>
          <a:custGeom>
            <a:avLst/>
            <a:gdLst>
              <a:gd name="connsiteX0" fmla="*/ 2888175 w 2953490"/>
              <a:gd name="connsiteY0" fmla="*/ 1096043 h 4422382"/>
              <a:gd name="connsiteX1" fmla="*/ 2039090 w 2953490"/>
              <a:gd name="connsiteY1" fmla="*/ 1148294 h 4422382"/>
              <a:gd name="connsiteX2" fmla="*/ 1438198 w 2953490"/>
              <a:gd name="connsiteY2" fmla="*/ 887037 h 4422382"/>
              <a:gd name="connsiteX3" fmla="*/ 602175 w 2953490"/>
              <a:gd name="connsiteY3" fmla="*/ 129391 h 4422382"/>
              <a:gd name="connsiteX4" fmla="*/ 14347 w 2953490"/>
              <a:gd name="connsiteY4" fmla="*/ 129391 h 4422382"/>
              <a:gd name="connsiteX5" fmla="*/ 432358 w 2953490"/>
              <a:gd name="connsiteY5" fmla="*/ 1409551 h 4422382"/>
              <a:gd name="connsiteX6" fmla="*/ 367044 w 2953490"/>
              <a:gd name="connsiteY6" fmla="*/ 3159974 h 4422382"/>
              <a:gd name="connsiteX7" fmla="*/ 1284 w 2953490"/>
              <a:gd name="connsiteY7" fmla="*/ 4100500 h 4422382"/>
              <a:gd name="connsiteX8" fmla="*/ 510735 w 2953490"/>
              <a:gd name="connsiteY8" fmla="*/ 4374820 h 4422382"/>
              <a:gd name="connsiteX9" fmla="*/ 1542701 w 2953490"/>
              <a:gd name="connsiteY9" fmla="*/ 3225288 h 4422382"/>
              <a:gd name="connsiteX10" fmla="*/ 2953490 w 2953490"/>
              <a:gd name="connsiteY10" fmla="*/ 2885654 h 4422382"/>
              <a:gd name="connsiteX0" fmla="*/ 2887272 w 2952587"/>
              <a:gd name="connsiteY0" fmla="*/ 1096043 h 4481320"/>
              <a:gd name="connsiteX1" fmla="*/ 2038187 w 2952587"/>
              <a:gd name="connsiteY1" fmla="*/ 1148294 h 4481320"/>
              <a:gd name="connsiteX2" fmla="*/ 1437295 w 2952587"/>
              <a:gd name="connsiteY2" fmla="*/ 887037 h 4481320"/>
              <a:gd name="connsiteX3" fmla="*/ 601272 w 2952587"/>
              <a:gd name="connsiteY3" fmla="*/ 129391 h 4481320"/>
              <a:gd name="connsiteX4" fmla="*/ 13444 w 2952587"/>
              <a:gd name="connsiteY4" fmla="*/ 129391 h 4481320"/>
              <a:gd name="connsiteX5" fmla="*/ 431455 w 2952587"/>
              <a:gd name="connsiteY5" fmla="*/ 1409551 h 4481320"/>
              <a:gd name="connsiteX6" fmla="*/ 366141 w 2952587"/>
              <a:gd name="connsiteY6" fmla="*/ 3159974 h 4481320"/>
              <a:gd name="connsiteX7" fmla="*/ 381 w 2952587"/>
              <a:gd name="connsiteY7" fmla="*/ 4100500 h 4481320"/>
              <a:gd name="connsiteX8" fmla="*/ 326952 w 2952587"/>
              <a:gd name="connsiteY8" fmla="*/ 4440134 h 4481320"/>
              <a:gd name="connsiteX9" fmla="*/ 1541798 w 2952587"/>
              <a:gd name="connsiteY9" fmla="*/ 3225288 h 4481320"/>
              <a:gd name="connsiteX10" fmla="*/ 2952587 w 2952587"/>
              <a:gd name="connsiteY10" fmla="*/ 2885654 h 4481320"/>
              <a:gd name="connsiteX0" fmla="*/ 2888403 w 2953718"/>
              <a:gd name="connsiteY0" fmla="*/ 1096043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39318 w 2953718"/>
              <a:gd name="connsiteY1" fmla="*/ 1148294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953718 w 2953718"/>
              <a:gd name="connsiteY10" fmla="*/ 2885654 h 4343673"/>
              <a:gd name="connsiteX0" fmla="*/ 2927592 w 2953718"/>
              <a:gd name="connsiteY0" fmla="*/ 1318111 h 4343673"/>
              <a:gd name="connsiteX1" fmla="*/ 2078506 w 2953718"/>
              <a:gd name="connsiteY1" fmla="*/ 1252797 h 4343673"/>
              <a:gd name="connsiteX2" fmla="*/ 1438426 w 2953718"/>
              <a:gd name="connsiteY2" fmla="*/ 887037 h 4343673"/>
              <a:gd name="connsiteX3" fmla="*/ 602403 w 2953718"/>
              <a:gd name="connsiteY3" fmla="*/ 129391 h 4343673"/>
              <a:gd name="connsiteX4" fmla="*/ 14575 w 2953718"/>
              <a:gd name="connsiteY4" fmla="*/ 129391 h 4343673"/>
              <a:gd name="connsiteX5" fmla="*/ 432586 w 2953718"/>
              <a:gd name="connsiteY5" fmla="*/ 1409551 h 4343673"/>
              <a:gd name="connsiteX6" fmla="*/ 367272 w 2953718"/>
              <a:gd name="connsiteY6" fmla="*/ 3159974 h 4343673"/>
              <a:gd name="connsiteX7" fmla="*/ 1512 w 2953718"/>
              <a:gd name="connsiteY7" fmla="*/ 4100500 h 4343673"/>
              <a:gd name="connsiteX8" fmla="*/ 524026 w 2953718"/>
              <a:gd name="connsiteY8" fmla="*/ 4283380 h 4343673"/>
              <a:gd name="connsiteX9" fmla="*/ 1542929 w 2953718"/>
              <a:gd name="connsiteY9" fmla="*/ 3225288 h 4343673"/>
              <a:gd name="connsiteX10" fmla="*/ 2162653 w 2953718"/>
              <a:gd name="connsiteY10" fmla="*/ 2859529 h 4343673"/>
              <a:gd name="connsiteX11" fmla="*/ 2953718 w 2953718"/>
              <a:gd name="connsiteY11" fmla="*/ 2885654 h 4343673"/>
              <a:gd name="connsiteX0" fmla="*/ 2927592 w 2979844"/>
              <a:gd name="connsiteY0" fmla="*/ 1318111 h 4343673"/>
              <a:gd name="connsiteX1" fmla="*/ 2078506 w 2979844"/>
              <a:gd name="connsiteY1" fmla="*/ 1252797 h 4343673"/>
              <a:gd name="connsiteX2" fmla="*/ 1438426 w 2979844"/>
              <a:gd name="connsiteY2" fmla="*/ 887037 h 4343673"/>
              <a:gd name="connsiteX3" fmla="*/ 602403 w 2979844"/>
              <a:gd name="connsiteY3" fmla="*/ 129391 h 4343673"/>
              <a:gd name="connsiteX4" fmla="*/ 14575 w 2979844"/>
              <a:gd name="connsiteY4" fmla="*/ 129391 h 4343673"/>
              <a:gd name="connsiteX5" fmla="*/ 432586 w 2979844"/>
              <a:gd name="connsiteY5" fmla="*/ 1409551 h 4343673"/>
              <a:gd name="connsiteX6" fmla="*/ 367272 w 2979844"/>
              <a:gd name="connsiteY6" fmla="*/ 3159974 h 4343673"/>
              <a:gd name="connsiteX7" fmla="*/ 1512 w 2979844"/>
              <a:gd name="connsiteY7" fmla="*/ 4100500 h 4343673"/>
              <a:gd name="connsiteX8" fmla="*/ 524026 w 2979844"/>
              <a:gd name="connsiteY8" fmla="*/ 4283380 h 4343673"/>
              <a:gd name="connsiteX9" fmla="*/ 1542929 w 2979844"/>
              <a:gd name="connsiteY9" fmla="*/ 3225288 h 4343673"/>
              <a:gd name="connsiteX10" fmla="*/ 2162653 w 2979844"/>
              <a:gd name="connsiteY10" fmla="*/ 2859529 h 4343673"/>
              <a:gd name="connsiteX11" fmla="*/ 2979844 w 2979844"/>
              <a:gd name="connsiteY11" fmla="*/ 2768088 h 434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9844" h="4343673">
                <a:moveTo>
                  <a:pt x="2927592" y="1318111"/>
                </a:moveTo>
                <a:cubicBezTo>
                  <a:pt x="2623881" y="1361653"/>
                  <a:pt x="2326700" y="1324643"/>
                  <a:pt x="2078506" y="1252797"/>
                </a:cubicBezTo>
                <a:cubicBezTo>
                  <a:pt x="1830312" y="1180951"/>
                  <a:pt x="1684443" y="1074271"/>
                  <a:pt x="1438426" y="887037"/>
                </a:cubicBezTo>
                <a:cubicBezTo>
                  <a:pt x="1192409" y="699803"/>
                  <a:pt x="839711" y="255665"/>
                  <a:pt x="602403" y="129391"/>
                </a:cubicBezTo>
                <a:cubicBezTo>
                  <a:pt x="365095" y="3117"/>
                  <a:pt x="42878" y="-83969"/>
                  <a:pt x="14575" y="129391"/>
                </a:cubicBezTo>
                <a:cubicBezTo>
                  <a:pt x="-13728" y="342751"/>
                  <a:pt x="373803" y="904454"/>
                  <a:pt x="432586" y="1409551"/>
                </a:cubicBezTo>
                <a:cubicBezTo>
                  <a:pt x="491369" y="1914648"/>
                  <a:pt x="439118" y="2711483"/>
                  <a:pt x="367272" y="3159974"/>
                </a:cubicBezTo>
                <a:cubicBezTo>
                  <a:pt x="295426" y="3608465"/>
                  <a:pt x="-24614" y="3913266"/>
                  <a:pt x="1512" y="4100500"/>
                </a:cubicBezTo>
                <a:cubicBezTo>
                  <a:pt x="27638" y="4287734"/>
                  <a:pt x="267123" y="4429249"/>
                  <a:pt x="524026" y="4283380"/>
                </a:cubicBezTo>
                <a:cubicBezTo>
                  <a:pt x="780929" y="4137511"/>
                  <a:pt x="1269825" y="3462597"/>
                  <a:pt x="1542929" y="3225288"/>
                </a:cubicBezTo>
                <a:cubicBezTo>
                  <a:pt x="1816034" y="2987980"/>
                  <a:pt x="1927522" y="2916135"/>
                  <a:pt x="2162653" y="2859529"/>
                </a:cubicBezTo>
                <a:cubicBezTo>
                  <a:pt x="2397784" y="2802923"/>
                  <a:pt x="2848000" y="2787682"/>
                  <a:pt x="2979844" y="2768088"/>
                </a:cubicBezTo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8BB6D3AE-CFE1-4230-934D-6CD669017B54}"/>
              </a:ext>
            </a:extLst>
          </p:cNvPr>
          <p:cNvSpPr/>
          <p:nvPr/>
        </p:nvSpPr>
        <p:spPr>
          <a:xfrm>
            <a:off x="6271698" y="3679982"/>
            <a:ext cx="917978" cy="111886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sz="4800" b="1" dirty="0">
              <a:solidFill>
                <a:srgbClr val="00B0F0"/>
              </a:solidFill>
            </a:endParaRPr>
          </a:p>
        </p:txBody>
      </p:sp>
      <p:sp>
        <p:nvSpPr>
          <p:cNvPr id="7" name="شكل بيضاوي 6">
            <a:extLst>
              <a:ext uri="{FF2B5EF4-FFF2-40B4-BE49-F238E27FC236}">
                <a16:creationId xmlns:a16="http://schemas.microsoft.com/office/drawing/2014/main" id="{B14CFCE2-6A1B-4575-9B6A-FCC9AC50716E}"/>
              </a:ext>
            </a:extLst>
          </p:cNvPr>
          <p:cNvSpPr/>
          <p:nvPr/>
        </p:nvSpPr>
        <p:spPr>
          <a:xfrm>
            <a:off x="3818646" y="3689530"/>
            <a:ext cx="917978" cy="111886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sz="4800" b="1" dirty="0">
              <a:solidFill>
                <a:srgbClr val="00B0F0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1E90CBF5-5C1F-48AD-869F-146CC8AB46FE}"/>
              </a:ext>
            </a:extLst>
          </p:cNvPr>
          <p:cNvSpPr/>
          <p:nvPr/>
        </p:nvSpPr>
        <p:spPr>
          <a:xfrm>
            <a:off x="6467967" y="4185242"/>
            <a:ext cx="525440" cy="11972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rgbClr val="00B0F0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A1A178DF-4BE8-447D-8578-3DB9615018EF}"/>
              </a:ext>
            </a:extLst>
          </p:cNvPr>
          <p:cNvSpPr/>
          <p:nvPr/>
        </p:nvSpPr>
        <p:spPr>
          <a:xfrm>
            <a:off x="4019265" y="4189122"/>
            <a:ext cx="525440" cy="1197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rgbClr val="00B0F0"/>
              </a:solidFill>
            </a:endParaRPr>
          </a:p>
        </p:txBody>
      </p:sp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53F2F36D-4AFD-495F-BD49-17F834C2E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5062" y="2168441"/>
            <a:ext cx="3359550" cy="41670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 rtl="0">
              <a:buNone/>
            </a:pPr>
            <a:r>
              <a:rPr lang="ar-SY" sz="1900" b="1" dirty="0">
                <a:solidFill>
                  <a:srgbClr val="C00000"/>
                </a:solidFill>
              </a:rPr>
              <a:t>أثناء العمل،</a:t>
            </a:r>
            <a:endParaRPr lang="en-US" sz="1900" b="1" dirty="0">
              <a:solidFill>
                <a:srgbClr val="C00000"/>
              </a:solidFill>
            </a:endParaRPr>
          </a:p>
          <a:p>
            <a:pPr algn="r"/>
            <a:r>
              <a:rPr lang="ar-SY" sz="1400" dirty="0">
                <a:solidFill>
                  <a:srgbClr val="7030A0"/>
                </a:solidFill>
              </a:rPr>
              <a:t>يكون الانتفاخ ما قبل المشبك العصبيّ قد شُحن إيجابًيّاً بفعل تراكم شاردة الكالسيوم الموجبة داخله.</a:t>
            </a:r>
            <a:endParaRPr lang="en-US" sz="1400" dirty="0">
              <a:solidFill>
                <a:srgbClr val="7030A0"/>
              </a:solidFill>
            </a:endParaRPr>
          </a:p>
          <a:p>
            <a:pPr algn="r"/>
            <a:r>
              <a:rPr lang="ar-SY" sz="1400" dirty="0">
                <a:solidFill>
                  <a:srgbClr val="7030A0"/>
                </a:solidFill>
              </a:rPr>
              <a:t>بالمقابل، يبقى الوسط الداخلي للتفرّع العصبيّ ما بعد المشبك العصبيّ على حاله سلبيّ الشحنة بسبب شحنة البروتينات أساساً.</a:t>
            </a:r>
            <a:br>
              <a:rPr lang="ar-SY" sz="1400" dirty="0">
                <a:solidFill>
                  <a:srgbClr val="7030A0"/>
                </a:solidFill>
              </a:rPr>
            </a:br>
            <a:endParaRPr lang="en-US" sz="1400" dirty="0">
              <a:solidFill>
                <a:srgbClr val="7030A0"/>
              </a:solidFill>
            </a:endParaRPr>
          </a:p>
          <a:p>
            <a:pPr algn="r"/>
            <a:r>
              <a:rPr lang="ar-SY" sz="1400" dirty="0">
                <a:solidFill>
                  <a:srgbClr val="7030A0"/>
                </a:solidFill>
              </a:rPr>
              <a:t>بينهما، يوجد شقّ المشبك العصبيّ، وهو ناقل جيّد للكهرباء بسبب وسيط النقل العصبيّ دائم التواجد ههنا. </a:t>
            </a:r>
            <a:endParaRPr lang="en-US" sz="1400" dirty="0">
              <a:solidFill>
                <a:srgbClr val="7030A0"/>
              </a:solidFill>
            </a:endParaRPr>
          </a:p>
          <a:p>
            <a:pPr algn="r"/>
            <a:r>
              <a:rPr lang="ar-SY" sz="1400" dirty="0">
                <a:solidFill>
                  <a:srgbClr val="7030A0"/>
                </a:solidFill>
              </a:rPr>
              <a:t>بنتيجة ذلك كلّه، يولد تيّار النقل الكهربائي بين قطب موجب قبل المشبك العصبيّ، وقطب سالب بعد المشبك العصبيّ. يساعده على ذلك شقّ المشبك العصبيّ الناقل للكهرباء.</a:t>
            </a:r>
            <a:endParaRPr lang="en-US" sz="1400" dirty="0">
              <a:solidFill>
                <a:srgbClr val="7030A0"/>
              </a:solidFill>
            </a:endParaRPr>
          </a:p>
        </p:txBody>
      </p:sp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B0796AF1-FC58-4DE7-BAEE-CBC4040157D1}"/>
              </a:ext>
            </a:extLst>
          </p:cNvPr>
          <p:cNvCxnSpPr>
            <a:cxnSpLocks/>
          </p:cNvCxnSpPr>
          <p:nvPr/>
        </p:nvCxnSpPr>
        <p:spPr>
          <a:xfrm>
            <a:off x="4878226" y="3892731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4984BBF0-3D83-49DC-B85C-82EC91ECE0D7}"/>
              </a:ext>
            </a:extLst>
          </p:cNvPr>
          <p:cNvCxnSpPr>
            <a:cxnSpLocks/>
          </p:cNvCxnSpPr>
          <p:nvPr/>
        </p:nvCxnSpPr>
        <p:spPr>
          <a:xfrm>
            <a:off x="4860807" y="4045131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84E3DA21-CCDF-47AF-B942-3BE71C1AF5A1}"/>
              </a:ext>
            </a:extLst>
          </p:cNvPr>
          <p:cNvCxnSpPr>
            <a:cxnSpLocks/>
          </p:cNvCxnSpPr>
          <p:nvPr/>
        </p:nvCxnSpPr>
        <p:spPr>
          <a:xfrm>
            <a:off x="4882577" y="4197531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>
            <a:extLst>
              <a:ext uri="{FF2B5EF4-FFF2-40B4-BE49-F238E27FC236}">
                <a16:creationId xmlns:a16="http://schemas.microsoft.com/office/drawing/2014/main" id="{29ADA83E-5D42-49E5-99C2-9230F970C383}"/>
              </a:ext>
            </a:extLst>
          </p:cNvPr>
          <p:cNvCxnSpPr>
            <a:cxnSpLocks/>
          </p:cNvCxnSpPr>
          <p:nvPr/>
        </p:nvCxnSpPr>
        <p:spPr>
          <a:xfrm>
            <a:off x="4852099" y="4349931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DC66C8A9-B1AE-442B-A5E7-403393925D66}"/>
              </a:ext>
            </a:extLst>
          </p:cNvPr>
          <p:cNvCxnSpPr>
            <a:cxnSpLocks/>
          </p:cNvCxnSpPr>
          <p:nvPr/>
        </p:nvCxnSpPr>
        <p:spPr>
          <a:xfrm>
            <a:off x="4878226" y="4502331"/>
            <a:ext cx="1349929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019C7648-F969-48CA-99DD-E3F657E3A5C1}"/>
              </a:ext>
            </a:extLst>
          </p:cNvPr>
          <p:cNvCxnSpPr>
            <a:cxnSpLocks/>
          </p:cNvCxnSpPr>
          <p:nvPr/>
        </p:nvCxnSpPr>
        <p:spPr>
          <a:xfrm>
            <a:off x="4795492" y="3548741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B5CB12FE-D6E4-4DD7-83D5-7C48ADFCC50D}"/>
              </a:ext>
            </a:extLst>
          </p:cNvPr>
          <p:cNvCxnSpPr>
            <a:cxnSpLocks/>
          </p:cNvCxnSpPr>
          <p:nvPr/>
        </p:nvCxnSpPr>
        <p:spPr>
          <a:xfrm>
            <a:off x="4791139" y="3727264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F393F060-82CA-4518-A1E8-73CC9E492F7E}"/>
              </a:ext>
            </a:extLst>
          </p:cNvPr>
          <p:cNvCxnSpPr>
            <a:cxnSpLocks/>
          </p:cNvCxnSpPr>
          <p:nvPr/>
        </p:nvCxnSpPr>
        <p:spPr>
          <a:xfrm>
            <a:off x="4839032" y="4950818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>
            <a:extLst>
              <a:ext uri="{FF2B5EF4-FFF2-40B4-BE49-F238E27FC236}">
                <a16:creationId xmlns:a16="http://schemas.microsoft.com/office/drawing/2014/main" id="{3B77982A-FE58-49D9-B3D2-457AD002BF73}"/>
              </a:ext>
            </a:extLst>
          </p:cNvPr>
          <p:cNvCxnSpPr>
            <a:cxnSpLocks/>
          </p:cNvCxnSpPr>
          <p:nvPr/>
        </p:nvCxnSpPr>
        <p:spPr>
          <a:xfrm>
            <a:off x="4878226" y="4828906"/>
            <a:ext cx="1323803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>
            <a:extLst>
              <a:ext uri="{FF2B5EF4-FFF2-40B4-BE49-F238E27FC236}">
                <a16:creationId xmlns:a16="http://schemas.microsoft.com/office/drawing/2014/main" id="{5B898238-A0DD-4EFE-BA5E-53F732322CD6}"/>
              </a:ext>
            </a:extLst>
          </p:cNvPr>
          <p:cNvCxnSpPr>
            <a:cxnSpLocks/>
          </p:cNvCxnSpPr>
          <p:nvPr/>
        </p:nvCxnSpPr>
        <p:spPr>
          <a:xfrm>
            <a:off x="4856454" y="4654731"/>
            <a:ext cx="1393472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موصل: على شكل مرفق 27">
            <a:extLst>
              <a:ext uri="{FF2B5EF4-FFF2-40B4-BE49-F238E27FC236}">
                <a16:creationId xmlns:a16="http://schemas.microsoft.com/office/drawing/2014/main" id="{27E6492F-AEE1-4C46-B811-5FF07CB6BB75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16818" y="2739265"/>
            <a:ext cx="3867434" cy="894302"/>
          </a:xfrm>
          <a:prstGeom prst="bentConnector3">
            <a:avLst>
              <a:gd name="adj1" fmla="val 9998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موصل: على شكل مرفق 36">
            <a:extLst>
              <a:ext uri="{FF2B5EF4-FFF2-40B4-BE49-F238E27FC236}">
                <a16:creationId xmlns:a16="http://schemas.microsoft.com/office/drawing/2014/main" id="{6E806DF3-49CC-491D-A203-F109A5940A3F}"/>
              </a:ext>
            </a:extLst>
          </p:cNvPr>
          <p:cNvCxnSpPr>
            <a:cxnSpLocks/>
          </p:cNvCxnSpPr>
          <p:nvPr/>
        </p:nvCxnSpPr>
        <p:spPr>
          <a:xfrm rot="10800000">
            <a:off x="5472974" y="5046513"/>
            <a:ext cx="2645967" cy="788539"/>
          </a:xfrm>
          <a:prstGeom prst="bentConnector3">
            <a:avLst>
              <a:gd name="adj1" fmla="val 99863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8457466B-87F8-4041-8DB4-C3D116F9B30D}"/>
              </a:ext>
            </a:extLst>
          </p:cNvPr>
          <p:cNvSpPr/>
          <p:nvPr/>
        </p:nvSpPr>
        <p:spPr>
          <a:xfrm rot="16200000">
            <a:off x="4014909" y="4197829"/>
            <a:ext cx="525440" cy="1197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>
              <a:solidFill>
                <a:srgbClr val="00B0F0"/>
              </a:solidFill>
            </a:endParaRPr>
          </a:p>
        </p:txBody>
      </p: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D49A2D40-C050-49BF-90AA-B35CF1C99380}"/>
              </a:ext>
            </a:extLst>
          </p:cNvPr>
          <p:cNvCxnSpPr>
            <a:cxnSpLocks/>
          </p:cNvCxnSpPr>
          <p:nvPr/>
        </p:nvCxnSpPr>
        <p:spPr>
          <a:xfrm flipV="1">
            <a:off x="5350693" y="3568944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>
            <a:extLst>
              <a:ext uri="{FF2B5EF4-FFF2-40B4-BE49-F238E27FC236}">
                <a16:creationId xmlns:a16="http://schemas.microsoft.com/office/drawing/2014/main" id="{4CA18B51-A1A5-41E6-8A5F-139FE77FA7E4}"/>
              </a:ext>
            </a:extLst>
          </p:cNvPr>
          <p:cNvCxnSpPr>
            <a:cxnSpLocks/>
          </p:cNvCxnSpPr>
          <p:nvPr/>
        </p:nvCxnSpPr>
        <p:spPr>
          <a:xfrm flipV="1">
            <a:off x="5359400" y="3721344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>
            <a:extLst>
              <a:ext uri="{FF2B5EF4-FFF2-40B4-BE49-F238E27FC236}">
                <a16:creationId xmlns:a16="http://schemas.microsoft.com/office/drawing/2014/main" id="{A2FD8663-1B3F-4C10-AB4D-A70FFA436523}"/>
              </a:ext>
            </a:extLst>
          </p:cNvPr>
          <p:cNvCxnSpPr>
            <a:cxnSpLocks/>
          </p:cNvCxnSpPr>
          <p:nvPr/>
        </p:nvCxnSpPr>
        <p:spPr>
          <a:xfrm flipV="1">
            <a:off x="5368107" y="3873744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>
            <a:extLst>
              <a:ext uri="{FF2B5EF4-FFF2-40B4-BE49-F238E27FC236}">
                <a16:creationId xmlns:a16="http://schemas.microsoft.com/office/drawing/2014/main" id="{F277243C-E306-425D-8C9F-D7DC3806220B}"/>
              </a:ext>
            </a:extLst>
          </p:cNvPr>
          <p:cNvCxnSpPr>
            <a:cxnSpLocks/>
          </p:cNvCxnSpPr>
          <p:nvPr/>
        </p:nvCxnSpPr>
        <p:spPr>
          <a:xfrm flipV="1">
            <a:off x="5376814" y="4026144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>
            <a:extLst>
              <a:ext uri="{FF2B5EF4-FFF2-40B4-BE49-F238E27FC236}">
                <a16:creationId xmlns:a16="http://schemas.microsoft.com/office/drawing/2014/main" id="{1F5B167A-5591-4F9C-8EDA-E404AD50C6AC}"/>
              </a:ext>
            </a:extLst>
          </p:cNvPr>
          <p:cNvCxnSpPr>
            <a:cxnSpLocks/>
          </p:cNvCxnSpPr>
          <p:nvPr/>
        </p:nvCxnSpPr>
        <p:spPr>
          <a:xfrm flipV="1">
            <a:off x="5385521" y="4178544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>
            <a:extLst>
              <a:ext uri="{FF2B5EF4-FFF2-40B4-BE49-F238E27FC236}">
                <a16:creationId xmlns:a16="http://schemas.microsoft.com/office/drawing/2014/main" id="{4974F5CA-E74C-4F99-9607-BE0A9C33439E}"/>
              </a:ext>
            </a:extLst>
          </p:cNvPr>
          <p:cNvCxnSpPr>
            <a:cxnSpLocks/>
          </p:cNvCxnSpPr>
          <p:nvPr/>
        </p:nvCxnSpPr>
        <p:spPr>
          <a:xfrm flipV="1">
            <a:off x="5381170" y="4330944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>
            <a:extLst>
              <a:ext uri="{FF2B5EF4-FFF2-40B4-BE49-F238E27FC236}">
                <a16:creationId xmlns:a16="http://schemas.microsoft.com/office/drawing/2014/main" id="{F5DF2F0C-CFE3-48B2-AE8A-843BFB0739A3}"/>
              </a:ext>
            </a:extLst>
          </p:cNvPr>
          <p:cNvCxnSpPr>
            <a:cxnSpLocks/>
          </p:cNvCxnSpPr>
          <p:nvPr/>
        </p:nvCxnSpPr>
        <p:spPr>
          <a:xfrm flipV="1">
            <a:off x="5382260" y="4944898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35">
            <a:extLst>
              <a:ext uri="{FF2B5EF4-FFF2-40B4-BE49-F238E27FC236}">
                <a16:creationId xmlns:a16="http://schemas.microsoft.com/office/drawing/2014/main" id="{BF2E4CEA-1F39-42ED-BA50-FF0ECBD3BFE6}"/>
              </a:ext>
            </a:extLst>
          </p:cNvPr>
          <p:cNvCxnSpPr>
            <a:cxnSpLocks/>
          </p:cNvCxnSpPr>
          <p:nvPr/>
        </p:nvCxnSpPr>
        <p:spPr>
          <a:xfrm flipV="1">
            <a:off x="5376815" y="4809922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>
            <a:extLst>
              <a:ext uri="{FF2B5EF4-FFF2-40B4-BE49-F238E27FC236}">
                <a16:creationId xmlns:a16="http://schemas.microsoft.com/office/drawing/2014/main" id="{3ED44957-9C3D-4F2D-B659-04809526094C}"/>
              </a:ext>
            </a:extLst>
          </p:cNvPr>
          <p:cNvCxnSpPr>
            <a:cxnSpLocks/>
          </p:cNvCxnSpPr>
          <p:nvPr/>
        </p:nvCxnSpPr>
        <p:spPr>
          <a:xfrm flipV="1">
            <a:off x="5385521" y="4661875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>
            <a:extLst>
              <a:ext uri="{FF2B5EF4-FFF2-40B4-BE49-F238E27FC236}">
                <a16:creationId xmlns:a16="http://schemas.microsoft.com/office/drawing/2014/main" id="{70778D95-FEF2-4955-9441-68592F86B378}"/>
              </a:ext>
            </a:extLst>
          </p:cNvPr>
          <p:cNvCxnSpPr>
            <a:cxnSpLocks/>
          </p:cNvCxnSpPr>
          <p:nvPr/>
        </p:nvCxnSpPr>
        <p:spPr>
          <a:xfrm flipV="1">
            <a:off x="5381170" y="4513825"/>
            <a:ext cx="227149" cy="59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موصل: على شكل مرفق 14">
            <a:extLst>
              <a:ext uri="{FF2B5EF4-FFF2-40B4-BE49-F238E27FC236}">
                <a16:creationId xmlns:a16="http://schemas.microsoft.com/office/drawing/2014/main" id="{708F5ADA-5982-4268-8D8E-6A43E7B811D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227084" y="3848334"/>
            <a:ext cx="1179641" cy="391079"/>
          </a:xfrm>
          <a:prstGeom prst="bentConnector3">
            <a:avLst>
              <a:gd name="adj1" fmla="val 16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9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CF7682-CD4B-4268-8CED-0503D09CA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b="1" dirty="0">
                <a:solidFill>
                  <a:srgbClr val="C00000"/>
                </a:solidFill>
              </a:rPr>
              <a:t>في سياقات مشابهة</a:t>
            </a:r>
            <a:br>
              <a:rPr lang="ar-SY" sz="2800" b="1" dirty="0"/>
            </a:br>
            <a:r>
              <a:rPr lang="ar-SY" sz="2400" b="1" dirty="0">
                <a:solidFill>
                  <a:srgbClr val="00B0F0"/>
                </a:solidFill>
              </a:rPr>
              <a:t>أنصح بقراءة رؤى جديدة </a:t>
            </a:r>
            <a:endParaRPr lang="ar-SY" sz="2700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26B530E-26DB-4608-B8D0-F1FA15DFA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SY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النقل العصبيّ، بين مفهوم قاصر وجديد حاضر</a:t>
            </a:r>
            <a:br>
              <a:rPr lang="ar-SY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ar-SY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Neural Conduction.. Personal View vs. International View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عرض تمثيليّ لآلية النقل العصبيّ في الليف العصبيّ </a:t>
            </a:r>
            <a:r>
              <a:rPr lang="en-US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Innovated View of Neural Conduction</a:t>
            </a:r>
            <a:r>
              <a:rPr lang="ar-SY" b="1" u="sng" dirty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المستقبلات الحسيّة، عبقريّة الخلق وجمال المخلوق</a:t>
            </a:r>
            <a:br>
              <a:rPr lang="ar-SY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ar-SY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Sensory Receptors, The Genius of Creation and the Beauty of Creature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النقل في المشابك العصبيّة </a:t>
            </a:r>
            <a:r>
              <a:rPr lang="en-US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Neural Conduction in the Synapses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عقدة رانفييه، ضابطة الإيقاع </a:t>
            </a:r>
            <a:r>
              <a:rPr lang="en-US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Node of Ranvier, The Equalizer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عرض مصوّر لدور عقدة رانفييه كضابط إيقاع في النقل العصبيّ</a:t>
            </a:r>
            <a:br>
              <a:rPr lang="ar-SY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ar-SY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Node of Ranvier, The Equalizer (PowerPoint)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في فقه الأعصاب، الألم أولاً  </a:t>
            </a:r>
            <a:r>
              <a:rPr lang="en-US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Pain is First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في فقه الأعصاب، الشكل.. الضرورة </a:t>
            </a:r>
            <a:r>
              <a:rPr lang="en-US" b="1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Philosophy of Form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تخطيط الأعصاب الكهربائي، بين الحقيقي والموهوم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الصدمة النخاعيّة (مفهوم جديد)   </a:t>
            </a:r>
            <a:r>
              <a:rPr lang="en-US" b="1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Spinal Shock (Innovated Conception)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أذيّات النخاع الشوكيّ، الأعراض والعلامات السريريّة، بحثٌ في آليات الحدوث</a:t>
            </a:r>
            <a:br>
              <a:rPr lang="ar-SY" b="1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ar-SY" b="1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Spinal Injury, The Symptomatology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ar-SY" b="1" u="sng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التنكّس الفاليريني، يهاجم المحاور العصبيّة الحركيّة للعصب المحيطي.. ويعفّ عن محاوره الحسّيّة</a:t>
            </a:r>
            <a:br>
              <a:rPr lang="ar-SY" b="1" u="sng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b="1" u="sng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Wallerian Degeneration, Attacks the Motor Axons of Injured Nerve and Conserves its Sensory Axons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0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915007-12A4-4256-9608-E0AB7CD6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886820"/>
            <a:ext cx="8911687" cy="5084359"/>
          </a:xfrm>
        </p:spPr>
        <p:txBody>
          <a:bodyPr>
            <a:normAutofit/>
          </a:bodyPr>
          <a:lstStyle/>
          <a:p>
            <a:pPr algn="ctr"/>
            <a:br>
              <a:rPr lang="ar-SY" sz="8800" b="1" dirty="0">
                <a:solidFill>
                  <a:srgbClr val="C00000"/>
                </a:solidFill>
              </a:rPr>
            </a:br>
            <a:r>
              <a:rPr lang="ar-SY" sz="8800" b="1" dirty="0">
                <a:solidFill>
                  <a:srgbClr val="C00000"/>
                </a:solidFill>
              </a:rPr>
              <a:t>شكراً لكم</a:t>
            </a:r>
          </a:p>
        </p:txBody>
      </p:sp>
    </p:spTree>
    <p:extLst>
      <p:ext uri="{BB962C8B-B14F-4D97-AF65-F5344CB8AC3E}">
        <p14:creationId xmlns:p14="http://schemas.microsoft.com/office/powerpoint/2010/main" val="200424532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372</TotalTime>
  <Words>223</Words>
  <Application>Microsoft Office PowerPoint</Application>
  <PresentationFormat>شاشة عريضة</PresentationFormat>
  <Paragraphs>62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ربطة</vt:lpstr>
      <vt:lpstr>النقل العصبيّ في المشبك العصبيّ </vt:lpstr>
      <vt:lpstr>النقل العصبيّ في المشبك العصبيّ في وضعية الرّاحة كما أثناء العمل، تُلقي الحويصلات محمولها من  وسيط النقل العصبيّ داخل الشق المشبكيّ</vt:lpstr>
      <vt:lpstr>النقل العصبيّ في المشبك العصبيّ في وضعية الرّاحة كما أثناء العمل، يملأ وسيط النقل العصبيّ شقّ المشبك العصبيّ</vt:lpstr>
      <vt:lpstr>النقل العصبيّ في المشبك العصبيّ في وضعية الرّاحة، الشق المشبكيّ في حالة جهوزيّة كاملة لنقل تيّار النقل العصبيّ</vt:lpstr>
      <vt:lpstr>النقل عبر المشبك العصبيّ أثناء العمل، ولادة قطب موجب الشّحنة</vt:lpstr>
      <vt:lpstr>النقل عبر المشبك العصبيّ أثناء العمل، تكتمل العناصر الثلاثة لولادة تيّار النقل العصبيّ: قطب موجب، قطب سالب، ووسيط ناقل بينهما </vt:lpstr>
      <vt:lpstr>في سياقات مشابهة أنصح بقراءة رؤى جديدة </vt:lpstr>
      <vt:lpstr> شكراً لكم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Conduction  in Synapses</dc:title>
  <dc:creator>DR.Ahmed Saker 2O14</dc:creator>
  <cp:lastModifiedBy>DR.Ahmed Saker 2O14</cp:lastModifiedBy>
  <cp:revision>57</cp:revision>
  <dcterms:created xsi:type="dcterms:W3CDTF">2018-12-15T09:14:14Z</dcterms:created>
  <dcterms:modified xsi:type="dcterms:W3CDTF">2018-12-17T12:02:51Z</dcterms:modified>
</cp:coreProperties>
</file>