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413" r:id="rId6"/>
    <p:sldId id="414" r:id="rId7"/>
    <p:sldId id="260" r:id="rId8"/>
    <p:sldId id="415" r:id="rId9"/>
    <p:sldId id="262" r:id="rId10"/>
  </p:sldIdLst>
  <p:sldSz cx="12192000" cy="6858000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6C30ED-3748-4641-9422-BA6EB42F3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5DB1F71-D3E7-4DBD-9681-109E94010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4B9B92-D9E9-461E-B59B-78F227AF8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FDAE-466C-466D-8187-9187CCA16FAA}" type="datetimeFigureOut">
              <a:rPr lang="ar-SY" smtClean="0"/>
              <a:t>08/03/1441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ED78D4-86CC-4E8A-9608-95B484D47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E581C3-C5E3-453E-9AAD-CD4C59BA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7D82-62FF-4BA8-AE70-1E11D0BA1F07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23489668"/>
      </p:ext>
    </p:extLst>
  </p:cSld>
  <p:clrMapOvr>
    <a:masterClrMapping/>
  </p:clrMapOvr>
  <p:transition spd="slow" advClick="0" advTm="1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7EFC2C-8D07-4665-BBBA-7C9D51599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DAE8F9C-EDBA-497F-9682-8ECA5FA82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7BF17AE-9DCA-470F-98DC-E8EFD3737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FDAE-466C-466D-8187-9187CCA16FAA}" type="datetimeFigureOut">
              <a:rPr lang="ar-SY" smtClean="0"/>
              <a:t>08/03/1441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9C26FA-1FB0-4C6E-AC0A-7DCAC2B73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8A3C37D-0C5E-4FC2-8A7C-B6046FAA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7D82-62FF-4BA8-AE70-1E11D0BA1F07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64379434"/>
      </p:ext>
    </p:extLst>
  </p:cSld>
  <p:clrMapOvr>
    <a:masterClrMapping/>
  </p:clrMapOvr>
  <p:transition spd="slow" advClick="0" advTm="1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3C2C4F-EB6A-4CA3-BB65-4B4EE6E0C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6F38259-4B4C-4304-A59F-135F317D3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D74D2C-A50C-47B5-80D7-97EE8042F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FDAE-466C-466D-8187-9187CCA16FAA}" type="datetimeFigureOut">
              <a:rPr lang="ar-SY" smtClean="0"/>
              <a:t>08/03/1441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3ECCAD-B8C7-4F15-B2C6-F92CC5F54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8DCE64-38FB-4C26-8CCA-A123B7167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7D82-62FF-4BA8-AE70-1E11D0BA1F07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45252759"/>
      </p:ext>
    </p:extLst>
  </p:cSld>
  <p:clrMapOvr>
    <a:masterClrMapping/>
  </p:clrMapOvr>
  <p:transition spd="slow" advClick="0" advTm="1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442D65-09EF-4874-A4E4-E62A33CD8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261AA13-B6A4-4D50-81AC-6D0E1CB24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947E6E8-15B9-4697-AE39-4B5D5F558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FDAE-466C-466D-8187-9187CCA16FAA}" type="datetimeFigureOut">
              <a:rPr lang="ar-SY" smtClean="0"/>
              <a:t>08/03/1441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6307A69-734A-43B7-9FBF-FB03A6DC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F7EBB7-D48B-40DB-AA39-6A63FED26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7D82-62FF-4BA8-AE70-1E11D0BA1F07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783858137"/>
      </p:ext>
    </p:extLst>
  </p:cSld>
  <p:clrMapOvr>
    <a:masterClrMapping/>
  </p:clrMapOvr>
  <p:transition spd="slow" advClick="0" advTm="1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4C7BEB-080D-435B-B2D3-47533F397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07F3531-8B93-4FEA-9D67-8AFD4E3D0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2E324B8-61FB-48AF-851A-A164A41D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FDAE-466C-466D-8187-9187CCA16FAA}" type="datetimeFigureOut">
              <a:rPr lang="ar-SY" smtClean="0"/>
              <a:t>08/03/1441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85F9310-CED5-43DC-B910-496024BF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DD24CF-B3C2-4B0D-8A22-66F114353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7D82-62FF-4BA8-AE70-1E11D0BA1F07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992480063"/>
      </p:ext>
    </p:extLst>
  </p:cSld>
  <p:clrMapOvr>
    <a:masterClrMapping/>
  </p:clrMapOvr>
  <p:transition spd="slow" advClick="0" advTm="1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279AC0-C32E-496E-A164-D977833A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7F4A546-4DDF-41F0-83F2-1A9B73890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4D44207-F25D-43D7-B3D9-A8EA85AF3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36B52D-662C-4AC9-9050-FBF0E66A1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FDAE-466C-466D-8187-9187CCA16FAA}" type="datetimeFigureOut">
              <a:rPr lang="ar-SY" smtClean="0"/>
              <a:t>08/03/1441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1D63DB1-0ABA-49F6-BC4C-CBE0EB657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20C57F4-2116-4509-9E5B-D4C050FA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7D82-62FF-4BA8-AE70-1E11D0BA1F07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31734684"/>
      </p:ext>
    </p:extLst>
  </p:cSld>
  <p:clrMapOvr>
    <a:masterClrMapping/>
  </p:clrMapOvr>
  <p:transition spd="slow" advClick="0" advTm="1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F7E620-C3B1-4C9D-AC79-A0B383FF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B565CA7-87C9-4B5F-8D5F-370551A9B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A2B9F8D-C513-43C8-867F-646F0BEBD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781BA6B-5B1C-404C-9B7B-FD8CAA0BF5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1FE46D4-FFF5-47B7-ADF2-40DC3FB1F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63DEA20-1A83-419E-A709-51A67148D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FDAE-466C-466D-8187-9187CCA16FAA}" type="datetimeFigureOut">
              <a:rPr lang="ar-SY" smtClean="0"/>
              <a:t>08/03/1441</a:t>
            </a:fld>
            <a:endParaRPr lang="ar-SY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1B7259E-3F32-48F0-AEAD-26816F43A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861E809-36A4-4838-88A9-98D285B2D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7D82-62FF-4BA8-AE70-1E11D0BA1F07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798852822"/>
      </p:ext>
    </p:extLst>
  </p:cSld>
  <p:clrMapOvr>
    <a:masterClrMapping/>
  </p:clrMapOvr>
  <p:transition spd="slow" advClick="0" advTm="1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FA6FF5-CD29-4059-81F2-FB53E1ED4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BD28E1A-5B50-48E9-A6C8-4B6E14EBD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FDAE-466C-466D-8187-9187CCA16FAA}" type="datetimeFigureOut">
              <a:rPr lang="ar-SY" smtClean="0"/>
              <a:t>08/03/1441</a:t>
            </a:fld>
            <a:endParaRPr lang="ar-SY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09E7911-13D2-45D4-A2EB-763BB30A7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6169008-69A9-44BA-976B-73D4AB0C2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7D82-62FF-4BA8-AE70-1E11D0BA1F07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41822118"/>
      </p:ext>
    </p:extLst>
  </p:cSld>
  <p:clrMapOvr>
    <a:masterClrMapping/>
  </p:clrMapOvr>
  <p:transition spd="slow" advClick="0" advTm="1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88B682C-9062-4F1F-A7E1-58F751F70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FDAE-466C-466D-8187-9187CCA16FAA}" type="datetimeFigureOut">
              <a:rPr lang="ar-SY" smtClean="0"/>
              <a:t>08/03/1441</a:t>
            </a:fld>
            <a:endParaRPr lang="ar-SY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D7A2140-826D-46E9-92F4-710209455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CD0304D-155A-4AEF-B2FD-9973F6D63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7D82-62FF-4BA8-AE70-1E11D0BA1F07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0743361"/>
      </p:ext>
    </p:extLst>
  </p:cSld>
  <p:clrMapOvr>
    <a:masterClrMapping/>
  </p:clrMapOvr>
  <p:transition spd="slow" advClick="0" advTm="1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CA1CCF-9F2E-4636-BD38-762F48FC6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8960BA8-9227-4363-A651-2D120ACC0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FFF5D01-C573-4C4C-8E9A-C927E5457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4313E0A-C93E-4123-8DDA-ACEB7C084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FDAE-466C-466D-8187-9187CCA16FAA}" type="datetimeFigureOut">
              <a:rPr lang="ar-SY" smtClean="0"/>
              <a:t>08/03/1441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708AE27-4435-4EEC-BB2C-AE1222FC3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E29CC3F-7D27-4838-B5BE-166322D2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7D82-62FF-4BA8-AE70-1E11D0BA1F07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66345370"/>
      </p:ext>
    </p:extLst>
  </p:cSld>
  <p:clrMapOvr>
    <a:masterClrMapping/>
  </p:clrMapOvr>
  <p:transition spd="slow" advClick="0" advTm="1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6DB82A-5AA7-4803-BCC7-AEA1F224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FB9A668-D797-4C09-AB55-B3EBE9AF4F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E5E226B-9A9D-47DF-90BA-D71901132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EEC689C-6116-4296-885A-1273BFEBB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FDAE-466C-466D-8187-9187CCA16FAA}" type="datetimeFigureOut">
              <a:rPr lang="ar-SY" smtClean="0"/>
              <a:t>08/03/1441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AFBB457-DDD8-42C6-B7BF-E3803F1DD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ACE6D16-87EC-4C2B-B8FA-9001D677A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7D82-62FF-4BA8-AE70-1E11D0BA1F07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57733302"/>
      </p:ext>
    </p:extLst>
  </p:cSld>
  <p:clrMapOvr>
    <a:masterClrMapping/>
  </p:clrMapOvr>
  <p:transition spd="slow" advClick="0" advTm="1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7003B56-4FD2-4D7E-90C1-E8AEB879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2EC143D-5A37-4B59-86DE-F8BC4077C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8ECACD5-C160-4B0A-A249-7778C362EC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FFDAE-466C-466D-8187-9187CCA16FAA}" type="datetimeFigureOut">
              <a:rPr lang="ar-SY" smtClean="0"/>
              <a:t>08/03/1441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025E4B0-065D-4988-9C48-18F2B6B54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50EDD14-0AD2-48DE-A9F6-46EE60B8E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57D82-62FF-4BA8-AE70-1E11D0BA1F07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6099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wipe dir="r"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5r_4YLwrJ6TYHDvElQbxGUWjp56txrIi/view?usp=sharing" TargetMode="External"/><Relationship Id="rId13" Type="http://schemas.openxmlformats.org/officeDocument/2006/relationships/hyperlink" Target="https://drive.google.com/open?id=1SAUpw8_cNcbxajdioju9oJPTUOugWInw" TargetMode="External"/><Relationship Id="rId3" Type="http://schemas.openxmlformats.org/officeDocument/2006/relationships/hyperlink" Target="https://drive.google.com/open?id=1VgBIzuENBBYXnteVsLOJv6eXY35aJg9p" TargetMode="External"/><Relationship Id="rId7" Type="http://schemas.openxmlformats.org/officeDocument/2006/relationships/hyperlink" Target="https://drive.google.com/open?id=1dzhxJ5a4baduZpMyjCC9eLyL4tl9DauQ" TargetMode="External"/><Relationship Id="rId12" Type="http://schemas.openxmlformats.org/officeDocument/2006/relationships/hyperlink" Target="https://drive.google.com/file/d/1JQlRyIS7i-z_w3O7cNKHhivXqm_o15BJ/view?usp=sharing" TargetMode="External"/><Relationship Id="rId2" Type="http://schemas.openxmlformats.org/officeDocument/2006/relationships/hyperlink" Target="https://drive.google.com/open?id=1KbLCLChUURnm9rqd0luM3JEhuwwNCOl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1YPj6KzgWMcU1CVcxzB4iIWdywE3tDRS8/view?usp=sharing" TargetMode="External"/><Relationship Id="rId11" Type="http://schemas.openxmlformats.org/officeDocument/2006/relationships/hyperlink" Target="https://drive.google.com/open?id=14e9lfZ7-rADn431pfIiT0rTeAaXHbo5I" TargetMode="External"/><Relationship Id="rId5" Type="http://schemas.openxmlformats.org/officeDocument/2006/relationships/hyperlink" Target="https://drive.google.com/file/d/1BlQEcFpUsf7AszpHwwimo17UnYHAazB6/view?usp=sharing" TargetMode="External"/><Relationship Id="rId15" Type="http://schemas.openxmlformats.org/officeDocument/2006/relationships/hyperlink" Target="https://drive.google.com/open?id=1dWXV8nGpgvG439SQODhG_CkB9QD73I5D" TargetMode="External"/><Relationship Id="rId10" Type="http://schemas.openxmlformats.org/officeDocument/2006/relationships/hyperlink" Target="https://drive.google.com/file/d/1JhYfNzcEBw01LyYpnZ4ley4KClGGJWij/view?usp=sharing" TargetMode="External"/><Relationship Id="rId4" Type="http://schemas.openxmlformats.org/officeDocument/2006/relationships/hyperlink" Target="https://drive.google.com/open?id=1JfncJKL4Pk0pDF1PIaLhpNifxWxFwxrU" TargetMode="External"/><Relationship Id="rId9" Type="http://schemas.openxmlformats.org/officeDocument/2006/relationships/hyperlink" Target="https://drive.google.com/file/d/1f9EbLfCNfkukkzY2d8e6oM7gXWAjsZ2A/view?usp=sharing" TargetMode="External"/><Relationship Id="rId14" Type="http://schemas.openxmlformats.org/officeDocument/2006/relationships/hyperlink" Target="https://drive.google.com/open?id=1PA6kEWftXOmAPD1TDw8dzrv9N7kMIXy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B4E21D-9B25-4876-8F3C-4765850A6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461" y="1122362"/>
            <a:ext cx="10337074" cy="2417671"/>
          </a:xfrm>
        </p:spPr>
        <p:txBody>
          <a:bodyPr>
            <a:noAutofit/>
          </a:bodyPr>
          <a:lstStyle/>
          <a:p>
            <a:r>
              <a:rPr lang="ar-SY" sz="8000" b="1" dirty="0">
                <a:solidFill>
                  <a:srgbClr val="FF0000"/>
                </a:solidFill>
                <a:latin typeface="Algerian" panose="04020705040A02060702" pitchFamily="82" charset="0"/>
              </a:rPr>
              <a:t>عقدةُ رانفييه</a:t>
            </a:r>
            <a:br>
              <a:rPr lang="en-US" sz="8000" b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4800" b="1" dirty="0">
                <a:solidFill>
                  <a:srgbClr val="FF0000"/>
                </a:solidFill>
                <a:latin typeface="Algerian" panose="04020705040A02060702" pitchFamily="82" charset="0"/>
              </a:rPr>
              <a:t>Node of Ranvier</a:t>
            </a:r>
            <a:br>
              <a:rPr lang="en-US" sz="9600" b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ar-SY" sz="4800" b="1" dirty="0">
                <a:solidFill>
                  <a:srgbClr val="00B0F0"/>
                </a:solidFill>
                <a:latin typeface="Algerian" panose="04020705040A02060702" pitchFamily="82" charset="0"/>
              </a:rPr>
              <a:t>بحثٌ في الوظيفةِ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4C910A7-E796-4BB2-BBC5-20F1B8A56A61}"/>
              </a:ext>
            </a:extLst>
          </p:cNvPr>
          <p:cNvSpPr/>
          <p:nvPr/>
        </p:nvSpPr>
        <p:spPr>
          <a:xfrm>
            <a:off x="3744684" y="4519750"/>
            <a:ext cx="4702629" cy="86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>
                <a:solidFill>
                  <a:srgbClr val="00B050"/>
                </a:solidFill>
              </a:rPr>
              <a:t>مفهومٌ حديثٌ</a:t>
            </a:r>
            <a:endParaRPr lang="ar-SY" sz="3600" dirty="0"/>
          </a:p>
        </p:txBody>
      </p:sp>
      <p:sp>
        <p:nvSpPr>
          <p:cNvPr id="8" name="عنوان فرعي 2">
            <a:extLst>
              <a:ext uri="{FF2B5EF4-FFF2-40B4-BE49-F238E27FC236}">
                <a16:creationId xmlns:a16="http://schemas.microsoft.com/office/drawing/2014/main" id="{2808DB91-A79B-4117-AB2F-54F916813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4691" y="3639780"/>
            <a:ext cx="8942614" cy="728631"/>
          </a:xfrm>
        </p:spPr>
        <p:txBody>
          <a:bodyPr>
            <a:noAutofit/>
          </a:bodyPr>
          <a:lstStyle/>
          <a:p>
            <a:pPr algn="ctr"/>
            <a:r>
              <a:rPr lang="ar-SY" sz="4800" b="1" dirty="0">
                <a:solidFill>
                  <a:srgbClr val="7030A0"/>
                </a:solidFill>
                <a:latin typeface="Algerian" panose="04020705040A02060702" pitchFamily="82" charset="0"/>
              </a:rPr>
              <a:t>د. عمَّـــار ياسين منصور</a:t>
            </a:r>
          </a:p>
        </p:txBody>
      </p:sp>
      <p:pic>
        <p:nvPicPr>
          <p:cNvPr id="3" name="١">
            <a:hlinkClick r:id="" action="ppaction://media"/>
            <a:extLst>
              <a:ext uri="{FF2B5EF4-FFF2-40B4-BE49-F238E27FC236}">
                <a16:creationId xmlns:a16="http://schemas.microsoft.com/office/drawing/2014/main" id="{3B03A84D-3505-4618-A83A-FFDE99FDFFC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53.31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198" y="413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98722"/>
      </p:ext>
    </p:extLst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AE7A0BB6-31FD-45A6-BF88-D69667707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07290" y="2331717"/>
            <a:ext cx="2267266" cy="219105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1908C08-9479-4DD9-89EE-37EB8112C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8" y="2331717"/>
            <a:ext cx="2267266" cy="2191056"/>
          </a:xfrm>
          <a:prstGeom prst="rect">
            <a:avLst/>
          </a:prstGeom>
        </p:spPr>
      </p:pic>
      <p:pic>
        <p:nvPicPr>
          <p:cNvPr id="1026" name="Picture 2" descr="ÙØªÙØ¬Ø© Ø¨Ø­Ø« Ø§ÙØµÙØ± Ø¹Ù âªcylinder with holesâ¬â">
            <a:extLst>
              <a:ext uri="{FF2B5EF4-FFF2-40B4-BE49-F238E27FC236}">
                <a16:creationId xmlns:a16="http://schemas.microsoft.com/office/drawing/2014/main" id="{3A3D522D-D9C6-4B60-AB45-85057A953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3165" y="1176785"/>
            <a:ext cx="2194559" cy="450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356E414A-DB13-487B-B8F1-C718FC8A58A3}"/>
              </a:ext>
            </a:extLst>
          </p:cNvPr>
          <p:cNvSpPr/>
          <p:nvPr/>
        </p:nvSpPr>
        <p:spPr>
          <a:xfrm>
            <a:off x="1402597" y="2331720"/>
            <a:ext cx="3757749" cy="219456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4A485768-32E1-4347-9BC3-738D4CCD86A2}"/>
              </a:ext>
            </a:extLst>
          </p:cNvPr>
          <p:cNvSpPr/>
          <p:nvPr/>
        </p:nvSpPr>
        <p:spPr>
          <a:xfrm>
            <a:off x="1402597" y="2633796"/>
            <a:ext cx="3757749" cy="15904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3D956CF-9EBC-4FAB-B119-4C149B4B0A72}"/>
              </a:ext>
            </a:extLst>
          </p:cNvPr>
          <p:cNvSpPr/>
          <p:nvPr/>
        </p:nvSpPr>
        <p:spPr>
          <a:xfrm>
            <a:off x="6865618" y="2331720"/>
            <a:ext cx="3757749" cy="219456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261D4AFB-0053-4588-A315-549F589212B8}"/>
              </a:ext>
            </a:extLst>
          </p:cNvPr>
          <p:cNvSpPr/>
          <p:nvPr/>
        </p:nvSpPr>
        <p:spPr>
          <a:xfrm>
            <a:off x="6865617" y="2633796"/>
            <a:ext cx="3757749" cy="15904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cxnSp>
        <p:nvCxnSpPr>
          <p:cNvPr id="9" name="رابط كسهم مستقيم 8">
            <a:extLst>
              <a:ext uri="{FF2B5EF4-FFF2-40B4-BE49-F238E27FC236}">
                <a16:creationId xmlns:a16="http://schemas.microsoft.com/office/drawing/2014/main" id="{3091A04A-8010-46E5-A299-31262DF69445}"/>
              </a:ext>
            </a:extLst>
          </p:cNvPr>
          <p:cNvCxnSpPr/>
          <p:nvPr/>
        </p:nvCxnSpPr>
        <p:spPr>
          <a:xfrm>
            <a:off x="1663855" y="1854926"/>
            <a:ext cx="331309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06AAB83-7582-4ABA-B4C7-63DC282FA098}"/>
              </a:ext>
            </a:extLst>
          </p:cNvPr>
          <p:cNvSpPr txBox="1"/>
          <p:nvPr/>
        </p:nvSpPr>
        <p:spPr>
          <a:xfrm>
            <a:off x="2438916" y="1527956"/>
            <a:ext cx="168510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Internodal Segment</a:t>
            </a:r>
            <a:endParaRPr lang="ar-SY" sz="1400" dirty="0">
              <a:solidFill>
                <a:srgbClr val="0070C0"/>
              </a:solidFill>
            </a:endParaRPr>
          </a:p>
        </p:txBody>
      </p: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94B8D691-E409-4E06-BB0B-007BD8561963}"/>
              </a:ext>
            </a:extLst>
          </p:cNvPr>
          <p:cNvCxnSpPr/>
          <p:nvPr/>
        </p:nvCxnSpPr>
        <p:spPr>
          <a:xfrm>
            <a:off x="6989146" y="1831379"/>
            <a:ext cx="331309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4DC2021-5A2B-4148-B6E5-84EB190BFBC3}"/>
              </a:ext>
            </a:extLst>
          </p:cNvPr>
          <p:cNvSpPr txBox="1"/>
          <p:nvPr/>
        </p:nvSpPr>
        <p:spPr>
          <a:xfrm>
            <a:off x="7901936" y="1527956"/>
            <a:ext cx="168510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Internodal Segment</a:t>
            </a:r>
            <a:endParaRPr lang="ar-SY" sz="1400" dirty="0">
              <a:solidFill>
                <a:srgbClr val="0070C0"/>
              </a:solidFill>
            </a:endParaRPr>
          </a:p>
        </p:txBody>
      </p: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B0BE7BBA-542B-46C6-8BE8-EFD6C8CCDF87}"/>
              </a:ext>
            </a:extLst>
          </p:cNvPr>
          <p:cNvCxnSpPr>
            <a:cxnSpLocks/>
          </p:cNvCxnSpPr>
          <p:nvPr/>
        </p:nvCxnSpPr>
        <p:spPr>
          <a:xfrm flipV="1">
            <a:off x="5212310" y="2331716"/>
            <a:ext cx="1653307" cy="191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6EDBB85-B69B-41E4-8DC5-B2E42D6B66DB}"/>
              </a:ext>
            </a:extLst>
          </p:cNvPr>
          <p:cNvSpPr txBox="1"/>
          <p:nvPr/>
        </p:nvSpPr>
        <p:spPr>
          <a:xfrm>
            <a:off x="5411055" y="2043137"/>
            <a:ext cx="135992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Node of Ranvier</a:t>
            </a:r>
            <a:endParaRPr lang="ar-SY" sz="1400" dirty="0">
              <a:solidFill>
                <a:srgbClr val="0070C0"/>
              </a:solidFill>
            </a:endParaRPr>
          </a:p>
        </p:txBody>
      </p: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F359FA14-4319-419C-8116-AABA7853F7B3}"/>
              </a:ext>
            </a:extLst>
          </p:cNvPr>
          <p:cNvCxnSpPr/>
          <p:nvPr/>
        </p:nvCxnSpPr>
        <p:spPr>
          <a:xfrm flipV="1">
            <a:off x="2438916" y="4532813"/>
            <a:ext cx="0" cy="431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B14B890-4F09-4C6F-814D-779713BA5082}"/>
              </a:ext>
            </a:extLst>
          </p:cNvPr>
          <p:cNvSpPr txBox="1"/>
          <p:nvPr/>
        </p:nvSpPr>
        <p:spPr>
          <a:xfrm>
            <a:off x="1824964" y="4948791"/>
            <a:ext cx="125403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Myelin Sheath</a:t>
            </a:r>
            <a:endParaRPr lang="ar-SY" sz="1400" dirty="0">
              <a:solidFill>
                <a:srgbClr val="0070C0"/>
              </a:solidFill>
            </a:endParaRPr>
          </a:p>
        </p:txBody>
      </p:sp>
      <p:cxnSp>
        <p:nvCxnSpPr>
          <p:cNvPr id="23" name="رابط كسهم مستقيم 22">
            <a:extLst>
              <a:ext uri="{FF2B5EF4-FFF2-40B4-BE49-F238E27FC236}">
                <a16:creationId xmlns:a16="http://schemas.microsoft.com/office/drawing/2014/main" id="{1059C171-F09A-440C-8C2B-F5E02107B7D2}"/>
              </a:ext>
            </a:extLst>
          </p:cNvPr>
          <p:cNvCxnSpPr/>
          <p:nvPr/>
        </p:nvCxnSpPr>
        <p:spPr>
          <a:xfrm flipV="1">
            <a:off x="3281470" y="4224201"/>
            <a:ext cx="0" cy="1223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DE00E6E3-7725-40A5-ACFA-4297CB744B98}"/>
              </a:ext>
            </a:extLst>
          </p:cNvPr>
          <p:cNvSpPr txBox="1"/>
          <p:nvPr/>
        </p:nvSpPr>
        <p:spPr>
          <a:xfrm>
            <a:off x="2489248" y="5444782"/>
            <a:ext cx="159558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Cellular Membrane</a:t>
            </a:r>
            <a:endParaRPr lang="ar-SY" sz="1400" dirty="0">
              <a:solidFill>
                <a:srgbClr val="0070C0"/>
              </a:solidFill>
            </a:endParaRPr>
          </a:p>
        </p:txBody>
      </p: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D6F89491-7C29-4F18-8522-F8068D242177}"/>
              </a:ext>
            </a:extLst>
          </p:cNvPr>
          <p:cNvCxnSpPr/>
          <p:nvPr/>
        </p:nvCxnSpPr>
        <p:spPr>
          <a:xfrm flipV="1">
            <a:off x="4124025" y="3592284"/>
            <a:ext cx="0" cy="2338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6321709-C589-46BA-A14A-674CCD678F28}"/>
              </a:ext>
            </a:extLst>
          </p:cNvPr>
          <p:cNvSpPr txBox="1"/>
          <p:nvPr/>
        </p:nvSpPr>
        <p:spPr>
          <a:xfrm>
            <a:off x="3154894" y="5914647"/>
            <a:ext cx="198183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Intracellular Cytoplasm</a:t>
            </a:r>
            <a:endParaRPr lang="ar-SY" sz="1400" dirty="0">
              <a:solidFill>
                <a:srgbClr val="0070C0"/>
              </a:solidFill>
            </a:endParaRPr>
          </a:p>
        </p:txBody>
      </p:sp>
      <p:cxnSp>
        <p:nvCxnSpPr>
          <p:cNvPr id="29" name="رابط كسهم مستقيم 28">
            <a:extLst>
              <a:ext uri="{FF2B5EF4-FFF2-40B4-BE49-F238E27FC236}">
                <a16:creationId xmlns:a16="http://schemas.microsoft.com/office/drawing/2014/main" id="{971722DA-8CFB-4134-B98A-1557F1634699}"/>
              </a:ext>
            </a:extLst>
          </p:cNvPr>
          <p:cNvCxnSpPr/>
          <p:nvPr/>
        </p:nvCxnSpPr>
        <p:spPr>
          <a:xfrm>
            <a:off x="0" y="1306288"/>
            <a:ext cx="12192000" cy="0"/>
          </a:xfrm>
          <a:prstGeom prst="straightConnector1">
            <a:avLst/>
          </a:prstGeom>
          <a:ln w="28575">
            <a:solidFill>
              <a:srgbClr val="C00000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753E2A80-CCF0-43BC-9EC2-E6465F779790}"/>
              </a:ext>
            </a:extLst>
          </p:cNvPr>
          <p:cNvSpPr txBox="1"/>
          <p:nvPr/>
        </p:nvSpPr>
        <p:spPr>
          <a:xfrm>
            <a:off x="4601851" y="862149"/>
            <a:ext cx="29783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Myelinated Neural Fiber</a:t>
            </a:r>
            <a:endParaRPr lang="ar-SY" sz="2000" b="1" dirty="0">
              <a:solidFill>
                <a:srgbClr val="C00000"/>
              </a:solidFill>
            </a:endParaRPr>
          </a:p>
        </p:txBody>
      </p:sp>
      <p:sp>
        <p:nvSpPr>
          <p:cNvPr id="31" name="مخطط انسيابي: فرز 30">
            <a:extLst>
              <a:ext uri="{FF2B5EF4-FFF2-40B4-BE49-F238E27FC236}">
                <a16:creationId xmlns:a16="http://schemas.microsoft.com/office/drawing/2014/main" id="{93FB4CB6-368F-4F25-9FCD-82CE818F8FEB}"/>
              </a:ext>
            </a:extLst>
          </p:cNvPr>
          <p:cNvSpPr/>
          <p:nvPr/>
        </p:nvSpPr>
        <p:spPr>
          <a:xfrm>
            <a:off x="7223761" y="2633796"/>
            <a:ext cx="176347" cy="1590405"/>
          </a:xfrm>
          <a:prstGeom prst="flowChartSor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3" name="مخطط انسيابي: فرز 32">
            <a:extLst>
              <a:ext uri="{FF2B5EF4-FFF2-40B4-BE49-F238E27FC236}">
                <a16:creationId xmlns:a16="http://schemas.microsoft.com/office/drawing/2014/main" id="{C39B8DF9-301B-4626-BB60-B1726CD5C224}"/>
              </a:ext>
            </a:extLst>
          </p:cNvPr>
          <p:cNvSpPr/>
          <p:nvPr/>
        </p:nvSpPr>
        <p:spPr>
          <a:xfrm>
            <a:off x="6441158" y="2873829"/>
            <a:ext cx="142198" cy="1123405"/>
          </a:xfrm>
          <a:prstGeom prst="flowChartSor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5" name="مخطط انسيابي: فرز 24">
            <a:extLst>
              <a:ext uri="{FF2B5EF4-FFF2-40B4-BE49-F238E27FC236}">
                <a16:creationId xmlns:a16="http://schemas.microsoft.com/office/drawing/2014/main" id="{DAFE475D-0355-406C-BD08-948D23D7821D}"/>
              </a:ext>
            </a:extLst>
          </p:cNvPr>
          <p:cNvSpPr/>
          <p:nvPr/>
        </p:nvSpPr>
        <p:spPr>
          <a:xfrm>
            <a:off x="6470726" y="4554789"/>
            <a:ext cx="142198" cy="1123405"/>
          </a:xfrm>
          <a:prstGeom prst="flowChartSor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08223E6-3AE0-4566-8393-FE3808AB07C1}"/>
              </a:ext>
            </a:extLst>
          </p:cNvPr>
          <p:cNvSpPr txBox="1"/>
          <p:nvPr/>
        </p:nvSpPr>
        <p:spPr>
          <a:xfrm flipH="1">
            <a:off x="7580182" y="4748350"/>
            <a:ext cx="181513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70 % </a:t>
            </a:r>
            <a:endParaRPr lang="ar-SY" sz="5400" b="1" dirty="0">
              <a:solidFill>
                <a:srgbClr val="FF0000"/>
              </a:solidFill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6E3EEF5E-C7FB-4997-8AFA-D0E6FCEC67A3}"/>
              </a:ext>
            </a:extLst>
          </p:cNvPr>
          <p:cNvSpPr/>
          <p:nvPr/>
        </p:nvSpPr>
        <p:spPr>
          <a:xfrm>
            <a:off x="2382124" y="2109650"/>
            <a:ext cx="7261715" cy="29056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Node of Ranvier’s Diameter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 70%</a:t>
            </a:r>
            <a:r>
              <a:rPr lang="ar-SY" sz="3200" b="1" dirty="0">
                <a:solidFill>
                  <a:srgbClr val="C00000"/>
                </a:solidFill>
              </a:rPr>
              <a:t>= ـــــــــــــــــــــــــــــــــــــــــــــــــــــــــ</a:t>
            </a:r>
            <a:r>
              <a:rPr lang="en-US" sz="3200" b="1" dirty="0">
                <a:solidFill>
                  <a:srgbClr val="C00000"/>
                </a:solidFill>
              </a:rPr>
              <a:t>          </a:t>
            </a:r>
            <a:br>
              <a:rPr lang="ar-SY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Neural Fiber’s Diameter</a:t>
            </a:r>
            <a:endParaRPr lang="ar-SY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13739"/>
      </p:ext>
    </p:extLst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6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0.0026 0.2523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261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500"/>
                            </p:stCondLst>
                            <p:childTnLst>
                              <p:par>
                                <p:cTn id="9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06536 0.00417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500"/>
                            </p:stCondLst>
                            <p:childTnLst>
                              <p:par>
                                <p:cTn id="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500"/>
                            </p:stCondLst>
                            <p:childTnLst>
                              <p:par>
                                <p:cTn id="9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1" presetID="3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3" grpId="0"/>
      <p:bldP spid="21" grpId="0"/>
      <p:bldP spid="24" grpId="0"/>
      <p:bldP spid="27" grpId="0"/>
      <p:bldP spid="30" grpId="0"/>
      <p:bldP spid="31" grpId="0" animBg="1"/>
      <p:bldP spid="31" grpId="1" animBg="1"/>
      <p:bldP spid="33" grpId="0" animBg="1"/>
      <p:bldP spid="33" grpId="1" animBg="1"/>
      <p:bldP spid="25" grpId="0" animBg="1"/>
      <p:bldP spid="25" grpId="1" animBg="1"/>
      <p:bldP spid="4" grpId="0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ÙØªÙØ¬Ø© Ø¨Ø­Ø« Ø§ÙØµÙØ± Ø¹Ù âªcylinder with holesâ¬â">
            <a:extLst>
              <a:ext uri="{FF2B5EF4-FFF2-40B4-BE49-F238E27FC236}">
                <a16:creationId xmlns:a16="http://schemas.microsoft.com/office/drawing/2014/main" id="{36442C00-405C-46FF-ADD1-9CB26AA9F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25023" y="1013607"/>
            <a:ext cx="1505012" cy="14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ÙØªÙØ¬Ø© Ø¨Ø­Ø« Ø§ÙØµÙØ± Ø¹Ù âªcylinder with holesâ¬â">
            <a:extLst>
              <a:ext uri="{FF2B5EF4-FFF2-40B4-BE49-F238E27FC236}">
                <a16:creationId xmlns:a16="http://schemas.microsoft.com/office/drawing/2014/main" id="{76288D7E-F2D8-49A2-9370-047B7CAC4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37938" y="1031026"/>
            <a:ext cx="1505012" cy="14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E7A0BB6-31FD-45A6-BF88-D696677076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07290" y="2331717"/>
            <a:ext cx="2267266" cy="219105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1908C08-9479-4DD9-89EE-37EB8112C4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8" y="2331717"/>
            <a:ext cx="2267266" cy="2191056"/>
          </a:xfrm>
          <a:prstGeom prst="rect">
            <a:avLst/>
          </a:prstGeom>
        </p:spPr>
      </p:pic>
      <p:pic>
        <p:nvPicPr>
          <p:cNvPr id="1026" name="Picture 2" descr="ÙØªÙØ¬Ø© Ø¨Ø­Ø« Ø§ÙØµÙØ± Ø¹Ù âªcylinder with holesâ¬â">
            <a:extLst>
              <a:ext uri="{FF2B5EF4-FFF2-40B4-BE49-F238E27FC236}">
                <a16:creationId xmlns:a16="http://schemas.microsoft.com/office/drawing/2014/main" id="{3A3D522D-D9C6-4B60-AB45-85057A953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3165" y="1176786"/>
            <a:ext cx="2194559" cy="450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356E414A-DB13-487B-B8F1-C718FC8A58A3}"/>
              </a:ext>
            </a:extLst>
          </p:cNvPr>
          <p:cNvSpPr/>
          <p:nvPr/>
        </p:nvSpPr>
        <p:spPr>
          <a:xfrm>
            <a:off x="1402597" y="2331720"/>
            <a:ext cx="3757749" cy="219456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4A485768-32E1-4347-9BC3-738D4CCD86A2}"/>
              </a:ext>
            </a:extLst>
          </p:cNvPr>
          <p:cNvSpPr/>
          <p:nvPr/>
        </p:nvSpPr>
        <p:spPr>
          <a:xfrm>
            <a:off x="1402597" y="2633796"/>
            <a:ext cx="3757749" cy="15904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3D956CF-9EBC-4FAB-B119-4C149B4B0A72}"/>
              </a:ext>
            </a:extLst>
          </p:cNvPr>
          <p:cNvSpPr/>
          <p:nvPr/>
        </p:nvSpPr>
        <p:spPr>
          <a:xfrm>
            <a:off x="6865618" y="2331720"/>
            <a:ext cx="3757749" cy="219456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261D4AFB-0053-4588-A315-549F589212B8}"/>
              </a:ext>
            </a:extLst>
          </p:cNvPr>
          <p:cNvSpPr/>
          <p:nvPr/>
        </p:nvSpPr>
        <p:spPr>
          <a:xfrm>
            <a:off x="6865617" y="2633796"/>
            <a:ext cx="3757749" cy="15904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65487523-E8D3-49CD-B181-888993969158}"/>
              </a:ext>
            </a:extLst>
          </p:cNvPr>
          <p:cNvSpPr/>
          <p:nvPr/>
        </p:nvSpPr>
        <p:spPr>
          <a:xfrm>
            <a:off x="6865617" y="3145711"/>
            <a:ext cx="913607" cy="559558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FC27759E-785B-43E4-9A77-B70346B55B8E}"/>
              </a:ext>
            </a:extLst>
          </p:cNvPr>
          <p:cNvSpPr/>
          <p:nvPr/>
        </p:nvSpPr>
        <p:spPr>
          <a:xfrm>
            <a:off x="18716" y="2762794"/>
            <a:ext cx="1931340" cy="1332411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27A05A11-6510-44DA-9A49-7B7602A70165}"/>
              </a:ext>
            </a:extLst>
          </p:cNvPr>
          <p:cNvSpPr/>
          <p:nvPr/>
        </p:nvSpPr>
        <p:spPr>
          <a:xfrm>
            <a:off x="3418069" y="2759285"/>
            <a:ext cx="1736366" cy="1332410"/>
          </a:xfrm>
          <a:custGeom>
            <a:avLst/>
            <a:gdLst>
              <a:gd name="connsiteX0" fmla="*/ 0 w 1924334"/>
              <a:gd name="connsiteY0" fmla="*/ 718692 h 1375942"/>
              <a:gd name="connsiteX1" fmla="*/ 286603 w 1924334"/>
              <a:gd name="connsiteY1" fmla="*/ 745988 h 1375942"/>
              <a:gd name="connsiteX2" fmla="*/ 777922 w 1924334"/>
              <a:gd name="connsiteY2" fmla="*/ 1360137 h 1375942"/>
              <a:gd name="connsiteX3" fmla="*/ 1269241 w 1924334"/>
              <a:gd name="connsiteY3" fmla="*/ 9009 h 1375942"/>
              <a:gd name="connsiteX4" fmla="*/ 1705970 w 1924334"/>
              <a:gd name="connsiteY4" fmla="*/ 773283 h 1375942"/>
              <a:gd name="connsiteX5" fmla="*/ 1924334 w 1924334"/>
              <a:gd name="connsiteY5" fmla="*/ 814227 h 1375942"/>
              <a:gd name="connsiteX6" fmla="*/ 1924334 w 1924334"/>
              <a:gd name="connsiteY6" fmla="*/ 814227 h 1375942"/>
              <a:gd name="connsiteX0" fmla="*/ 0 w 1924334"/>
              <a:gd name="connsiteY0" fmla="*/ 570246 h 1222344"/>
              <a:gd name="connsiteX1" fmla="*/ 286603 w 1924334"/>
              <a:gd name="connsiteY1" fmla="*/ 597542 h 1222344"/>
              <a:gd name="connsiteX2" fmla="*/ 777922 w 1924334"/>
              <a:gd name="connsiteY2" fmla="*/ 1211691 h 1222344"/>
              <a:gd name="connsiteX3" fmla="*/ 1282889 w 1924334"/>
              <a:gd name="connsiteY3" fmla="*/ 10689 h 1222344"/>
              <a:gd name="connsiteX4" fmla="*/ 1705970 w 1924334"/>
              <a:gd name="connsiteY4" fmla="*/ 624837 h 1222344"/>
              <a:gd name="connsiteX5" fmla="*/ 1924334 w 1924334"/>
              <a:gd name="connsiteY5" fmla="*/ 665781 h 1222344"/>
              <a:gd name="connsiteX6" fmla="*/ 1924334 w 1924334"/>
              <a:gd name="connsiteY6" fmla="*/ 665781 h 1222344"/>
              <a:gd name="connsiteX0" fmla="*/ 0 w 1924334"/>
              <a:gd name="connsiteY0" fmla="*/ 569814 h 1208448"/>
              <a:gd name="connsiteX1" fmla="*/ 286603 w 1924334"/>
              <a:gd name="connsiteY1" fmla="*/ 597110 h 1208448"/>
              <a:gd name="connsiteX2" fmla="*/ 736979 w 1924334"/>
              <a:gd name="connsiteY2" fmla="*/ 1197612 h 1208448"/>
              <a:gd name="connsiteX3" fmla="*/ 1282889 w 1924334"/>
              <a:gd name="connsiteY3" fmla="*/ 10257 h 1208448"/>
              <a:gd name="connsiteX4" fmla="*/ 1705970 w 1924334"/>
              <a:gd name="connsiteY4" fmla="*/ 624405 h 1208448"/>
              <a:gd name="connsiteX5" fmla="*/ 1924334 w 1924334"/>
              <a:gd name="connsiteY5" fmla="*/ 665349 h 1208448"/>
              <a:gd name="connsiteX6" fmla="*/ 1924334 w 1924334"/>
              <a:gd name="connsiteY6" fmla="*/ 665349 h 1208448"/>
              <a:gd name="connsiteX0" fmla="*/ 0 w 1924334"/>
              <a:gd name="connsiteY0" fmla="*/ 566981 h 1111562"/>
              <a:gd name="connsiteX1" fmla="*/ 286603 w 1924334"/>
              <a:gd name="connsiteY1" fmla="*/ 594277 h 1111562"/>
              <a:gd name="connsiteX2" fmla="*/ 736979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562"/>
              <a:gd name="connsiteX1" fmla="*/ 286603 w 1924334"/>
              <a:gd name="connsiteY1" fmla="*/ 594277 h 1111562"/>
              <a:gd name="connsiteX2" fmla="*/ 736979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562"/>
              <a:gd name="connsiteX1" fmla="*/ 286603 w 1924334"/>
              <a:gd name="connsiteY1" fmla="*/ 594277 h 1111562"/>
              <a:gd name="connsiteX2" fmla="*/ 900752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562"/>
              <a:gd name="connsiteX1" fmla="*/ 518615 w 1924334"/>
              <a:gd name="connsiteY1" fmla="*/ 594277 h 1111562"/>
              <a:gd name="connsiteX2" fmla="*/ 900752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750"/>
              <a:gd name="connsiteX1" fmla="*/ 300250 w 1924334"/>
              <a:gd name="connsiteY1" fmla="*/ 512390 h 1111750"/>
              <a:gd name="connsiteX2" fmla="*/ 518615 w 1924334"/>
              <a:gd name="connsiteY2" fmla="*/ 594277 h 1111750"/>
              <a:gd name="connsiteX3" fmla="*/ 900752 w 1924334"/>
              <a:gd name="connsiteY3" fmla="*/ 1099244 h 1111750"/>
              <a:gd name="connsiteX4" fmla="*/ 1282889 w 1924334"/>
              <a:gd name="connsiteY4" fmla="*/ 7424 h 1111750"/>
              <a:gd name="connsiteX5" fmla="*/ 1705970 w 1924334"/>
              <a:gd name="connsiteY5" fmla="*/ 621572 h 1111750"/>
              <a:gd name="connsiteX6" fmla="*/ 1924334 w 1924334"/>
              <a:gd name="connsiteY6" fmla="*/ 662516 h 1111750"/>
              <a:gd name="connsiteX7" fmla="*/ 1924334 w 1924334"/>
              <a:gd name="connsiteY7" fmla="*/ 662516 h 1111750"/>
              <a:gd name="connsiteX0" fmla="*/ 0 w 1624084"/>
              <a:gd name="connsiteY0" fmla="*/ 512390 h 1111750"/>
              <a:gd name="connsiteX1" fmla="*/ 218365 w 1624084"/>
              <a:gd name="connsiteY1" fmla="*/ 594277 h 1111750"/>
              <a:gd name="connsiteX2" fmla="*/ 600502 w 1624084"/>
              <a:gd name="connsiteY2" fmla="*/ 1099244 h 1111750"/>
              <a:gd name="connsiteX3" fmla="*/ 982639 w 1624084"/>
              <a:gd name="connsiteY3" fmla="*/ 7424 h 1111750"/>
              <a:gd name="connsiteX4" fmla="*/ 1405720 w 1624084"/>
              <a:gd name="connsiteY4" fmla="*/ 621572 h 1111750"/>
              <a:gd name="connsiteX5" fmla="*/ 1624084 w 1624084"/>
              <a:gd name="connsiteY5" fmla="*/ 662516 h 1111750"/>
              <a:gd name="connsiteX6" fmla="*/ 1624084 w 1624084"/>
              <a:gd name="connsiteY6" fmla="*/ 662516 h 111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4084" h="1111750">
                <a:moveTo>
                  <a:pt x="0" y="512390"/>
                </a:moveTo>
                <a:cubicBezTo>
                  <a:pt x="86436" y="516939"/>
                  <a:pt x="118281" y="496468"/>
                  <a:pt x="218365" y="594277"/>
                </a:cubicBezTo>
                <a:cubicBezTo>
                  <a:pt x="318449" y="692086"/>
                  <a:pt x="473123" y="1197053"/>
                  <a:pt x="600502" y="1099244"/>
                </a:cubicBezTo>
                <a:cubicBezTo>
                  <a:pt x="727881" y="1001435"/>
                  <a:pt x="848436" y="87036"/>
                  <a:pt x="982639" y="7424"/>
                </a:cubicBezTo>
                <a:cubicBezTo>
                  <a:pt x="1116842" y="-72188"/>
                  <a:pt x="1298813" y="512390"/>
                  <a:pt x="1405720" y="621572"/>
                </a:cubicBezTo>
                <a:cubicBezTo>
                  <a:pt x="1512627" y="730754"/>
                  <a:pt x="1624084" y="662516"/>
                  <a:pt x="1624084" y="662516"/>
                </a:cubicBezTo>
                <a:lnTo>
                  <a:pt x="1624084" y="662516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id="{CD351A6F-B969-4BF0-83C3-6F219AAD6F5F}"/>
              </a:ext>
            </a:extLst>
          </p:cNvPr>
          <p:cNvSpPr/>
          <p:nvPr/>
        </p:nvSpPr>
        <p:spPr>
          <a:xfrm>
            <a:off x="6619062" y="2982487"/>
            <a:ext cx="1274486" cy="882403"/>
          </a:xfrm>
          <a:custGeom>
            <a:avLst/>
            <a:gdLst>
              <a:gd name="connsiteX0" fmla="*/ 0 w 1924334"/>
              <a:gd name="connsiteY0" fmla="*/ 718692 h 1375942"/>
              <a:gd name="connsiteX1" fmla="*/ 286603 w 1924334"/>
              <a:gd name="connsiteY1" fmla="*/ 745988 h 1375942"/>
              <a:gd name="connsiteX2" fmla="*/ 777922 w 1924334"/>
              <a:gd name="connsiteY2" fmla="*/ 1360137 h 1375942"/>
              <a:gd name="connsiteX3" fmla="*/ 1269241 w 1924334"/>
              <a:gd name="connsiteY3" fmla="*/ 9009 h 1375942"/>
              <a:gd name="connsiteX4" fmla="*/ 1705970 w 1924334"/>
              <a:gd name="connsiteY4" fmla="*/ 773283 h 1375942"/>
              <a:gd name="connsiteX5" fmla="*/ 1924334 w 1924334"/>
              <a:gd name="connsiteY5" fmla="*/ 814227 h 1375942"/>
              <a:gd name="connsiteX6" fmla="*/ 1924334 w 1924334"/>
              <a:gd name="connsiteY6" fmla="*/ 814227 h 1375942"/>
              <a:gd name="connsiteX0" fmla="*/ 0 w 1924334"/>
              <a:gd name="connsiteY0" fmla="*/ 570246 h 1222344"/>
              <a:gd name="connsiteX1" fmla="*/ 286603 w 1924334"/>
              <a:gd name="connsiteY1" fmla="*/ 597542 h 1222344"/>
              <a:gd name="connsiteX2" fmla="*/ 777922 w 1924334"/>
              <a:gd name="connsiteY2" fmla="*/ 1211691 h 1222344"/>
              <a:gd name="connsiteX3" fmla="*/ 1282889 w 1924334"/>
              <a:gd name="connsiteY3" fmla="*/ 10689 h 1222344"/>
              <a:gd name="connsiteX4" fmla="*/ 1705970 w 1924334"/>
              <a:gd name="connsiteY4" fmla="*/ 624837 h 1222344"/>
              <a:gd name="connsiteX5" fmla="*/ 1924334 w 1924334"/>
              <a:gd name="connsiteY5" fmla="*/ 665781 h 1222344"/>
              <a:gd name="connsiteX6" fmla="*/ 1924334 w 1924334"/>
              <a:gd name="connsiteY6" fmla="*/ 665781 h 1222344"/>
              <a:gd name="connsiteX0" fmla="*/ 0 w 1924334"/>
              <a:gd name="connsiteY0" fmla="*/ 569814 h 1208448"/>
              <a:gd name="connsiteX1" fmla="*/ 286603 w 1924334"/>
              <a:gd name="connsiteY1" fmla="*/ 597110 h 1208448"/>
              <a:gd name="connsiteX2" fmla="*/ 736979 w 1924334"/>
              <a:gd name="connsiteY2" fmla="*/ 1197612 h 1208448"/>
              <a:gd name="connsiteX3" fmla="*/ 1282889 w 1924334"/>
              <a:gd name="connsiteY3" fmla="*/ 10257 h 1208448"/>
              <a:gd name="connsiteX4" fmla="*/ 1705970 w 1924334"/>
              <a:gd name="connsiteY4" fmla="*/ 624405 h 1208448"/>
              <a:gd name="connsiteX5" fmla="*/ 1924334 w 1924334"/>
              <a:gd name="connsiteY5" fmla="*/ 665349 h 1208448"/>
              <a:gd name="connsiteX6" fmla="*/ 1924334 w 1924334"/>
              <a:gd name="connsiteY6" fmla="*/ 665349 h 1208448"/>
              <a:gd name="connsiteX0" fmla="*/ 0 w 1924334"/>
              <a:gd name="connsiteY0" fmla="*/ 566981 h 1111562"/>
              <a:gd name="connsiteX1" fmla="*/ 286603 w 1924334"/>
              <a:gd name="connsiteY1" fmla="*/ 594277 h 1111562"/>
              <a:gd name="connsiteX2" fmla="*/ 736979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562"/>
              <a:gd name="connsiteX1" fmla="*/ 286603 w 1924334"/>
              <a:gd name="connsiteY1" fmla="*/ 594277 h 1111562"/>
              <a:gd name="connsiteX2" fmla="*/ 736979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562"/>
              <a:gd name="connsiteX1" fmla="*/ 286603 w 1924334"/>
              <a:gd name="connsiteY1" fmla="*/ 594277 h 1111562"/>
              <a:gd name="connsiteX2" fmla="*/ 900752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562"/>
              <a:gd name="connsiteX1" fmla="*/ 518615 w 1924334"/>
              <a:gd name="connsiteY1" fmla="*/ 594277 h 1111562"/>
              <a:gd name="connsiteX2" fmla="*/ 900752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750"/>
              <a:gd name="connsiteX1" fmla="*/ 300250 w 1924334"/>
              <a:gd name="connsiteY1" fmla="*/ 512390 h 1111750"/>
              <a:gd name="connsiteX2" fmla="*/ 518615 w 1924334"/>
              <a:gd name="connsiteY2" fmla="*/ 594277 h 1111750"/>
              <a:gd name="connsiteX3" fmla="*/ 900752 w 1924334"/>
              <a:gd name="connsiteY3" fmla="*/ 1099244 h 1111750"/>
              <a:gd name="connsiteX4" fmla="*/ 1282889 w 1924334"/>
              <a:gd name="connsiteY4" fmla="*/ 7424 h 1111750"/>
              <a:gd name="connsiteX5" fmla="*/ 1705970 w 1924334"/>
              <a:gd name="connsiteY5" fmla="*/ 621572 h 1111750"/>
              <a:gd name="connsiteX6" fmla="*/ 1924334 w 1924334"/>
              <a:gd name="connsiteY6" fmla="*/ 662516 h 1111750"/>
              <a:gd name="connsiteX7" fmla="*/ 1924334 w 1924334"/>
              <a:gd name="connsiteY7" fmla="*/ 662516 h 1111750"/>
              <a:gd name="connsiteX0" fmla="*/ 0 w 1624084"/>
              <a:gd name="connsiteY0" fmla="*/ 512390 h 1111750"/>
              <a:gd name="connsiteX1" fmla="*/ 218365 w 1624084"/>
              <a:gd name="connsiteY1" fmla="*/ 594277 h 1111750"/>
              <a:gd name="connsiteX2" fmla="*/ 600502 w 1624084"/>
              <a:gd name="connsiteY2" fmla="*/ 1099244 h 1111750"/>
              <a:gd name="connsiteX3" fmla="*/ 982639 w 1624084"/>
              <a:gd name="connsiteY3" fmla="*/ 7424 h 1111750"/>
              <a:gd name="connsiteX4" fmla="*/ 1405720 w 1624084"/>
              <a:gd name="connsiteY4" fmla="*/ 621572 h 1111750"/>
              <a:gd name="connsiteX5" fmla="*/ 1624084 w 1624084"/>
              <a:gd name="connsiteY5" fmla="*/ 662516 h 1111750"/>
              <a:gd name="connsiteX6" fmla="*/ 1624084 w 1624084"/>
              <a:gd name="connsiteY6" fmla="*/ 662516 h 111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4084" h="1111750">
                <a:moveTo>
                  <a:pt x="0" y="512390"/>
                </a:moveTo>
                <a:cubicBezTo>
                  <a:pt x="86436" y="516939"/>
                  <a:pt x="118281" y="496468"/>
                  <a:pt x="218365" y="594277"/>
                </a:cubicBezTo>
                <a:cubicBezTo>
                  <a:pt x="318449" y="692086"/>
                  <a:pt x="473123" y="1197053"/>
                  <a:pt x="600502" y="1099244"/>
                </a:cubicBezTo>
                <a:cubicBezTo>
                  <a:pt x="727881" y="1001435"/>
                  <a:pt x="848436" y="87036"/>
                  <a:pt x="982639" y="7424"/>
                </a:cubicBezTo>
                <a:cubicBezTo>
                  <a:pt x="1116842" y="-72188"/>
                  <a:pt x="1298813" y="512390"/>
                  <a:pt x="1405720" y="621572"/>
                </a:cubicBezTo>
                <a:cubicBezTo>
                  <a:pt x="1512627" y="730754"/>
                  <a:pt x="1624084" y="662516"/>
                  <a:pt x="1624084" y="662516"/>
                </a:cubicBezTo>
                <a:lnTo>
                  <a:pt x="1624084" y="662516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id="{60CF0567-5AEF-4B4C-BECF-371914C9E706}"/>
              </a:ext>
            </a:extLst>
          </p:cNvPr>
          <p:cNvSpPr/>
          <p:nvPr/>
        </p:nvSpPr>
        <p:spPr>
          <a:xfrm>
            <a:off x="3738225" y="999308"/>
            <a:ext cx="1607164" cy="1199906"/>
          </a:xfrm>
          <a:custGeom>
            <a:avLst/>
            <a:gdLst>
              <a:gd name="connsiteX0" fmla="*/ 0 w 1924334"/>
              <a:gd name="connsiteY0" fmla="*/ 718692 h 1375942"/>
              <a:gd name="connsiteX1" fmla="*/ 286603 w 1924334"/>
              <a:gd name="connsiteY1" fmla="*/ 745988 h 1375942"/>
              <a:gd name="connsiteX2" fmla="*/ 777922 w 1924334"/>
              <a:gd name="connsiteY2" fmla="*/ 1360137 h 1375942"/>
              <a:gd name="connsiteX3" fmla="*/ 1269241 w 1924334"/>
              <a:gd name="connsiteY3" fmla="*/ 9009 h 1375942"/>
              <a:gd name="connsiteX4" fmla="*/ 1705970 w 1924334"/>
              <a:gd name="connsiteY4" fmla="*/ 773283 h 1375942"/>
              <a:gd name="connsiteX5" fmla="*/ 1924334 w 1924334"/>
              <a:gd name="connsiteY5" fmla="*/ 814227 h 1375942"/>
              <a:gd name="connsiteX6" fmla="*/ 1924334 w 1924334"/>
              <a:gd name="connsiteY6" fmla="*/ 814227 h 1375942"/>
              <a:gd name="connsiteX0" fmla="*/ 0 w 1924334"/>
              <a:gd name="connsiteY0" fmla="*/ 570246 h 1222344"/>
              <a:gd name="connsiteX1" fmla="*/ 286603 w 1924334"/>
              <a:gd name="connsiteY1" fmla="*/ 597542 h 1222344"/>
              <a:gd name="connsiteX2" fmla="*/ 777922 w 1924334"/>
              <a:gd name="connsiteY2" fmla="*/ 1211691 h 1222344"/>
              <a:gd name="connsiteX3" fmla="*/ 1282889 w 1924334"/>
              <a:gd name="connsiteY3" fmla="*/ 10689 h 1222344"/>
              <a:gd name="connsiteX4" fmla="*/ 1705970 w 1924334"/>
              <a:gd name="connsiteY4" fmla="*/ 624837 h 1222344"/>
              <a:gd name="connsiteX5" fmla="*/ 1924334 w 1924334"/>
              <a:gd name="connsiteY5" fmla="*/ 665781 h 1222344"/>
              <a:gd name="connsiteX6" fmla="*/ 1924334 w 1924334"/>
              <a:gd name="connsiteY6" fmla="*/ 665781 h 1222344"/>
              <a:gd name="connsiteX0" fmla="*/ 0 w 1924334"/>
              <a:gd name="connsiteY0" fmla="*/ 569814 h 1208448"/>
              <a:gd name="connsiteX1" fmla="*/ 286603 w 1924334"/>
              <a:gd name="connsiteY1" fmla="*/ 597110 h 1208448"/>
              <a:gd name="connsiteX2" fmla="*/ 736979 w 1924334"/>
              <a:gd name="connsiteY2" fmla="*/ 1197612 h 1208448"/>
              <a:gd name="connsiteX3" fmla="*/ 1282889 w 1924334"/>
              <a:gd name="connsiteY3" fmla="*/ 10257 h 1208448"/>
              <a:gd name="connsiteX4" fmla="*/ 1705970 w 1924334"/>
              <a:gd name="connsiteY4" fmla="*/ 624405 h 1208448"/>
              <a:gd name="connsiteX5" fmla="*/ 1924334 w 1924334"/>
              <a:gd name="connsiteY5" fmla="*/ 665349 h 1208448"/>
              <a:gd name="connsiteX6" fmla="*/ 1924334 w 1924334"/>
              <a:gd name="connsiteY6" fmla="*/ 665349 h 1208448"/>
              <a:gd name="connsiteX0" fmla="*/ 0 w 1924334"/>
              <a:gd name="connsiteY0" fmla="*/ 566981 h 1111562"/>
              <a:gd name="connsiteX1" fmla="*/ 286603 w 1924334"/>
              <a:gd name="connsiteY1" fmla="*/ 594277 h 1111562"/>
              <a:gd name="connsiteX2" fmla="*/ 736979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562"/>
              <a:gd name="connsiteX1" fmla="*/ 286603 w 1924334"/>
              <a:gd name="connsiteY1" fmla="*/ 594277 h 1111562"/>
              <a:gd name="connsiteX2" fmla="*/ 736979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562"/>
              <a:gd name="connsiteX1" fmla="*/ 286603 w 1924334"/>
              <a:gd name="connsiteY1" fmla="*/ 594277 h 1111562"/>
              <a:gd name="connsiteX2" fmla="*/ 900752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562"/>
              <a:gd name="connsiteX1" fmla="*/ 518615 w 1924334"/>
              <a:gd name="connsiteY1" fmla="*/ 594277 h 1111562"/>
              <a:gd name="connsiteX2" fmla="*/ 900752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750"/>
              <a:gd name="connsiteX1" fmla="*/ 300250 w 1924334"/>
              <a:gd name="connsiteY1" fmla="*/ 512390 h 1111750"/>
              <a:gd name="connsiteX2" fmla="*/ 518615 w 1924334"/>
              <a:gd name="connsiteY2" fmla="*/ 594277 h 1111750"/>
              <a:gd name="connsiteX3" fmla="*/ 900752 w 1924334"/>
              <a:gd name="connsiteY3" fmla="*/ 1099244 h 1111750"/>
              <a:gd name="connsiteX4" fmla="*/ 1282889 w 1924334"/>
              <a:gd name="connsiteY4" fmla="*/ 7424 h 1111750"/>
              <a:gd name="connsiteX5" fmla="*/ 1705970 w 1924334"/>
              <a:gd name="connsiteY5" fmla="*/ 621572 h 1111750"/>
              <a:gd name="connsiteX6" fmla="*/ 1924334 w 1924334"/>
              <a:gd name="connsiteY6" fmla="*/ 662516 h 1111750"/>
              <a:gd name="connsiteX7" fmla="*/ 1924334 w 1924334"/>
              <a:gd name="connsiteY7" fmla="*/ 662516 h 1111750"/>
              <a:gd name="connsiteX0" fmla="*/ 0 w 1624084"/>
              <a:gd name="connsiteY0" fmla="*/ 512390 h 1111750"/>
              <a:gd name="connsiteX1" fmla="*/ 218365 w 1624084"/>
              <a:gd name="connsiteY1" fmla="*/ 594277 h 1111750"/>
              <a:gd name="connsiteX2" fmla="*/ 600502 w 1624084"/>
              <a:gd name="connsiteY2" fmla="*/ 1099244 h 1111750"/>
              <a:gd name="connsiteX3" fmla="*/ 982639 w 1624084"/>
              <a:gd name="connsiteY3" fmla="*/ 7424 h 1111750"/>
              <a:gd name="connsiteX4" fmla="*/ 1405720 w 1624084"/>
              <a:gd name="connsiteY4" fmla="*/ 621572 h 1111750"/>
              <a:gd name="connsiteX5" fmla="*/ 1624084 w 1624084"/>
              <a:gd name="connsiteY5" fmla="*/ 662516 h 1111750"/>
              <a:gd name="connsiteX6" fmla="*/ 1624084 w 1624084"/>
              <a:gd name="connsiteY6" fmla="*/ 662516 h 111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4084" h="1111750">
                <a:moveTo>
                  <a:pt x="0" y="512390"/>
                </a:moveTo>
                <a:cubicBezTo>
                  <a:pt x="86436" y="516939"/>
                  <a:pt x="118281" y="496468"/>
                  <a:pt x="218365" y="594277"/>
                </a:cubicBezTo>
                <a:cubicBezTo>
                  <a:pt x="318449" y="692086"/>
                  <a:pt x="473123" y="1197053"/>
                  <a:pt x="600502" y="1099244"/>
                </a:cubicBezTo>
                <a:cubicBezTo>
                  <a:pt x="727881" y="1001435"/>
                  <a:pt x="848436" y="87036"/>
                  <a:pt x="982639" y="7424"/>
                </a:cubicBezTo>
                <a:cubicBezTo>
                  <a:pt x="1116842" y="-72188"/>
                  <a:pt x="1298813" y="512390"/>
                  <a:pt x="1405720" y="621572"/>
                </a:cubicBezTo>
                <a:cubicBezTo>
                  <a:pt x="1512627" y="730754"/>
                  <a:pt x="1624084" y="662516"/>
                  <a:pt x="1624084" y="662516"/>
                </a:cubicBezTo>
                <a:lnTo>
                  <a:pt x="1624084" y="662516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C5B9AEAE-A3A0-453A-AF90-218894790B98}"/>
              </a:ext>
            </a:extLst>
          </p:cNvPr>
          <p:cNvSpPr/>
          <p:nvPr/>
        </p:nvSpPr>
        <p:spPr>
          <a:xfrm>
            <a:off x="6382487" y="1265104"/>
            <a:ext cx="1274486" cy="882403"/>
          </a:xfrm>
          <a:custGeom>
            <a:avLst/>
            <a:gdLst>
              <a:gd name="connsiteX0" fmla="*/ 0 w 1924334"/>
              <a:gd name="connsiteY0" fmla="*/ 718692 h 1375942"/>
              <a:gd name="connsiteX1" fmla="*/ 286603 w 1924334"/>
              <a:gd name="connsiteY1" fmla="*/ 745988 h 1375942"/>
              <a:gd name="connsiteX2" fmla="*/ 777922 w 1924334"/>
              <a:gd name="connsiteY2" fmla="*/ 1360137 h 1375942"/>
              <a:gd name="connsiteX3" fmla="*/ 1269241 w 1924334"/>
              <a:gd name="connsiteY3" fmla="*/ 9009 h 1375942"/>
              <a:gd name="connsiteX4" fmla="*/ 1705970 w 1924334"/>
              <a:gd name="connsiteY4" fmla="*/ 773283 h 1375942"/>
              <a:gd name="connsiteX5" fmla="*/ 1924334 w 1924334"/>
              <a:gd name="connsiteY5" fmla="*/ 814227 h 1375942"/>
              <a:gd name="connsiteX6" fmla="*/ 1924334 w 1924334"/>
              <a:gd name="connsiteY6" fmla="*/ 814227 h 1375942"/>
              <a:gd name="connsiteX0" fmla="*/ 0 w 1924334"/>
              <a:gd name="connsiteY0" fmla="*/ 570246 h 1222344"/>
              <a:gd name="connsiteX1" fmla="*/ 286603 w 1924334"/>
              <a:gd name="connsiteY1" fmla="*/ 597542 h 1222344"/>
              <a:gd name="connsiteX2" fmla="*/ 777922 w 1924334"/>
              <a:gd name="connsiteY2" fmla="*/ 1211691 h 1222344"/>
              <a:gd name="connsiteX3" fmla="*/ 1282889 w 1924334"/>
              <a:gd name="connsiteY3" fmla="*/ 10689 h 1222344"/>
              <a:gd name="connsiteX4" fmla="*/ 1705970 w 1924334"/>
              <a:gd name="connsiteY4" fmla="*/ 624837 h 1222344"/>
              <a:gd name="connsiteX5" fmla="*/ 1924334 w 1924334"/>
              <a:gd name="connsiteY5" fmla="*/ 665781 h 1222344"/>
              <a:gd name="connsiteX6" fmla="*/ 1924334 w 1924334"/>
              <a:gd name="connsiteY6" fmla="*/ 665781 h 1222344"/>
              <a:gd name="connsiteX0" fmla="*/ 0 w 1924334"/>
              <a:gd name="connsiteY0" fmla="*/ 569814 h 1208448"/>
              <a:gd name="connsiteX1" fmla="*/ 286603 w 1924334"/>
              <a:gd name="connsiteY1" fmla="*/ 597110 h 1208448"/>
              <a:gd name="connsiteX2" fmla="*/ 736979 w 1924334"/>
              <a:gd name="connsiteY2" fmla="*/ 1197612 h 1208448"/>
              <a:gd name="connsiteX3" fmla="*/ 1282889 w 1924334"/>
              <a:gd name="connsiteY3" fmla="*/ 10257 h 1208448"/>
              <a:gd name="connsiteX4" fmla="*/ 1705970 w 1924334"/>
              <a:gd name="connsiteY4" fmla="*/ 624405 h 1208448"/>
              <a:gd name="connsiteX5" fmla="*/ 1924334 w 1924334"/>
              <a:gd name="connsiteY5" fmla="*/ 665349 h 1208448"/>
              <a:gd name="connsiteX6" fmla="*/ 1924334 w 1924334"/>
              <a:gd name="connsiteY6" fmla="*/ 665349 h 1208448"/>
              <a:gd name="connsiteX0" fmla="*/ 0 w 1924334"/>
              <a:gd name="connsiteY0" fmla="*/ 566981 h 1111562"/>
              <a:gd name="connsiteX1" fmla="*/ 286603 w 1924334"/>
              <a:gd name="connsiteY1" fmla="*/ 594277 h 1111562"/>
              <a:gd name="connsiteX2" fmla="*/ 736979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562"/>
              <a:gd name="connsiteX1" fmla="*/ 286603 w 1924334"/>
              <a:gd name="connsiteY1" fmla="*/ 594277 h 1111562"/>
              <a:gd name="connsiteX2" fmla="*/ 736979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562"/>
              <a:gd name="connsiteX1" fmla="*/ 286603 w 1924334"/>
              <a:gd name="connsiteY1" fmla="*/ 594277 h 1111562"/>
              <a:gd name="connsiteX2" fmla="*/ 900752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562"/>
              <a:gd name="connsiteX1" fmla="*/ 518615 w 1924334"/>
              <a:gd name="connsiteY1" fmla="*/ 594277 h 1111562"/>
              <a:gd name="connsiteX2" fmla="*/ 900752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750"/>
              <a:gd name="connsiteX1" fmla="*/ 300250 w 1924334"/>
              <a:gd name="connsiteY1" fmla="*/ 512390 h 1111750"/>
              <a:gd name="connsiteX2" fmla="*/ 518615 w 1924334"/>
              <a:gd name="connsiteY2" fmla="*/ 594277 h 1111750"/>
              <a:gd name="connsiteX3" fmla="*/ 900752 w 1924334"/>
              <a:gd name="connsiteY3" fmla="*/ 1099244 h 1111750"/>
              <a:gd name="connsiteX4" fmla="*/ 1282889 w 1924334"/>
              <a:gd name="connsiteY4" fmla="*/ 7424 h 1111750"/>
              <a:gd name="connsiteX5" fmla="*/ 1705970 w 1924334"/>
              <a:gd name="connsiteY5" fmla="*/ 621572 h 1111750"/>
              <a:gd name="connsiteX6" fmla="*/ 1924334 w 1924334"/>
              <a:gd name="connsiteY6" fmla="*/ 662516 h 1111750"/>
              <a:gd name="connsiteX7" fmla="*/ 1924334 w 1924334"/>
              <a:gd name="connsiteY7" fmla="*/ 662516 h 1111750"/>
              <a:gd name="connsiteX0" fmla="*/ 0 w 1624084"/>
              <a:gd name="connsiteY0" fmla="*/ 512390 h 1111750"/>
              <a:gd name="connsiteX1" fmla="*/ 218365 w 1624084"/>
              <a:gd name="connsiteY1" fmla="*/ 594277 h 1111750"/>
              <a:gd name="connsiteX2" fmla="*/ 600502 w 1624084"/>
              <a:gd name="connsiteY2" fmla="*/ 1099244 h 1111750"/>
              <a:gd name="connsiteX3" fmla="*/ 982639 w 1624084"/>
              <a:gd name="connsiteY3" fmla="*/ 7424 h 1111750"/>
              <a:gd name="connsiteX4" fmla="*/ 1405720 w 1624084"/>
              <a:gd name="connsiteY4" fmla="*/ 621572 h 1111750"/>
              <a:gd name="connsiteX5" fmla="*/ 1624084 w 1624084"/>
              <a:gd name="connsiteY5" fmla="*/ 662516 h 1111750"/>
              <a:gd name="connsiteX6" fmla="*/ 1624084 w 1624084"/>
              <a:gd name="connsiteY6" fmla="*/ 662516 h 111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4084" h="1111750">
                <a:moveTo>
                  <a:pt x="0" y="512390"/>
                </a:moveTo>
                <a:cubicBezTo>
                  <a:pt x="86436" y="516939"/>
                  <a:pt x="118281" y="496468"/>
                  <a:pt x="218365" y="594277"/>
                </a:cubicBezTo>
                <a:cubicBezTo>
                  <a:pt x="318449" y="692086"/>
                  <a:pt x="473123" y="1197053"/>
                  <a:pt x="600502" y="1099244"/>
                </a:cubicBezTo>
                <a:cubicBezTo>
                  <a:pt x="727881" y="1001435"/>
                  <a:pt x="848436" y="87036"/>
                  <a:pt x="982639" y="7424"/>
                </a:cubicBezTo>
                <a:cubicBezTo>
                  <a:pt x="1116842" y="-72188"/>
                  <a:pt x="1298813" y="512390"/>
                  <a:pt x="1405720" y="621572"/>
                </a:cubicBezTo>
                <a:cubicBezTo>
                  <a:pt x="1512627" y="730754"/>
                  <a:pt x="1624084" y="662516"/>
                  <a:pt x="1624084" y="662516"/>
                </a:cubicBezTo>
                <a:lnTo>
                  <a:pt x="1624084" y="662516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E849F3D-40FF-419A-BFBA-A41EF500E98B}"/>
              </a:ext>
            </a:extLst>
          </p:cNvPr>
          <p:cNvSpPr txBox="1"/>
          <p:nvPr/>
        </p:nvSpPr>
        <p:spPr>
          <a:xfrm>
            <a:off x="4569287" y="4529366"/>
            <a:ext cx="30534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Node of Ranvier</a:t>
            </a:r>
            <a:endParaRPr lang="ar-SY" sz="3200" b="1" dirty="0">
              <a:solidFill>
                <a:srgbClr val="C0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8A8146A-EE04-495B-B13F-A5C04973C0F0}"/>
              </a:ext>
            </a:extLst>
          </p:cNvPr>
          <p:cNvSpPr txBox="1"/>
          <p:nvPr/>
        </p:nvSpPr>
        <p:spPr>
          <a:xfrm>
            <a:off x="2625393" y="5117231"/>
            <a:ext cx="131215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Before</a:t>
            </a:r>
            <a:endParaRPr lang="ar-SY" sz="3200" b="1" dirty="0">
              <a:solidFill>
                <a:srgbClr val="0070C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9C00FED-77B2-4660-8CC4-A6D156269263}"/>
              </a:ext>
            </a:extLst>
          </p:cNvPr>
          <p:cNvSpPr txBox="1"/>
          <p:nvPr/>
        </p:nvSpPr>
        <p:spPr>
          <a:xfrm>
            <a:off x="8163658" y="5086454"/>
            <a:ext cx="116166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After</a:t>
            </a:r>
            <a:endParaRPr lang="ar-SY" sz="3600" b="1" dirty="0">
              <a:solidFill>
                <a:srgbClr val="0070C0"/>
              </a:solidFill>
            </a:endParaRPr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id="{48499DCF-AF5F-40BA-98E1-0AEB78BF0036}"/>
              </a:ext>
            </a:extLst>
          </p:cNvPr>
          <p:cNvSpPr/>
          <p:nvPr/>
        </p:nvSpPr>
        <p:spPr>
          <a:xfrm>
            <a:off x="3759995" y="1008015"/>
            <a:ext cx="1607164" cy="1199906"/>
          </a:xfrm>
          <a:custGeom>
            <a:avLst/>
            <a:gdLst>
              <a:gd name="connsiteX0" fmla="*/ 0 w 1924334"/>
              <a:gd name="connsiteY0" fmla="*/ 718692 h 1375942"/>
              <a:gd name="connsiteX1" fmla="*/ 286603 w 1924334"/>
              <a:gd name="connsiteY1" fmla="*/ 745988 h 1375942"/>
              <a:gd name="connsiteX2" fmla="*/ 777922 w 1924334"/>
              <a:gd name="connsiteY2" fmla="*/ 1360137 h 1375942"/>
              <a:gd name="connsiteX3" fmla="*/ 1269241 w 1924334"/>
              <a:gd name="connsiteY3" fmla="*/ 9009 h 1375942"/>
              <a:gd name="connsiteX4" fmla="*/ 1705970 w 1924334"/>
              <a:gd name="connsiteY4" fmla="*/ 773283 h 1375942"/>
              <a:gd name="connsiteX5" fmla="*/ 1924334 w 1924334"/>
              <a:gd name="connsiteY5" fmla="*/ 814227 h 1375942"/>
              <a:gd name="connsiteX6" fmla="*/ 1924334 w 1924334"/>
              <a:gd name="connsiteY6" fmla="*/ 814227 h 1375942"/>
              <a:gd name="connsiteX0" fmla="*/ 0 w 1924334"/>
              <a:gd name="connsiteY0" fmla="*/ 570246 h 1222344"/>
              <a:gd name="connsiteX1" fmla="*/ 286603 w 1924334"/>
              <a:gd name="connsiteY1" fmla="*/ 597542 h 1222344"/>
              <a:gd name="connsiteX2" fmla="*/ 777922 w 1924334"/>
              <a:gd name="connsiteY2" fmla="*/ 1211691 h 1222344"/>
              <a:gd name="connsiteX3" fmla="*/ 1282889 w 1924334"/>
              <a:gd name="connsiteY3" fmla="*/ 10689 h 1222344"/>
              <a:gd name="connsiteX4" fmla="*/ 1705970 w 1924334"/>
              <a:gd name="connsiteY4" fmla="*/ 624837 h 1222344"/>
              <a:gd name="connsiteX5" fmla="*/ 1924334 w 1924334"/>
              <a:gd name="connsiteY5" fmla="*/ 665781 h 1222344"/>
              <a:gd name="connsiteX6" fmla="*/ 1924334 w 1924334"/>
              <a:gd name="connsiteY6" fmla="*/ 665781 h 1222344"/>
              <a:gd name="connsiteX0" fmla="*/ 0 w 1924334"/>
              <a:gd name="connsiteY0" fmla="*/ 569814 h 1208448"/>
              <a:gd name="connsiteX1" fmla="*/ 286603 w 1924334"/>
              <a:gd name="connsiteY1" fmla="*/ 597110 h 1208448"/>
              <a:gd name="connsiteX2" fmla="*/ 736979 w 1924334"/>
              <a:gd name="connsiteY2" fmla="*/ 1197612 h 1208448"/>
              <a:gd name="connsiteX3" fmla="*/ 1282889 w 1924334"/>
              <a:gd name="connsiteY3" fmla="*/ 10257 h 1208448"/>
              <a:gd name="connsiteX4" fmla="*/ 1705970 w 1924334"/>
              <a:gd name="connsiteY4" fmla="*/ 624405 h 1208448"/>
              <a:gd name="connsiteX5" fmla="*/ 1924334 w 1924334"/>
              <a:gd name="connsiteY5" fmla="*/ 665349 h 1208448"/>
              <a:gd name="connsiteX6" fmla="*/ 1924334 w 1924334"/>
              <a:gd name="connsiteY6" fmla="*/ 665349 h 1208448"/>
              <a:gd name="connsiteX0" fmla="*/ 0 w 1924334"/>
              <a:gd name="connsiteY0" fmla="*/ 566981 h 1111562"/>
              <a:gd name="connsiteX1" fmla="*/ 286603 w 1924334"/>
              <a:gd name="connsiteY1" fmla="*/ 594277 h 1111562"/>
              <a:gd name="connsiteX2" fmla="*/ 736979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562"/>
              <a:gd name="connsiteX1" fmla="*/ 286603 w 1924334"/>
              <a:gd name="connsiteY1" fmla="*/ 594277 h 1111562"/>
              <a:gd name="connsiteX2" fmla="*/ 736979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562"/>
              <a:gd name="connsiteX1" fmla="*/ 286603 w 1924334"/>
              <a:gd name="connsiteY1" fmla="*/ 594277 h 1111562"/>
              <a:gd name="connsiteX2" fmla="*/ 900752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562"/>
              <a:gd name="connsiteX1" fmla="*/ 518615 w 1924334"/>
              <a:gd name="connsiteY1" fmla="*/ 594277 h 1111562"/>
              <a:gd name="connsiteX2" fmla="*/ 900752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750"/>
              <a:gd name="connsiteX1" fmla="*/ 300250 w 1924334"/>
              <a:gd name="connsiteY1" fmla="*/ 512390 h 1111750"/>
              <a:gd name="connsiteX2" fmla="*/ 518615 w 1924334"/>
              <a:gd name="connsiteY2" fmla="*/ 594277 h 1111750"/>
              <a:gd name="connsiteX3" fmla="*/ 900752 w 1924334"/>
              <a:gd name="connsiteY3" fmla="*/ 1099244 h 1111750"/>
              <a:gd name="connsiteX4" fmla="*/ 1282889 w 1924334"/>
              <a:gd name="connsiteY4" fmla="*/ 7424 h 1111750"/>
              <a:gd name="connsiteX5" fmla="*/ 1705970 w 1924334"/>
              <a:gd name="connsiteY5" fmla="*/ 621572 h 1111750"/>
              <a:gd name="connsiteX6" fmla="*/ 1924334 w 1924334"/>
              <a:gd name="connsiteY6" fmla="*/ 662516 h 1111750"/>
              <a:gd name="connsiteX7" fmla="*/ 1924334 w 1924334"/>
              <a:gd name="connsiteY7" fmla="*/ 662516 h 1111750"/>
              <a:gd name="connsiteX0" fmla="*/ 0 w 1624084"/>
              <a:gd name="connsiteY0" fmla="*/ 512390 h 1111750"/>
              <a:gd name="connsiteX1" fmla="*/ 218365 w 1624084"/>
              <a:gd name="connsiteY1" fmla="*/ 594277 h 1111750"/>
              <a:gd name="connsiteX2" fmla="*/ 600502 w 1624084"/>
              <a:gd name="connsiteY2" fmla="*/ 1099244 h 1111750"/>
              <a:gd name="connsiteX3" fmla="*/ 982639 w 1624084"/>
              <a:gd name="connsiteY3" fmla="*/ 7424 h 1111750"/>
              <a:gd name="connsiteX4" fmla="*/ 1405720 w 1624084"/>
              <a:gd name="connsiteY4" fmla="*/ 621572 h 1111750"/>
              <a:gd name="connsiteX5" fmla="*/ 1624084 w 1624084"/>
              <a:gd name="connsiteY5" fmla="*/ 662516 h 1111750"/>
              <a:gd name="connsiteX6" fmla="*/ 1624084 w 1624084"/>
              <a:gd name="connsiteY6" fmla="*/ 662516 h 111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4084" h="1111750">
                <a:moveTo>
                  <a:pt x="0" y="512390"/>
                </a:moveTo>
                <a:cubicBezTo>
                  <a:pt x="86436" y="516939"/>
                  <a:pt x="118281" y="496468"/>
                  <a:pt x="218365" y="594277"/>
                </a:cubicBezTo>
                <a:cubicBezTo>
                  <a:pt x="318449" y="692086"/>
                  <a:pt x="473123" y="1197053"/>
                  <a:pt x="600502" y="1099244"/>
                </a:cubicBezTo>
                <a:cubicBezTo>
                  <a:pt x="727881" y="1001435"/>
                  <a:pt x="848436" y="87036"/>
                  <a:pt x="982639" y="7424"/>
                </a:cubicBezTo>
                <a:cubicBezTo>
                  <a:pt x="1116842" y="-72188"/>
                  <a:pt x="1298813" y="512390"/>
                  <a:pt x="1405720" y="621572"/>
                </a:cubicBezTo>
                <a:cubicBezTo>
                  <a:pt x="1512627" y="730754"/>
                  <a:pt x="1624084" y="662516"/>
                  <a:pt x="1624084" y="662516"/>
                </a:cubicBezTo>
                <a:lnTo>
                  <a:pt x="1624084" y="662516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id="{24071839-3E60-42B9-BE7F-2A4F10B58590}"/>
              </a:ext>
            </a:extLst>
          </p:cNvPr>
          <p:cNvSpPr/>
          <p:nvPr/>
        </p:nvSpPr>
        <p:spPr>
          <a:xfrm>
            <a:off x="6391194" y="1273811"/>
            <a:ext cx="1274486" cy="882403"/>
          </a:xfrm>
          <a:custGeom>
            <a:avLst/>
            <a:gdLst>
              <a:gd name="connsiteX0" fmla="*/ 0 w 1924334"/>
              <a:gd name="connsiteY0" fmla="*/ 718692 h 1375942"/>
              <a:gd name="connsiteX1" fmla="*/ 286603 w 1924334"/>
              <a:gd name="connsiteY1" fmla="*/ 745988 h 1375942"/>
              <a:gd name="connsiteX2" fmla="*/ 777922 w 1924334"/>
              <a:gd name="connsiteY2" fmla="*/ 1360137 h 1375942"/>
              <a:gd name="connsiteX3" fmla="*/ 1269241 w 1924334"/>
              <a:gd name="connsiteY3" fmla="*/ 9009 h 1375942"/>
              <a:gd name="connsiteX4" fmla="*/ 1705970 w 1924334"/>
              <a:gd name="connsiteY4" fmla="*/ 773283 h 1375942"/>
              <a:gd name="connsiteX5" fmla="*/ 1924334 w 1924334"/>
              <a:gd name="connsiteY5" fmla="*/ 814227 h 1375942"/>
              <a:gd name="connsiteX6" fmla="*/ 1924334 w 1924334"/>
              <a:gd name="connsiteY6" fmla="*/ 814227 h 1375942"/>
              <a:gd name="connsiteX0" fmla="*/ 0 w 1924334"/>
              <a:gd name="connsiteY0" fmla="*/ 570246 h 1222344"/>
              <a:gd name="connsiteX1" fmla="*/ 286603 w 1924334"/>
              <a:gd name="connsiteY1" fmla="*/ 597542 h 1222344"/>
              <a:gd name="connsiteX2" fmla="*/ 777922 w 1924334"/>
              <a:gd name="connsiteY2" fmla="*/ 1211691 h 1222344"/>
              <a:gd name="connsiteX3" fmla="*/ 1282889 w 1924334"/>
              <a:gd name="connsiteY3" fmla="*/ 10689 h 1222344"/>
              <a:gd name="connsiteX4" fmla="*/ 1705970 w 1924334"/>
              <a:gd name="connsiteY4" fmla="*/ 624837 h 1222344"/>
              <a:gd name="connsiteX5" fmla="*/ 1924334 w 1924334"/>
              <a:gd name="connsiteY5" fmla="*/ 665781 h 1222344"/>
              <a:gd name="connsiteX6" fmla="*/ 1924334 w 1924334"/>
              <a:gd name="connsiteY6" fmla="*/ 665781 h 1222344"/>
              <a:gd name="connsiteX0" fmla="*/ 0 w 1924334"/>
              <a:gd name="connsiteY0" fmla="*/ 569814 h 1208448"/>
              <a:gd name="connsiteX1" fmla="*/ 286603 w 1924334"/>
              <a:gd name="connsiteY1" fmla="*/ 597110 h 1208448"/>
              <a:gd name="connsiteX2" fmla="*/ 736979 w 1924334"/>
              <a:gd name="connsiteY2" fmla="*/ 1197612 h 1208448"/>
              <a:gd name="connsiteX3" fmla="*/ 1282889 w 1924334"/>
              <a:gd name="connsiteY3" fmla="*/ 10257 h 1208448"/>
              <a:gd name="connsiteX4" fmla="*/ 1705970 w 1924334"/>
              <a:gd name="connsiteY4" fmla="*/ 624405 h 1208448"/>
              <a:gd name="connsiteX5" fmla="*/ 1924334 w 1924334"/>
              <a:gd name="connsiteY5" fmla="*/ 665349 h 1208448"/>
              <a:gd name="connsiteX6" fmla="*/ 1924334 w 1924334"/>
              <a:gd name="connsiteY6" fmla="*/ 665349 h 1208448"/>
              <a:gd name="connsiteX0" fmla="*/ 0 w 1924334"/>
              <a:gd name="connsiteY0" fmla="*/ 566981 h 1111562"/>
              <a:gd name="connsiteX1" fmla="*/ 286603 w 1924334"/>
              <a:gd name="connsiteY1" fmla="*/ 594277 h 1111562"/>
              <a:gd name="connsiteX2" fmla="*/ 736979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562"/>
              <a:gd name="connsiteX1" fmla="*/ 286603 w 1924334"/>
              <a:gd name="connsiteY1" fmla="*/ 594277 h 1111562"/>
              <a:gd name="connsiteX2" fmla="*/ 736979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562"/>
              <a:gd name="connsiteX1" fmla="*/ 286603 w 1924334"/>
              <a:gd name="connsiteY1" fmla="*/ 594277 h 1111562"/>
              <a:gd name="connsiteX2" fmla="*/ 900752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562"/>
              <a:gd name="connsiteX1" fmla="*/ 518615 w 1924334"/>
              <a:gd name="connsiteY1" fmla="*/ 594277 h 1111562"/>
              <a:gd name="connsiteX2" fmla="*/ 900752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750"/>
              <a:gd name="connsiteX1" fmla="*/ 300250 w 1924334"/>
              <a:gd name="connsiteY1" fmla="*/ 512390 h 1111750"/>
              <a:gd name="connsiteX2" fmla="*/ 518615 w 1924334"/>
              <a:gd name="connsiteY2" fmla="*/ 594277 h 1111750"/>
              <a:gd name="connsiteX3" fmla="*/ 900752 w 1924334"/>
              <a:gd name="connsiteY3" fmla="*/ 1099244 h 1111750"/>
              <a:gd name="connsiteX4" fmla="*/ 1282889 w 1924334"/>
              <a:gd name="connsiteY4" fmla="*/ 7424 h 1111750"/>
              <a:gd name="connsiteX5" fmla="*/ 1705970 w 1924334"/>
              <a:gd name="connsiteY5" fmla="*/ 621572 h 1111750"/>
              <a:gd name="connsiteX6" fmla="*/ 1924334 w 1924334"/>
              <a:gd name="connsiteY6" fmla="*/ 662516 h 1111750"/>
              <a:gd name="connsiteX7" fmla="*/ 1924334 w 1924334"/>
              <a:gd name="connsiteY7" fmla="*/ 662516 h 1111750"/>
              <a:gd name="connsiteX0" fmla="*/ 0 w 1624084"/>
              <a:gd name="connsiteY0" fmla="*/ 512390 h 1111750"/>
              <a:gd name="connsiteX1" fmla="*/ 218365 w 1624084"/>
              <a:gd name="connsiteY1" fmla="*/ 594277 h 1111750"/>
              <a:gd name="connsiteX2" fmla="*/ 600502 w 1624084"/>
              <a:gd name="connsiteY2" fmla="*/ 1099244 h 1111750"/>
              <a:gd name="connsiteX3" fmla="*/ 982639 w 1624084"/>
              <a:gd name="connsiteY3" fmla="*/ 7424 h 1111750"/>
              <a:gd name="connsiteX4" fmla="*/ 1405720 w 1624084"/>
              <a:gd name="connsiteY4" fmla="*/ 621572 h 1111750"/>
              <a:gd name="connsiteX5" fmla="*/ 1624084 w 1624084"/>
              <a:gd name="connsiteY5" fmla="*/ 662516 h 1111750"/>
              <a:gd name="connsiteX6" fmla="*/ 1624084 w 1624084"/>
              <a:gd name="connsiteY6" fmla="*/ 662516 h 111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4084" h="1111750">
                <a:moveTo>
                  <a:pt x="0" y="512390"/>
                </a:moveTo>
                <a:cubicBezTo>
                  <a:pt x="86436" y="516939"/>
                  <a:pt x="118281" y="496468"/>
                  <a:pt x="218365" y="594277"/>
                </a:cubicBezTo>
                <a:cubicBezTo>
                  <a:pt x="318449" y="692086"/>
                  <a:pt x="473123" y="1197053"/>
                  <a:pt x="600502" y="1099244"/>
                </a:cubicBezTo>
                <a:cubicBezTo>
                  <a:pt x="727881" y="1001435"/>
                  <a:pt x="848436" y="87036"/>
                  <a:pt x="982639" y="7424"/>
                </a:cubicBezTo>
                <a:cubicBezTo>
                  <a:pt x="1116842" y="-72188"/>
                  <a:pt x="1298813" y="512390"/>
                  <a:pt x="1405720" y="621572"/>
                </a:cubicBezTo>
                <a:cubicBezTo>
                  <a:pt x="1512627" y="730754"/>
                  <a:pt x="1624084" y="662516"/>
                  <a:pt x="1624084" y="662516"/>
                </a:cubicBezTo>
                <a:lnTo>
                  <a:pt x="1624084" y="662516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573BD5B-8F39-42E0-B9A7-1B7FE2D9CD85}"/>
              </a:ext>
            </a:extLst>
          </p:cNvPr>
          <p:cNvSpPr/>
          <p:nvPr/>
        </p:nvSpPr>
        <p:spPr>
          <a:xfrm>
            <a:off x="2382124" y="2109650"/>
            <a:ext cx="7261715" cy="29056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Function 1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It Corrects Action Pressure Wave’s Parameters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&amp;</a:t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Keeps them within the Standards</a:t>
            </a:r>
            <a:br>
              <a:rPr lang="en-US" sz="3200" b="1" dirty="0">
                <a:solidFill>
                  <a:srgbClr val="0070C0"/>
                </a:solidFill>
              </a:rPr>
            </a:br>
            <a:endParaRPr lang="ar-SY" sz="3200" b="1" dirty="0">
              <a:solidFill>
                <a:srgbClr val="0070C0"/>
              </a:solidFill>
            </a:endParaRPr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id="{2103A9CA-3F09-48E6-9109-241738F2B12E}"/>
              </a:ext>
            </a:extLst>
          </p:cNvPr>
          <p:cNvSpPr/>
          <p:nvPr/>
        </p:nvSpPr>
        <p:spPr>
          <a:xfrm>
            <a:off x="6407114" y="1262435"/>
            <a:ext cx="1274486" cy="882403"/>
          </a:xfrm>
          <a:custGeom>
            <a:avLst/>
            <a:gdLst>
              <a:gd name="connsiteX0" fmla="*/ 0 w 1924334"/>
              <a:gd name="connsiteY0" fmla="*/ 718692 h 1375942"/>
              <a:gd name="connsiteX1" fmla="*/ 286603 w 1924334"/>
              <a:gd name="connsiteY1" fmla="*/ 745988 h 1375942"/>
              <a:gd name="connsiteX2" fmla="*/ 777922 w 1924334"/>
              <a:gd name="connsiteY2" fmla="*/ 1360137 h 1375942"/>
              <a:gd name="connsiteX3" fmla="*/ 1269241 w 1924334"/>
              <a:gd name="connsiteY3" fmla="*/ 9009 h 1375942"/>
              <a:gd name="connsiteX4" fmla="*/ 1705970 w 1924334"/>
              <a:gd name="connsiteY4" fmla="*/ 773283 h 1375942"/>
              <a:gd name="connsiteX5" fmla="*/ 1924334 w 1924334"/>
              <a:gd name="connsiteY5" fmla="*/ 814227 h 1375942"/>
              <a:gd name="connsiteX6" fmla="*/ 1924334 w 1924334"/>
              <a:gd name="connsiteY6" fmla="*/ 814227 h 1375942"/>
              <a:gd name="connsiteX0" fmla="*/ 0 w 1924334"/>
              <a:gd name="connsiteY0" fmla="*/ 570246 h 1222344"/>
              <a:gd name="connsiteX1" fmla="*/ 286603 w 1924334"/>
              <a:gd name="connsiteY1" fmla="*/ 597542 h 1222344"/>
              <a:gd name="connsiteX2" fmla="*/ 777922 w 1924334"/>
              <a:gd name="connsiteY2" fmla="*/ 1211691 h 1222344"/>
              <a:gd name="connsiteX3" fmla="*/ 1282889 w 1924334"/>
              <a:gd name="connsiteY3" fmla="*/ 10689 h 1222344"/>
              <a:gd name="connsiteX4" fmla="*/ 1705970 w 1924334"/>
              <a:gd name="connsiteY4" fmla="*/ 624837 h 1222344"/>
              <a:gd name="connsiteX5" fmla="*/ 1924334 w 1924334"/>
              <a:gd name="connsiteY5" fmla="*/ 665781 h 1222344"/>
              <a:gd name="connsiteX6" fmla="*/ 1924334 w 1924334"/>
              <a:gd name="connsiteY6" fmla="*/ 665781 h 1222344"/>
              <a:gd name="connsiteX0" fmla="*/ 0 w 1924334"/>
              <a:gd name="connsiteY0" fmla="*/ 569814 h 1208448"/>
              <a:gd name="connsiteX1" fmla="*/ 286603 w 1924334"/>
              <a:gd name="connsiteY1" fmla="*/ 597110 h 1208448"/>
              <a:gd name="connsiteX2" fmla="*/ 736979 w 1924334"/>
              <a:gd name="connsiteY2" fmla="*/ 1197612 h 1208448"/>
              <a:gd name="connsiteX3" fmla="*/ 1282889 w 1924334"/>
              <a:gd name="connsiteY3" fmla="*/ 10257 h 1208448"/>
              <a:gd name="connsiteX4" fmla="*/ 1705970 w 1924334"/>
              <a:gd name="connsiteY4" fmla="*/ 624405 h 1208448"/>
              <a:gd name="connsiteX5" fmla="*/ 1924334 w 1924334"/>
              <a:gd name="connsiteY5" fmla="*/ 665349 h 1208448"/>
              <a:gd name="connsiteX6" fmla="*/ 1924334 w 1924334"/>
              <a:gd name="connsiteY6" fmla="*/ 665349 h 1208448"/>
              <a:gd name="connsiteX0" fmla="*/ 0 w 1924334"/>
              <a:gd name="connsiteY0" fmla="*/ 566981 h 1111562"/>
              <a:gd name="connsiteX1" fmla="*/ 286603 w 1924334"/>
              <a:gd name="connsiteY1" fmla="*/ 594277 h 1111562"/>
              <a:gd name="connsiteX2" fmla="*/ 736979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562"/>
              <a:gd name="connsiteX1" fmla="*/ 286603 w 1924334"/>
              <a:gd name="connsiteY1" fmla="*/ 594277 h 1111562"/>
              <a:gd name="connsiteX2" fmla="*/ 736979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562"/>
              <a:gd name="connsiteX1" fmla="*/ 286603 w 1924334"/>
              <a:gd name="connsiteY1" fmla="*/ 594277 h 1111562"/>
              <a:gd name="connsiteX2" fmla="*/ 900752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562"/>
              <a:gd name="connsiteX1" fmla="*/ 518615 w 1924334"/>
              <a:gd name="connsiteY1" fmla="*/ 594277 h 1111562"/>
              <a:gd name="connsiteX2" fmla="*/ 900752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750"/>
              <a:gd name="connsiteX1" fmla="*/ 300250 w 1924334"/>
              <a:gd name="connsiteY1" fmla="*/ 512390 h 1111750"/>
              <a:gd name="connsiteX2" fmla="*/ 518615 w 1924334"/>
              <a:gd name="connsiteY2" fmla="*/ 594277 h 1111750"/>
              <a:gd name="connsiteX3" fmla="*/ 900752 w 1924334"/>
              <a:gd name="connsiteY3" fmla="*/ 1099244 h 1111750"/>
              <a:gd name="connsiteX4" fmla="*/ 1282889 w 1924334"/>
              <a:gd name="connsiteY4" fmla="*/ 7424 h 1111750"/>
              <a:gd name="connsiteX5" fmla="*/ 1705970 w 1924334"/>
              <a:gd name="connsiteY5" fmla="*/ 621572 h 1111750"/>
              <a:gd name="connsiteX6" fmla="*/ 1924334 w 1924334"/>
              <a:gd name="connsiteY6" fmla="*/ 662516 h 1111750"/>
              <a:gd name="connsiteX7" fmla="*/ 1924334 w 1924334"/>
              <a:gd name="connsiteY7" fmla="*/ 662516 h 1111750"/>
              <a:gd name="connsiteX0" fmla="*/ 0 w 1624084"/>
              <a:gd name="connsiteY0" fmla="*/ 512390 h 1111750"/>
              <a:gd name="connsiteX1" fmla="*/ 218365 w 1624084"/>
              <a:gd name="connsiteY1" fmla="*/ 594277 h 1111750"/>
              <a:gd name="connsiteX2" fmla="*/ 600502 w 1624084"/>
              <a:gd name="connsiteY2" fmla="*/ 1099244 h 1111750"/>
              <a:gd name="connsiteX3" fmla="*/ 982639 w 1624084"/>
              <a:gd name="connsiteY3" fmla="*/ 7424 h 1111750"/>
              <a:gd name="connsiteX4" fmla="*/ 1405720 w 1624084"/>
              <a:gd name="connsiteY4" fmla="*/ 621572 h 1111750"/>
              <a:gd name="connsiteX5" fmla="*/ 1624084 w 1624084"/>
              <a:gd name="connsiteY5" fmla="*/ 662516 h 1111750"/>
              <a:gd name="connsiteX6" fmla="*/ 1624084 w 1624084"/>
              <a:gd name="connsiteY6" fmla="*/ 662516 h 111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4084" h="1111750">
                <a:moveTo>
                  <a:pt x="0" y="512390"/>
                </a:moveTo>
                <a:cubicBezTo>
                  <a:pt x="86436" y="516939"/>
                  <a:pt x="118281" y="496468"/>
                  <a:pt x="218365" y="594277"/>
                </a:cubicBezTo>
                <a:cubicBezTo>
                  <a:pt x="318449" y="692086"/>
                  <a:pt x="473123" y="1197053"/>
                  <a:pt x="600502" y="1099244"/>
                </a:cubicBezTo>
                <a:cubicBezTo>
                  <a:pt x="727881" y="1001435"/>
                  <a:pt x="848436" y="87036"/>
                  <a:pt x="982639" y="7424"/>
                </a:cubicBezTo>
                <a:cubicBezTo>
                  <a:pt x="1116842" y="-72188"/>
                  <a:pt x="1298813" y="512390"/>
                  <a:pt x="1405720" y="621572"/>
                </a:cubicBezTo>
                <a:cubicBezTo>
                  <a:pt x="1512627" y="730754"/>
                  <a:pt x="1624084" y="662516"/>
                  <a:pt x="1624084" y="662516"/>
                </a:cubicBezTo>
                <a:lnTo>
                  <a:pt x="1624084" y="662516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16" name="٢">
            <a:hlinkClick r:id="" action="ppaction://media"/>
            <a:extLst>
              <a:ext uri="{FF2B5EF4-FFF2-40B4-BE49-F238E27FC236}">
                <a16:creationId xmlns:a16="http://schemas.microsoft.com/office/drawing/2014/main" id="{515325D3-6D38-461E-8B9E-1C0F50B992D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48.3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5644" y="4049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52773"/>
      </p:ext>
    </p:extLst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29531 0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6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2.96296E-6 L 0.3431 0.0004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48" y="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75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34753 0.0006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70" y="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75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25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25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5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34753 0.000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70" y="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250"/>
                            </p:stCondLst>
                            <p:childTnLst>
                              <p:par>
                                <p:cTn id="7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34753 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70" y="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25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500"/>
                            </p:stCondLst>
                            <p:childTnLst>
                              <p:par>
                                <p:cTn id="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500"/>
                            </p:stCondLst>
                            <p:childTnLst>
                              <p:par>
                                <p:cTn id="83" presetID="3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11" grpId="0" animBg="1"/>
      <p:bldP spid="11" grpId="1" animBg="1"/>
      <p:bldP spid="3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6" grpId="0"/>
      <p:bldP spid="9" grpId="0"/>
      <p:bldP spid="10" grpId="0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AE7A0BB6-31FD-45A6-BF88-D69667707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07290" y="2331717"/>
            <a:ext cx="2267266" cy="219105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1908C08-9479-4DD9-89EE-37EB8112C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8" y="2331717"/>
            <a:ext cx="2267266" cy="2191056"/>
          </a:xfrm>
          <a:prstGeom prst="rect">
            <a:avLst/>
          </a:prstGeom>
        </p:spPr>
      </p:pic>
      <p:pic>
        <p:nvPicPr>
          <p:cNvPr id="1026" name="Picture 2" descr="ÙØªÙØ¬Ø© Ø¨Ø­Ø« Ø§ÙØµÙØ± Ø¹Ù âªcylinder with holesâ¬â">
            <a:extLst>
              <a:ext uri="{FF2B5EF4-FFF2-40B4-BE49-F238E27FC236}">
                <a16:creationId xmlns:a16="http://schemas.microsoft.com/office/drawing/2014/main" id="{3A3D522D-D9C6-4B60-AB45-85057A953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3165" y="1176786"/>
            <a:ext cx="2194559" cy="450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356E414A-DB13-487B-B8F1-C718FC8A58A3}"/>
              </a:ext>
            </a:extLst>
          </p:cNvPr>
          <p:cNvSpPr/>
          <p:nvPr/>
        </p:nvSpPr>
        <p:spPr>
          <a:xfrm>
            <a:off x="1402597" y="2331720"/>
            <a:ext cx="3757749" cy="219456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4A485768-32E1-4347-9BC3-738D4CCD86A2}"/>
              </a:ext>
            </a:extLst>
          </p:cNvPr>
          <p:cNvSpPr/>
          <p:nvPr/>
        </p:nvSpPr>
        <p:spPr>
          <a:xfrm>
            <a:off x="1402597" y="2633796"/>
            <a:ext cx="3757749" cy="15904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3D956CF-9EBC-4FAB-B119-4C149B4B0A72}"/>
              </a:ext>
            </a:extLst>
          </p:cNvPr>
          <p:cNvSpPr/>
          <p:nvPr/>
        </p:nvSpPr>
        <p:spPr>
          <a:xfrm>
            <a:off x="6865618" y="2331720"/>
            <a:ext cx="3757749" cy="219456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261D4AFB-0053-4588-A315-549F589212B8}"/>
              </a:ext>
            </a:extLst>
          </p:cNvPr>
          <p:cNvSpPr/>
          <p:nvPr/>
        </p:nvSpPr>
        <p:spPr>
          <a:xfrm>
            <a:off x="6865617" y="2633796"/>
            <a:ext cx="3757749" cy="15904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FBF18C9F-6DBE-46E6-B15D-FAB22D56DC9B}"/>
              </a:ext>
            </a:extLst>
          </p:cNvPr>
          <p:cNvSpPr/>
          <p:nvPr/>
        </p:nvSpPr>
        <p:spPr>
          <a:xfrm>
            <a:off x="249723" y="3198644"/>
            <a:ext cx="666206" cy="4572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A4721E2D-B441-4923-9A96-1D3095B2B0ED}"/>
              </a:ext>
            </a:extLst>
          </p:cNvPr>
          <p:cNvSpPr/>
          <p:nvPr/>
        </p:nvSpPr>
        <p:spPr>
          <a:xfrm>
            <a:off x="6481063" y="3198644"/>
            <a:ext cx="666206" cy="4572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53C3AD3-1EB7-4C6E-A53D-DB6F29B1716E}"/>
              </a:ext>
            </a:extLst>
          </p:cNvPr>
          <p:cNvSpPr txBox="1"/>
          <p:nvPr/>
        </p:nvSpPr>
        <p:spPr>
          <a:xfrm>
            <a:off x="8163658" y="5086454"/>
            <a:ext cx="116166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After</a:t>
            </a:r>
            <a:endParaRPr lang="ar-SY" sz="3600" b="1" dirty="0">
              <a:solidFill>
                <a:srgbClr val="0070C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792B1E7-219B-46BE-A6B8-10B239662058}"/>
              </a:ext>
            </a:extLst>
          </p:cNvPr>
          <p:cNvSpPr txBox="1"/>
          <p:nvPr/>
        </p:nvSpPr>
        <p:spPr>
          <a:xfrm>
            <a:off x="2625393" y="5117231"/>
            <a:ext cx="131215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Before</a:t>
            </a:r>
            <a:endParaRPr lang="ar-SY" sz="3200" b="1" dirty="0">
              <a:solidFill>
                <a:srgbClr val="0070C0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43E3B4A-622E-4983-8654-1547737BA5C3}"/>
              </a:ext>
            </a:extLst>
          </p:cNvPr>
          <p:cNvSpPr txBox="1"/>
          <p:nvPr/>
        </p:nvSpPr>
        <p:spPr>
          <a:xfrm>
            <a:off x="4569287" y="4529366"/>
            <a:ext cx="30534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Node of Ranvier</a:t>
            </a:r>
            <a:endParaRPr lang="ar-SY" sz="3200" b="1" dirty="0">
              <a:solidFill>
                <a:srgbClr val="C00000"/>
              </a:solidFill>
            </a:endParaRPr>
          </a:p>
        </p:txBody>
      </p:sp>
      <p:pic>
        <p:nvPicPr>
          <p:cNvPr id="16" name="Picture 2" descr="ÙØªÙØ¬Ø© Ø¨Ø­Ø« Ø§ÙØµÙØ± Ø¹Ù âªcylinder with holesâ¬â">
            <a:extLst>
              <a:ext uri="{FF2B5EF4-FFF2-40B4-BE49-F238E27FC236}">
                <a16:creationId xmlns:a16="http://schemas.microsoft.com/office/drawing/2014/main" id="{DFBD5A4C-0B00-4516-B902-50B2EE903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37938" y="1031026"/>
            <a:ext cx="1505012" cy="14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D1DE543E-5AE0-46CD-A65D-C43F268CB887}"/>
              </a:ext>
            </a:extLst>
          </p:cNvPr>
          <p:cNvSpPr/>
          <p:nvPr/>
        </p:nvSpPr>
        <p:spPr>
          <a:xfrm>
            <a:off x="1255594" y="1554155"/>
            <a:ext cx="10263116" cy="379609"/>
          </a:xfrm>
          <a:custGeom>
            <a:avLst/>
            <a:gdLst>
              <a:gd name="connsiteX0" fmla="*/ 0 w 10263116"/>
              <a:gd name="connsiteY0" fmla="*/ 315588 h 379609"/>
              <a:gd name="connsiteX1" fmla="*/ 2538484 w 10263116"/>
              <a:gd name="connsiteY1" fmla="*/ 356532 h 379609"/>
              <a:gd name="connsiteX2" fmla="*/ 4176215 w 10263116"/>
              <a:gd name="connsiteY2" fmla="*/ 1690 h 379609"/>
              <a:gd name="connsiteX3" fmla="*/ 5281684 w 10263116"/>
              <a:gd name="connsiteY3" fmla="*/ 220054 h 379609"/>
              <a:gd name="connsiteX4" fmla="*/ 10263116 w 10263116"/>
              <a:gd name="connsiteY4" fmla="*/ 165463 h 37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3116" h="379609">
                <a:moveTo>
                  <a:pt x="0" y="315588"/>
                </a:moveTo>
                <a:cubicBezTo>
                  <a:pt x="921224" y="362218"/>
                  <a:pt x="1842448" y="408848"/>
                  <a:pt x="2538484" y="356532"/>
                </a:cubicBezTo>
                <a:cubicBezTo>
                  <a:pt x="3234520" y="304216"/>
                  <a:pt x="3719015" y="24436"/>
                  <a:pt x="4176215" y="1690"/>
                </a:cubicBezTo>
                <a:cubicBezTo>
                  <a:pt x="4633415" y="-21056"/>
                  <a:pt x="4267201" y="192759"/>
                  <a:pt x="5281684" y="220054"/>
                </a:cubicBezTo>
                <a:cubicBezTo>
                  <a:pt x="6296167" y="247349"/>
                  <a:pt x="8279641" y="206406"/>
                  <a:pt x="10263116" y="165463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id="{85788220-265F-4B26-950F-B80627CD5E5E}"/>
              </a:ext>
            </a:extLst>
          </p:cNvPr>
          <p:cNvSpPr/>
          <p:nvPr/>
        </p:nvSpPr>
        <p:spPr>
          <a:xfrm>
            <a:off x="803978" y="3127489"/>
            <a:ext cx="11157515" cy="509321"/>
          </a:xfrm>
          <a:custGeom>
            <a:avLst/>
            <a:gdLst>
              <a:gd name="connsiteX0" fmla="*/ 0 w 10263116"/>
              <a:gd name="connsiteY0" fmla="*/ 315588 h 379609"/>
              <a:gd name="connsiteX1" fmla="*/ 2538484 w 10263116"/>
              <a:gd name="connsiteY1" fmla="*/ 356532 h 379609"/>
              <a:gd name="connsiteX2" fmla="*/ 4176215 w 10263116"/>
              <a:gd name="connsiteY2" fmla="*/ 1690 h 379609"/>
              <a:gd name="connsiteX3" fmla="*/ 5281684 w 10263116"/>
              <a:gd name="connsiteY3" fmla="*/ 220054 h 379609"/>
              <a:gd name="connsiteX4" fmla="*/ 10263116 w 10263116"/>
              <a:gd name="connsiteY4" fmla="*/ 165463 h 379609"/>
              <a:gd name="connsiteX0" fmla="*/ 0 w 10179690"/>
              <a:gd name="connsiteY0" fmla="*/ 315661 h 379682"/>
              <a:gd name="connsiteX1" fmla="*/ 2538484 w 10179690"/>
              <a:gd name="connsiteY1" fmla="*/ 356605 h 379682"/>
              <a:gd name="connsiteX2" fmla="*/ 4176215 w 10179690"/>
              <a:gd name="connsiteY2" fmla="*/ 1763 h 379682"/>
              <a:gd name="connsiteX3" fmla="*/ 5281684 w 10179690"/>
              <a:gd name="connsiteY3" fmla="*/ 220127 h 379682"/>
              <a:gd name="connsiteX4" fmla="*/ 10179690 w 10179690"/>
              <a:gd name="connsiteY4" fmla="*/ 223964 h 37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690" h="379682">
                <a:moveTo>
                  <a:pt x="0" y="315661"/>
                </a:moveTo>
                <a:cubicBezTo>
                  <a:pt x="921224" y="362291"/>
                  <a:pt x="1842448" y="408921"/>
                  <a:pt x="2538484" y="356605"/>
                </a:cubicBezTo>
                <a:cubicBezTo>
                  <a:pt x="3234520" y="304289"/>
                  <a:pt x="3719015" y="24509"/>
                  <a:pt x="4176215" y="1763"/>
                </a:cubicBezTo>
                <a:cubicBezTo>
                  <a:pt x="4633415" y="-20983"/>
                  <a:pt x="4281105" y="183094"/>
                  <a:pt x="5281684" y="220127"/>
                </a:cubicBezTo>
                <a:cubicBezTo>
                  <a:pt x="6282263" y="257160"/>
                  <a:pt x="8196215" y="264907"/>
                  <a:pt x="10179690" y="223964"/>
                </a:cubicBezTo>
              </a:path>
            </a:pathLst>
          </a:custGeom>
          <a:noFill/>
          <a:ln w="381000">
            <a:solidFill>
              <a:srgbClr val="C0000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C28676A-CF58-44BD-96DF-1337A23B1DC1}"/>
              </a:ext>
            </a:extLst>
          </p:cNvPr>
          <p:cNvSpPr/>
          <p:nvPr/>
        </p:nvSpPr>
        <p:spPr>
          <a:xfrm>
            <a:off x="2382124" y="2109650"/>
            <a:ext cx="7261715" cy="29056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Function 2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It Corrects Action Pressure Wave’s Trajectory &amp;</a:t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Keeps it at the Centre of Neural Fiber</a:t>
            </a:r>
            <a:br>
              <a:rPr lang="en-US" sz="2800" b="1" dirty="0">
                <a:solidFill>
                  <a:srgbClr val="0070C0"/>
                </a:solidFill>
              </a:rPr>
            </a:br>
            <a:endParaRPr lang="ar-SY" sz="2800" b="1" dirty="0">
              <a:solidFill>
                <a:srgbClr val="0070C0"/>
              </a:solidFill>
            </a:endParaRPr>
          </a:p>
        </p:txBody>
      </p:sp>
      <p:pic>
        <p:nvPicPr>
          <p:cNvPr id="4" name="٣">
            <a:hlinkClick r:id="" action="ppaction://media"/>
            <a:extLst>
              <a:ext uri="{FF2B5EF4-FFF2-40B4-BE49-F238E27FC236}">
                <a16:creationId xmlns:a16="http://schemas.microsoft.com/office/drawing/2014/main" id="{5EE0455E-AFBF-48E8-810D-435634F789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5644" y="3936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7927"/>
      </p:ext>
    </p:extLst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252 -0.00232 L 0.24765 -0.04097 L 0.30182 -0.07847 L 0.34531 -0.08195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66" y="-409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1771 -0.00023 L 0.40026 0.0002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28" y="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25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750"/>
                            </p:stCondLst>
                            <p:childTnLst>
                              <p:par>
                                <p:cTn id="39" presetID="22" presetClass="entr" presetSubtype="8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75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750"/>
                            </p:stCondLst>
                            <p:childTnLst>
                              <p:par>
                                <p:cTn id="47" presetID="3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18" grpId="0" animBg="1"/>
      <p:bldP spid="18" grpId="1" animBg="1"/>
      <p:bldP spid="11" grpId="0"/>
      <p:bldP spid="12" grpId="0"/>
      <p:bldP spid="14" grpId="0"/>
      <p:bldP spid="10" grpId="0" animBg="1"/>
      <p:bldP spid="21" grpId="0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ÙØªÙØ¬Ø© Ø¨Ø­Ø« Ø§ÙØµÙØ± Ø¹Ù âªcylinder with holesâ¬â">
            <a:extLst>
              <a:ext uri="{FF2B5EF4-FFF2-40B4-BE49-F238E27FC236}">
                <a16:creationId xmlns:a16="http://schemas.microsoft.com/office/drawing/2014/main" id="{57C93CB0-D9CD-4E0C-8B22-2B27EBC4B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45832" y="1030362"/>
            <a:ext cx="1689223" cy="14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E7A0BB6-31FD-45A6-BF88-D696677076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07290" y="2331717"/>
            <a:ext cx="2267266" cy="219105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1908C08-9479-4DD9-89EE-37EB8112C4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8" y="2331717"/>
            <a:ext cx="2267266" cy="2191056"/>
          </a:xfrm>
          <a:prstGeom prst="rect">
            <a:avLst/>
          </a:prstGeom>
        </p:spPr>
      </p:pic>
      <p:pic>
        <p:nvPicPr>
          <p:cNvPr id="1026" name="Picture 2" descr="ÙØªÙØ¬Ø© Ø¨Ø­Ø« Ø§ÙØµÙØ± Ø¹Ù âªcylinder with holesâ¬â">
            <a:extLst>
              <a:ext uri="{FF2B5EF4-FFF2-40B4-BE49-F238E27FC236}">
                <a16:creationId xmlns:a16="http://schemas.microsoft.com/office/drawing/2014/main" id="{3A3D522D-D9C6-4B60-AB45-85057A953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3165" y="1176786"/>
            <a:ext cx="2194559" cy="450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356E414A-DB13-487B-B8F1-C718FC8A58A3}"/>
              </a:ext>
            </a:extLst>
          </p:cNvPr>
          <p:cNvSpPr/>
          <p:nvPr/>
        </p:nvSpPr>
        <p:spPr>
          <a:xfrm>
            <a:off x="1402597" y="2331720"/>
            <a:ext cx="3757749" cy="219456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4A485768-32E1-4347-9BC3-738D4CCD86A2}"/>
              </a:ext>
            </a:extLst>
          </p:cNvPr>
          <p:cNvSpPr/>
          <p:nvPr/>
        </p:nvSpPr>
        <p:spPr>
          <a:xfrm>
            <a:off x="1383900" y="2633796"/>
            <a:ext cx="3757749" cy="15904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3D956CF-9EBC-4FAB-B119-4C149B4B0A72}"/>
              </a:ext>
            </a:extLst>
          </p:cNvPr>
          <p:cNvSpPr/>
          <p:nvPr/>
        </p:nvSpPr>
        <p:spPr>
          <a:xfrm>
            <a:off x="6865618" y="2331720"/>
            <a:ext cx="3757749" cy="219456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261D4AFB-0053-4588-A315-549F589212B8}"/>
              </a:ext>
            </a:extLst>
          </p:cNvPr>
          <p:cNvSpPr/>
          <p:nvPr/>
        </p:nvSpPr>
        <p:spPr>
          <a:xfrm>
            <a:off x="6865617" y="2633796"/>
            <a:ext cx="3757749" cy="15904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" name="سهم: لليسار واليمين 2">
            <a:extLst>
              <a:ext uri="{FF2B5EF4-FFF2-40B4-BE49-F238E27FC236}">
                <a16:creationId xmlns:a16="http://schemas.microsoft.com/office/drawing/2014/main" id="{FE0989D9-777D-4428-8385-26A4266E3B27}"/>
              </a:ext>
            </a:extLst>
          </p:cNvPr>
          <p:cNvSpPr/>
          <p:nvPr/>
        </p:nvSpPr>
        <p:spPr>
          <a:xfrm>
            <a:off x="1854026" y="2831104"/>
            <a:ext cx="2807489" cy="1195249"/>
          </a:xfrm>
          <a:prstGeom prst="left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8" name="سهم: لليسار واليمين 17">
            <a:extLst>
              <a:ext uri="{FF2B5EF4-FFF2-40B4-BE49-F238E27FC236}">
                <a16:creationId xmlns:a16="http://schemas.microsoft.com/office/drawing/2014/main" id="{D50892F3-B7DB-4D68-BD79-B41CCC649AB8}"/>
              </a:ext>
            </a:extLst>
          </p:cNvPr>
          <p:cNvSpPr/>
          <p:nvPr/>
        </p:nvSpPr>
        <p:spPr>
          <a:xfrm>
            <a:off x="7340746" y="2829019"/>
            <a:ext cx="2807489" cy="1195249"/>
          </a:xfrm>
          <a:prstGeom prst="left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0CC67CC-B782-4205-8D1B-4853CC26A2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03" y="2926403"/>
            <a:ext cx="1014414" cy="99630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D7D5F4FC-3178-4A26-82DA-710B565DC0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0" y="3169202"/>
            <a:ext cx="515245" cy="502364"/>
          </a:xfrm>
          <a:prstGeom prst="rect">
            <a:avLst/>
          </a:prstGeom>
        </p:spPr>
      </p:pic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1C52B50B-3698-4111-9FE5-50CDD20235B7}"/>
              </a:ext>
            </a:extLst>
          </p:cNvPr>
          <p:cNvSpPr/>
          <p:nvPr/>
        </p:nvSpPr>
        <p:spPr>
          <a:xfrm>
            <a:off x="5553587" y="3314786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C10EEE31-ECA6-4DE4-920B-F86A267BB73D}"/>
              </a:ext>
            </a:extLst>
          </p:cNvPr>
          <p:cNvSpPr/>
          <p:nvPr/>
        </p:nvSpPr>
        <p:spPr>
          <a:xfrm>
            <a:off x="5705987" y="3467186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835DDADF-C634-4CAF-A966-0FD2765F267B}"/>
              </a:ext>
            </a:extLst>
          </p:cNvPr>
          <p:cNvSpPr/>
          <p:nvPr/>
        </p:nvSpPr>
        <p:spPr>
          <a:xfrm>
            <a:off x="5858387" y="3619586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31663D2D-541A-4D42-8048-C41937D069FD}"/>
              </a:ext>
            </a:extLst>
          </p:cNvPr>
          <p:cNvSpPr/>
          <p:nvPr/>
        </p:nvSpPr>
        <p:spPr>
          <a:xfrm>
            <a:off x="5629787" y="3158474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F09BC092-8917-4735-9247-72B1E29AED7D}"/>
              </a:ext>
            </a:extLst>
          </p:cNvPr>
          <p:cNvSpPr/>
          <p:nvPr/>
        </p:nvSpPr>
        <p:spPr>
          <a:xfrm>
            <a:off x="5887644" y="3214101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685A655D-5953-49FB-8666-784875D1B887}"/>
              </a:ext>
            </a:extLst>
          </p:cNvPr>
          <p:cNvSpPr/>
          <p:nvPr/>
        </p:nvSpPr>
        <p:spPr>
          <a:xfrm>
            <a:off x="6192488" y="3445977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AB0159F5-4D43-4B22-88D9-62943FB9FC93}"/>
              </a:ext>
            </a:extLst>
          </p:cNvPr>
          <p:cNvSpPr/>
          <p:nvPr/>
        </p:nvSpPr>
        <p:spPr>
          <a:xfrm>
            <a:off x="6019443" y="3325177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E8C3CD8F-555D-4980-BFC3-7835FCEA0B0B}"/>
              </a:ext>
            </a:extLst>
          </p:cNvPr>
          <p:cNvSpPr/>
          <p:nvPr/>
        </p:nvSpPr>
        <p:spPr>
          <a:xfrm>
            <a:off x="5875177" y="3430774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909469A5-E586-4903-A74D-7FA4A719932D}"/>
              </a:ext>
            </a:extLst>
          </p:cNvPr>
          <p:cNvSpPr/>
          <p:nvPr/>
        </p:nvSpPr>
        <p:spPr>
          <a:xfrm>
            <a:off x="5907290" y="3378710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F4FB211E-DACC-428F-9AD3-895A0881038B}"/>
              </a:ext>
            </a:extLst>
          </p:cNvPr>
          <p:cNvSpPr/>
          <p:nvPr/>
        </p:nvSpPr>
        <p:spPr>
          <a:xfrm>
            <a:off x="6016115" y="3408107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F0EB70F0-7941-4970-9C93-3E5044B9DF36}"/>
              </a:ext>
            </a:extLst>
          </p:cNvPr>
          <p:cNvSpPr/>
          <p:nvPr/>
        </p:nvSpPr>
        <p:spPr>
          <a:xfrm>
            <a:off x="5718003" y="3285389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1E374463-3C27-445A-AC57-059242330A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23" y="2906805"/>
            <a:ext cx="1014414" cy="9963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B5F3E28-F0BE-4C75-A834-AE4F71610B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946" y="2884365"/>
            <a:ext cx="1092814" cy="1065494"/>
          </a:xfrm>
          <a:prstGeom prst="rect">
            <a:avLst/>
          </a:prstGeom>
        </p:spPr>
      </p:pic>
      <p:sp>
        <p:nvSpPr>
          <p:cNvPr id="32" name="مربع نص 31">
            <a:extLst>
              <a:ext uri="{FF2B5EF4-FFF2-40B4-BE49-F238E27FC236}">
                <a16:creationId xmlns:a16="http://schemas.microsoft.com/office/drawing/2014/main" id="{00977B45-583F-4AC6-8F66-49732A55F243}"/>
              </a:ext>
            </a:extLst>
          </p:cNvPr>
          <p:cNvSpPr txBox="1"/>
          <p:nvPr/>
        </p:nvSpPr>
        <p:spPr>
          <a:xfrm>
            <a:off x="4569287" y="4529366"/>
            <a:ext cx="30534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Node of Ranvier</a:t>
            </a:r>
            <a:endParaRPr lang="ar-SY" sz="3200" b="1" dirty="0">
              <a:solidFill>
                <a:srgbClr val="C00000"/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87CAD68-9848-4A03-9AA6-4A068BD9239B}"/>
              </a:ext>
            </a:extLst>
          </p:cNvPr>
          <p:cNvSpPr txBox="1"/>
          <p:nvPr/>
        </p:nvSpPr>
        <p:spPr>
          <a:xfrm>
            <a:off x="2625393" y="5117231"/>
            <a:ext cx="131215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Before</a:t>
            </a:r>
            <a:endParaRPr lang="ar-SY" sz="3200" b="1" dirty="0">
              <a:solidFill>
                <a:srgbClr val="0070C0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62CA8376-3C60-45F0-81AE-A4D7FEC7B3A4}"/>
              </a:ext>
            </a:extLst>
          </p:cNvPr>
          <p:cNvSpPr txBox="1"/>
          <p:nvPr/>
        </p:nvSpPr>
        <p:spPr>
          <a:xfrm>
            <a:off x="8163658" y="5086454"/>
            <a:ext cx="116166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After</a:t>
            </a:r>
            <a:endParaRPr lang="ar-SY" sz="3600" b="1" dirty="0">
              <a:solidFill>
                <a:srgbClr val="0070C0"/>
              </a:solidFill>
            </a:endParaRPr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id="{CDC85CA2-A966-4687-967F-773F8E6273D2}"/>
              </a:ext>
            </a:extLst>
          </p:cNvPr>
          <p:cNvSpPr/>
          <p:nvPr/>
        </p:nvSpPr>
        <p:spPr>
          <a:xfrm>
            <a:off x="5401267" y="1345474"/>
            <a:ext cx="1744116" cy="799364"/>
          </a:xfrm>
          <a:custGeom>
            <a:avLst/>
            <a:gdLst>
              <a:gd name="connsiteX0" fmla="*/ 0 w 1924334"/>
              <a:gd name="connsiteY0" fmla="*/ 718692 h 1375942"/>
              <a:gd name="connsiteX1" fmla="*/ 286603 w 1924334"/>
              <a:gd name="connsiteY1" fmla="*/ 745988 h 1375942"/>
              <a:gd name="connsiteX2" fmla="*/ 777922 w 1924334"/>
              <a:gd name="connsiteY2" fmla="*/ 1360137 h 1375942"/>
              <a:gd name="connsiteX3" fmla="*/ 1269241 w 1924334"/>
              <a:gd name="connsiteY3" fmla="*/ 9009 h 1375942"/>
              <a:gd name="connsiteX4" fmla="*/ 1705970 w 1924334"/>
              <a:gd name="connsiteY4" fmla="*/ 773283 h 1375942"/>
              <a:gd name="connsiteX5" fmla="*/ 1924334 w 1924334"/>
              <a:gd name="connsiteY5" fmla="*/ 814227 h 1375942"/>
              <a:gd name="connsiteX6" fmla="*/ 1924334 w 1924334"/>
              <a:gd name="connsiteY6" fmla="*/ 814227 h 1375942"/>
              <a:gd name="connsiteX0" fmla="*/ 0 w 1924334"/>
              <a:gd name="connsiteY0" fmla="*/ 570246 h 1222344"/>
              <a:gd name="connsiteX1" fmla="*/ 286603 w 1924334"/>
              <a:gd name="connsiteY1" fmla="*/ 597542 h 1222344"/>
              <a:gd name="connsiteX2" fmla="*/ 777922 w 1924334"/>
              <a:gd name="connsiteY2" fmla="*/ 1211691 h 1222344"/>
              <a:gd name="connsiteX3" fmla="*/ 1282889 w 1924334"/>
              <a:gd name="connsiteY3" fmla="*/ 10689 h 1222344"/>
              <a:gd name="connsiteX4" fmla="*/ 1705970 w 1924334"/>
              <a:gd name="connsiteY4" fmla="*/ 624837 h 1222344"/>
              <a:gd name="connsiteX5" fmla="*/ 1924334 w 1924334"/>
              <a:gd name="connsiteY5" fmla="*/ 665781 h 1222344"/>
              <a:gd name="connsiteX6" fmla="*/ 1924334 w 1924334"/>
              <a:gd name="connsiteY6" fmla="*/ 665781 h 1222344"/>
              <a:gd name="connsiteX0" fmla="*/ 0 w 1924334"/>
              <a:gd name="connsiteY0" fmla="*/ 569814 h 1208448"/>
              <a:gd name="connsiteX1" fmla="*/ 286603 w 1924334"/>
              <a:gd name="connsiteY1" fmla="*/ 597110 h 1208448"/>
              <a:gd name="connsiteX2" fmla="*/ 736979 w 1924334"/>
              <a:gd name="connsiteY2" fmla="*/ 1197612 h 1208448"/>
              <a:gd name="connsiteX3" fmla="*/ 1282889 w 1924334"/>
              <a:gd name="connsiteY3" fmla="*/ 10257 h 1208448"/>
              <a:gd name="connsiteX4" fmla="*/ 1705970 w 1924334"/>
              <a:gd name="connsiteY4" fmla="*/ 624405 h 1208448"/>
              <a:gd name="connsiteX5" fmla="*/ 1924334 w 1924334"/>
              <a:gd name="connsiteY5" fmla="*/ 665349 h 1208448"/>
              <a:gd name="connsiteX6" fmla="*/ 1924334 w 1924334"/>
              <a:gd name="connsiteY6" fmla="*/ 665349 h 1208448"/>
              <a:gd name="connsiteX0" fmla="*/ 0 w 1924334"/>
              <a:gd name="connsiteY0" fmla="*/ 566981 h 1111562"/>
              <a:gd name="connsiteX1" fmla="*/ 286603 w 1924334"/>
              <a:gd name="connsiteY1" fmla="*/ 594277 h 1111562"/>
              <a:gd name="connsiteX2" fmla="*/ 736979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562"/>
              <a:gd name="connsiteX1" fmla="*/ 286603 w 1924334"/>
              <a:gd name="connsiteY1" fmla="*/ 594277 h 1111562"/>
              <a:gd name="connsiteX2" fmla="*/ 736979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562"/>
              <a:gd name="connsiteX1" fmla="*/ 286603 w 1924334"/>
              <a:gd name="connsiteY1" fmla="*/ 594277 h 1111562"/>
              <a:gd name="connsiteX2" fmla="*/ 900752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562"/>
              <a:gd name="connsiteX1" fmla="*/ 518615 w 1924334"/>
              <a:gd name="connsiteY1" fmla="*/ 594277 h 1111562"/>
              <a:gd name="connsiteX2" fmla="*/ 900752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750"/>
              <a:gd name="connsiteX1" fmla="*/ 300250 w 1924334"/>
              <a:gd name="connsiteY1" fmla="*/ 512390 h 1111750"/>
              <a:gd name="connsiteX2" fmla="*/ 518615 w 1924334"/>
              <a:gd name="connsiteY2" fmla="*/ 594277 h 1111750"/>
              <a:gd name="connsiteX3" fmla="*/ 900752 w 1924334"/>
              <a:gd name="connsiteY3" fmla="*/ 1099244 h 1111750"/>
              <a:gd name="connsiteX4" fmla="*/ 1282889 w 1924334"/>
              <a:gd name="connsiteY4" fmla="*/ 7424 h 1111750"/>
              <a:gd name="connsiteX5" fmla="*/ 1705970 w 1924334"/>
              <a:gd name="connsiteY5" fmla="*/ 621572 h 1111750"/>
              <a:gd name="connsiteX6" fmla="*/ 1924334 w 1924334"/>
              <a:gd name="connsiteY6" fmla="*/ 662516 h 1111750"/>
              <a:gd name="connsiteX7" fmla="*/ 1924334 w 1924334"/>
              <a:gd name="connsiteY7" fmla="*/ 662516 h 1111750"/>
              <a:gd name="connsiteX0" fmla="*/ 0 w 1624084"/>
              <a:gd name="connsiteY0" fmla="*/ 512390 h 1111750"/>
              <a:gd name="connsiteX1" fmla="*/ 218365 w 1624084"/>
              <a:gd name="connsiteY1" fmla="*/ 594277 h 1111750"/>
              <a:gd name="connsiteX2" fmla="*/ 600502 w 1624084"/>
              <a:gd name="connsiteY2" fmla="*/ 1099244 h 1111750"/>
              <a:gd name="connsiteX3" fmla="*/ 982639 w 1624084"/>
              <a:gd name="connsiteY3" fmla="*/ 7424 h 1111750"/>
              <a:gd name="connsiteX4" fmla="*/ 1405720 w 1624084"/>
              <a:gd name="connsiteY4" fmla="*/ 621572 h 1111750"/>
              <a:gd name="connsiteX5" fmla="*/ 1624084 w 1624084"/>
              <a:gd name="connsiteY5" fmla="*/ 662516 h 1111750"/>
              <a:gd name="connsiteX6" fmla="*/ 1624084 w 1624084"/>
              <a:gd name="connsiteY6" fmla="*/ 662516 h 111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4084" h="1111750">
                <a:moveTo>
                  <a:pt x="0" y="512390"/>
                </a:moveTo>
                <a:cubicBezTo>
                  <a:pt x="86436" y="516939"/>
                  <a:pt x="118281" y="496468"/>
                  <a:pt x="218365" y="594277"/>
                </a:cubicBezTo>
                <a:cubicBezTo>
                  <a:pt x="318449" y="692086"/>
                  <a:pt x="473123" y="1197053"/>
                  <a:pt x="600502" y="1099244"/>
                </a:cubicBezTo>
                <a:cubicBezTo>
                  <a:pt x="727881" y="1001435"/>
                  <a:pt x="848436" y="87036"/>
                  <a:pt x="982639" y="7424"/>
                </a:cubicBezTo>
                <a:cubicBezTo>
                  <a:pt x="1116842" y="-72188"/>
                  <a:pt x="1298813" y="512390"/>
                  <a:pt x="1405720" y="621572"/>
                </a:cubicBezTo>
                <a:cubicBezTo>
                  <a:pt x="1512627" y="730754"/>
                  <a:pt x="1624084" y="662516"/>
                  <a:pt x="1624084" y="662516"/>
                </a:cubicBezTo>
                <a:lnTo>
                  <a:pt x="1624084" y="662516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pic>
        <p:nvPicPr>
          <p:cNvPr id="12" name="٥.">
            <a:hlinkClick r:id="" action="ppaction://media"/>
            <a:extLst>
              <a:ext uri="{FF2B5EF4-FFF2-40B4-BE49-F238E27FC236}">
                <a16:creationId xmlns:a16="http://schemas.microsoft.com/office/drawing/2014/main" id="{AB138CC9-03F6-4887-B8C3-FA4D399AB86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564.979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66263" y="5652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40487"/>
      </p:ext>
    </p:extLst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8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0" presetID="16" presetClass="entr" presetSubtype="42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18" grpId="0" animBg="1"/>
      <p:bldP spid="9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2" grpId="0"/>
      <p:bldP spid="33" grpId="0"/>
      <p:bldP spid="34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ÙØªÙØ¬Ø© Ø¨Ø­Ø« Ø§ÙØµÙØ± Ø¹Ù âªcylinder with holesâ¬â">
            <a:extLst>
              <a:ext uri="{FF2B5EF4-FFF2-40B4-BE49-F238E27FC236}">
                <a16:creationId xmlns:a16="http://schemas.microsoft.com/office/drawing/2014/main" id="{57C93CB0-D9CD-4E0C-8B22-2B27EBC4B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45832" y="1030362"/>
            <a:ext cx="1689223" cy="14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E7A0BB6-31FD-45A6-BF88-D69667707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07290" y="2331717"/>
            <a:ext cx="2267266" cy="219105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1908C08-9479-4DD9-89EE-37EB8112C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8" y="2331717"/>
            <a:ext cx="2267266" cy="2191056"/>
          </a:xfrm>
          <a:prstGeom prst="rect">
            <a:avLst/>
          </a:prstGeom>
        </p:spPr>
      </p:pic>
      <p:pic>
        <p:nvPicPr>
          <p:cNvPr id="1026" name="Picture 2" descr="ÙØªÙØ¬Ø© Ø¨Ø­Ø« Ø§ÙØµÙØ± Ø¹Ù âªcylinder with holesâ¬â">
            <a:extLst>
              <a:ext uri="{FF2B5EF4-FFF2-40B4-BE49-F238E27FC236}">
                <a16:creationId xmlns:a16="http://schemas.microsoft.com/office/drawing/2014/main" id="{3A3D522D-D9C6-4B60-AB45-85057A953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3165" y="1176786"/>
            <a:ext cx="2194559" cy="450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356E414A-DB13-487B-B8F1-C718FC8A58A3}"/>
              </a:ext>
            </a:extLst>
          </p:cNvPr>
          <p:cNvSpPr/>
          <p:nvPr/>
        </p:nvSpPr>
        <p:spPr>
          <a:xfrm>
            <a:off x="1402597" y="2331720"/>
            <a:ext cx="3757749" cy="219456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4A485768-32E1-4347-9BC3-738D4CCD86A2}"/>
              </a:ext>
            </a:extLst>
          </p:cNvPr>
          <p:cNvSpPr/>
          <p:nvPr/>
        </p:nvSpPr>
        <p:spPr>
          <a:xfrm>
            <a:off x="1383900" y="2633796"/>
            <a:ext cx="3757749" cy="15904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3D956CF-9EBC-4FAB-B119-4C149B4B0A72}"/>
              </a:ext>
            </a:extLst>
          </p:cNvPr>
          <p:cNvSpPr/>
          <p:nvPr/>
        </p:nvSpPr>
        <p:spPr>
          <a:xfrm>
            <a:off x="6865618" y="2331720"/>
            <a:ext cx="3757749" cy="219456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261D4AFB-0053-4588-A315-549F589212B8}"/>
              </a:ext>
            </a:extLst>
          </p:cNvPr>
          <p:cNvSpPr/>
          <p:nvPr/>
        </p:nvSpPr>
        <p:spPr>
          <a:xfrm>
            <a:off x="6865617" y="2633796"/>
            <a:ext cx="3757749" cy="15904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" name="سهم: لليسار واليمين 2">
            <a:extLst>
              <a:ext uri="{FF2B5EF4-FFF2-40B4-BE49-F238E27FC236}">
                <a16:creationId xmlns:a16="http://schemas.microsoft.com/office/drawing/2014/main" id="{FE0989D9-777D-4428-8385-26A4266E3B27}"/>
              </a:ext>
            </a:extLst>
          </p:cNvPr>
          <p:cNvSpPr/>
          <p:nvPr/>
        </p:nvSpPr>
        <p:spPr>
          <a:xfrm>
            <a:off x="1854026" y="2831104"/>
            <a:ext cx="2807489" cy="1195249"/>
          </a:xfrm>
          <a:prstGeom prst="left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8" name="سهم: لليسار واليمين 17">
            <a:extLst>
              <a:ext uri="{FF2B5EF4-FFF2-40B4-BE49-F238E27FC236}">
                <a16:creationId xmlns:a16="http://schemas.microsoft.com/office/drawing/2014/main" id="{D50892F3-B7DB-4D68-BD79-B41CCC649AB8}"/>
              </a:ext>
            </a:extLst>
          </p:cNvPr>
          <p:cNvSpPr/>
          <p:nvPr/>
        </p:nvSpPr>
        <p:spPr>
          <a:xfrm>
            <a:off x="7340746" y="2829019"/>
            <a:ext cx="2807489" cy="1195249"/>
          </a:xfrm>
          <a:prstGeom prst="left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0CC67CC-B782-4205-8D1B-4853CC26A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03" y="2926403"/>
            <a:ext cx="1014414" cy="99630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D7D5F4FC-3178-4A26-82DA-710B565DC0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0" y="3169202"/>
            <a:ext cx="515245" cy="502364"/>
          </a:xfrm>
          <a:prstGeom prst="rect">
            <a:avLst/>
          </a:prstGeom>
        </p:spPr>
      </p:pic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1C52B50B-3698-4111-9FE5-50CDD20235B7}"/>
              </a:ext>
            </a:extLst>
          </p:cNvPr>
          <p:cNvSpPr/>
          <p:nvPr/>
        </p:nvSpPr>
        <p:spPr>
          <a:xfrm>
            <a:off x="5553587" y="3314786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C10EEE31-ECA6-4DE4-920B-F86A267BB73D}"/>
              </a:ext>
            </a:extLst>
          </p:cNvPr>
          <p:cNvSpPr/>
          <p:nvPr/>
        </p:nvSpPr>
        <p:spPr>
          <a:xfrm>
            <a:off x="5705987" y="3467186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835DDADF-C634-4CAF-A966-0FD2765F267B}"/>
              </a:ext>
            </a:extLst>
          </p:cNvPr>
          <p:cNvSpPr/>
          <p:nvPr/>
        </p:nvSpPr>
        <p:spPr>
          <a:xfrm>
            <a:off x="5858387" y="3619586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31663D2D-541A-4D42-8048-C41937D069FD}"/>
              </a:ext>
            </a:extLst>
          </p:cNvPr>
          <p:cNvSpPr/>
          <p:nvPr/>
        </p:nvSpPr>
        <p:spPr>
          <a:xfrm>
            <a:off x="5629787" y="3158474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F09BC092-8917-4735-9247-72B1E29AED7D}"/>
              </a:ext>
            </a:extLst>
          </p:cNvPr>
          <p:cNvSpPr/>
          <p:nvPr/>
        </p:nvSpPr>
        <p:spPr>
          <a:xfrm>
            <a:off x="5887644" y="3214101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685A655D-5953-49FB-8666-784875D1B887}"/>
              </a:ext>
            </a:extLst>
          </p:cNvPr>
          <p:cNvSpPr/>
          <p:nvPr/>
        </p:nvSpPr>
        <p:spPr>
          <a:xfrm>
            <a:off x="6192488" y="3445977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AB0159F5-4D43-4B22-88D9-62943FB9FC93}"/>
              </a:ext>
            </a:extLst>
          </p:cNvPr>
          <p:cNvSpPr/>
          <p:nvPr/>
        </p:nvSpPr>
        <p:spPr>
          <a:xfrm>
            <a:off x="6019443" y="3325177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E8C3CD8F-555D-4980-BFC3-7835FCEA0B0B}"/>
              </a:ext>
            </a:extLst>
          </p:cNvPr>
          <p:cNvSpPr/>
          <p:nvPr/>
        </p:nvSpPr>
        <p:spPr>
          <a:xfrm>
            <a:off x="5875177" y="3430774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909469A5-E586-4903-A74D-7FA4A719932D}"/>
              </a:ext>
            </a:extLst>
          </p:cNvPr>
          <p:cNvSpPr/>
          <p:nvPr/>
        </p:nvSpPr>
        <p:spPr>
          <a:xfrm>
            <a:off x="5907290" y="3378710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F4FB211E-DACC-428F-9AD3-895A0881038B}"/>
              </a:ext>
            </a:extLst>
          </p:cNvPr>
          <p:cNvSpPr/>
          <p:nvPr/>
        </p:nvSpPr>
        <p:spPr>
          <a:xfrm>
            <a:off x="6016115" y="3408107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F0EB70F0-7941-4970-9C93-3E5044B9DF36}"/>
              </a:ext>
            </a:extLst>
          </p:cNvPr>
          <p:cNvSpPr/>
          <p:nvPr/>
        </p:nvSpPr>
        <p:spPr>
          <a:xfrm>
            <a:off x="5718003" y="3285389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1E374463-3C27-445A-AC57-059242330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23" y="2906805"/>
            <a:ext cx="1014414" cy="9963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B5F3E28-F0BE-4C75-A834-AE4F71610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946" y="2884365"/>
            <a:ext cx="1092814" cy="1065494"/>
          </a:xfrm>
          <a:prstGeom prst="rect">
            <a:avLst/>
          </a:prstGeom>
        </p:spPr>
      </p:pic>
      <p:sp>
        <p:nvSpPr>
          <p:cNvPr id="32" name="مربع نص 31">
            <a:extLst>
              <a:ext uri="{FF2B5EF4-FFF2-40B4-BE49-F238E27FC236}">
                <a16:creationId xmlns:a16="http://schemas.microsoft.com/office/drawing/2014/main" id="{00977B45-583F-4AC6-8F66-49732A55F243}"/>
              </a:ext>
            </a:extLst>
          </p:cNvPr>
          <p:cNvSpPr txBox="1"/>
          <p:nvPr/>
        </p:nvSpPr>
        <p:spPr>
          <a:xfrm>
            <a:off x="4569287" y="4529366"/>
            <a:ext cx="30534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Node of Ranvier</a:t>
            </a:r>
            <a:endParaRPr lang="ar-SY" sz="3200" b="1" dirty="0">
              <a:solidFill>
                <a:srgbClr val="C00000"/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87CAD68-9848-4A03-9AA6-4A068BD9239B}"/>
              </a:ext>
            </a:extLst>
          </p:cNvPr>
          <p:cNvSpPr txBox="1"/>
          <p:nvPr/>
        </p:nvSpPr>
        <p:spPr>
          <a:xfrm>
            <a:off x="2625393" y="5117231"/>
            <a:ext cx="131215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Before</a:t>
            </a:r>
            <a:endParaRPr lang="ar-SY" sz="3200" b="1" dirty="0">
              <a:solidFill>
                <a:srgbClr val="0070C0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62CA8376-3C60-45F0-81AE-A4D7FEC7B3A4}"/>
              </a:ext>
            </a:extLst>
          </p:cNvPr>
          <p:cNvSpPr txBox="1"/>
          <p:nvPr/>
        </p:nvSpPr>
        <p:spPr>
          <a:xfrm>
            <a:off x="8163658" y="5086454"/>
            <a:ext cx="116166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After</a:t>
            </a:r>
            <a:endParaRPr lang="ar-SY" sz="3600" b="1" dirty="0">
              <a:solidFill>
                <a:srgbClr val="0070C0"/>
              </a:solidFill>
            </a:endParaRPr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id="{CDC85CA2-A966-4687-967F-773F8E6273D2}"/>
              </a:ext>
            </a:extLst>
          </p:cNvPr>
          <p:cNvSpPr/>
          <p:nvPr/>
        </p:nvSpPr>
        <p:spPr>
          <a:xfrm>
            <a:off x="5401267" y="1345474"/>
            <a:ext cx="1744116" cy="799364"/>
          </a:xfrm>
          <a:custGeom>
            <a:avLst/>
            <a:gdLst>
              <a:gd name="connsiteX0" fmla="*/ 0 w 1924334"/>
              <a:gd name="connsiteY0" fmla="*/ 718692 h 1375942"/>
              <a:gd name="connsiteX1" fmla="*/ 286603 w 1924334"/>
              <a:gd name="connsiteY1" fmla="*/ 745988 h 1375942"/>
              <a:gd name="connsiteX2" fmla="*/ 777922 w 1924334"/>
              <a:gd name="connsiteY2" fmla="*/ 1360137 h 1375942"/>
              <a:gd name="connsiteX3" fmla="*/ 1269241 w 1924334"/>
              <a:gd name="connsiteY3" fmla="*/ 9009 h 1375942"/>
              <a:gd name="connsiteX4" fmla="*/ 1705970 w 1924334"/>
              <a:gd name="connsiteY4" fmla="*/ 773283 h 1375942"/>
              <a:gd name="connsiteX5" fmla="*/ 1924334 w 1924334"/>
              <a:gd name="connsiteY5" fmla="*/ 814227 h 1375942"/>
              <a:gd name="connsiteX6" fmla="*/ 1924334 w 1924334"/>
              <a:gd name="connsiteY6" fmla="*/ 814227 h 1375942"/>
              <a:gd name="connsiteX0" fmla="*/ 0 w 1924334"/>
              <a:gd name="connsiteY0" fmla="*/ 570246 h 1222344"/>
              <a:gd name="connsiteX1" fmla="*/ 286603 w 1924334"/>
              <a:gd name="connsiteY1" fmla="*/ 597542 h 1222344"/>
              <a:gd name="connsiteX2" fmla="*/ 777922 w 1924334"/>
              <a:gd name="connsiteY2" fmla="*/ 1211691 h 1222344"/>
              <a:gd name="connsiteX3" fmla="*/ 1282889 w 1924334"/>
              <a:gd name="connsiteY3" fmla="*/ 10689 h 1222344"/>
              <a:gd name="connsiteX4" fmla="*/ 1705970 w 1924334"/>
              <a:gd name="connsiteY4" fmla="*/ 624837 h 1222344"/>
              <a:gd name="connsiteX5" fmla="*/ 1924334 w 1924334"/>
              <a:gd name="connsiteY5" fmla="*/ 665781 h 1222344"/>
              <a:gd name="connsiteX6" fmla="*/ 1924334 w 1924334"/>
              <a:gd name="connsiteY6" fmla="*/ 665781 h 1222344"/>
              <a:gd name="connsiteX0" fmla="*/ 0 w 1924334"/>
              <a:gd name="connsiteY0" fmla="*/ 569814 h 1208448"/>
              <a:gd name="connsiteX1" fmla="*/ 286603 w 1924334"/>
              <a:gd name="connsiteY1" fmla="*/ 597110 h 1208448"/>
              <a:gd name="connsiteX2" fmla="*/ 736979 w 1924334"/>
              <a:gd name="connsiteY2" fmla="*/ 1197612 h 1208448"/>
              <a:gd name="connsiteX3" fmla="*/ 1282889 w 1924334"/>
              <a:gd name="connsiteY3" fmla="*/ 10257 h 1208448"/>
              <a:gd name="connsiteX4" fmla="*/ 1705970 w 1924334"/>
              <a:gd name="connsiteY4" fmla="*/ 624405 h 1208448"/>
              <a:gd name="connsiteX5" fmla="*/ 1924334 w 1924334"/>
              <a:gd name="connsiteY5" fmla="*/ 665349 h 1208448"/>
              <a:gd name="connsiteX6" fmla="*/ 1924334 w 1924334"/>
              <a:gd name="connsiteY6" fmla="*/ 665349 h 1208448"/>
              <a:gd name="connsiteX0" fmla="*/ 0 w 1924334"/>
              <a:gd name="connsiteY0" fmla="*/ 566981 h 1111562"/>
              <a:gd name="connsiteX1" fmla="*/ 286603 w 1924334"/>
              <a:gd name="connsiteY1" fmla="*/ 594277 h 1111562"/>
              <a:gd name="connsiteX2" fmla="*/ 736979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562"/>
              <a:gd name="connsiteX1" fmla="*/ 286603 w 1924334"/>
              <a:gd name="connsiteY1" fmla="*/ 594277 h 1111562"/>
              <a:gd name="connsiteX2" fmla="*/ 736979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562"/>
              <a:gd name="connsiteX1" fmla="*/ 286603 w 1924334"/>
              <a:gd name="connsiteY1" fmla="*/ 594277 h 1111562"/>
              <a:gd name="connsiteX2" fmla="*/ 900752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562"/>
              <a:gd name="connsiteX1" fmla="*/ 518615 w 1924334"/>
              <a:gd name="connsiteY1" fmla="*/ 594277 h 1111562"/>
              <a:gd name="connsiteX2" fmla="*/ 900752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750"/>
              <a:gd name="connsiteX1" fmla="*/ 300250 w 1924334"/>
              <a:gd name="connsiteY1" fmla="*/ 512390 h 1111750"/>
              <a:gd name="connsiteX2" fmla="*/ 518615 w 1924334"/>
              <a:gd name="connsiteY2" fmla="*/ 594277 h 1111750"/>
              <a:gd name="connsiteX3" fmla="*/ 900752 w 1924334"/>
              <a:gd name="connsiteY3" fmla="*/ 1099244 h 1111750"/>
              <a:gd name="connsiteX4" fmla="*/ 1282889 w 1924334"/>
              <a:gd name="connsiteY4" fmla="*/ 7424 h 1111750"/>
              <a:gd name="connsiteX5" fmla="*/ 1705970 w 1924334"/>
              <a:gd name="connsiteY5" fmla="*/ 621572 h 1111750"/>
              <a:gd name="connsiteX6" fmla="*/ 1924334 w 1924334"/>
              <a:gd name="connsiteY6" fmla="*/ 662516 h 1111750"/>
              <a:gd name="connsiteX7" fmla="*/ 1924334 w 1924334"/>
              <a:gd name="connsiteY7" fmla="*/ 662516 h 1111750"/>
              <a:gd name="connsiteX0" fmla="*/ 0 w 1624084"/>
              <a:gd name="connsiteY0" fmla="*/ 512390 h 1111750"/>
              <a:gd name="connsiteX1" fmla="*/ 218365 w 1624084"/>
              <a:gd name="connsiteY1" fmla="*/ 594277 h 1111750"/>
              <a:gd name="connsiteX2" fmla="*/ 600502 w 1624084"/>
              <a:gd name="connsiteY2" fmla="*/ 1099244 h 1111750"/>
              <a:gd name="connsiteX3" fmla="*/ 982639 w 1624084"/>
              <a:gd name="connsiteY3" fmla="*/ 7424 h 1111750"/>
              <a:gd name="connsiteX4" fmla="*/ 1405720 w 1624084"/>
              <a:gd name="connsiteY4" fmla="*/ 621572 h 1111750"/>
              <a:gd name="connsiteX5" fmla="*/ 1624084 w 1624084"/>
              <a:gd name="connsiteY5" fmla="*/ 662516 h 1111750"/>
              <a:gd name="connsiteX6" fmla="*/ 1624084 w 1624084"/>
              <a:gd name="connsiteY6" fmla="*/ 662516 h 111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4084" h="1111750">
                <a:moveTo>
                  <a:pt x="0" y="512390"/>
                </a:moveTo>
                <a:cubicBezTo>
                  <a:pt x="86436" y="516939"/>
                  <a:pt x="118281" y="496468"/>
                  <a:pt x="218365" y="594277"/>
                </a:cubicBezTo>
                <a:cubicBezTo>
                  <a:pt x="318449" y="692086"/>
                  <a:pt x="473123" y="1197053"/>
                  <a:pt x="600502" y="1099244"/>
                </a:cubicBezTo>
                <a:cubicBezTo>
                  <a:pt x="727881" y="1001435"/>
                  <a:pt x="848436" y="87036"/>
                  <a:pt x="982639" y="7424"/>
                </a:cubicBezTo>
                <a:cubicBezTo>
                  <a:pt x="1116842" y="-72188"/>
                  <a:pt x="1298813" y="512390"/>
                  <a:pt x="1405720" y="621572"/>
                </a:cubicBezTo>
                <a:cubicBezTo>
                  <a:pt x="1512627" y="730754"/>
                  <a:pt x="1624084" y="662516"/>
                  <a:pt x="1624084" y="662516"/>
                </a:cubicBezTo>
                <a:lnTo>
                  <a:pt x="1624084" y="662516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749185939"/>
      </p:ext>
    </p:extLst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16" presetClass="entr" presetSubtype="42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8" grpId="0" animBg="1"/>
      <p:bldP spid="9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2" grpId="0"/>
      <p:bldP spid="33" grpId="0"/>
      <p:bldP spid="34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ÙØªÙØ¬Ø© Ø¨Ø­Ø« Ø§ÙØµÙØ± Ø¹Ù âªcylinder with holesâ¬â">
            <a:extLst>
              <a:ext uri="{FF2B5EF4-FFF2-40B4-BE49-F238E27FC236}">
                <a16:creationId xmlns:a16="http://schemas.microsoft.com/office/drawing/2014/main" id="{57C93CB0-D9CD-4E0C-8B22-2B27EBC4B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45832" y="1030362"/>
            <a:ext cx="1689223" cy="14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E7A0BB6-31FD-45A6-BF88-D69667707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07290" y="2331717"/>
            <a:ext cx="2267266" cy="219105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1908C08-9479-4DD9-89EE-37EB8112C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8" y="2331717"/>
            <a:ext cx="2267266" cy="2191056"/>
          </a:xfrm>
          <a:prstGeom prst="rect">
            <a:avLst/>
          </a:prstGeom>
        </p:spPr>
      </p:pic>
      <p:pic>
        <p:nvPicPr>
          <p:cNvPr id="1026" name="Picture 2" descr="ÙØªÙØ¬Ø© Ø¨Ø­Ø« Ø§ÙØµÙØ± Ø¹Ù âªcylinder with holesâ¬â">
            <a:extLst>
              <a:ext uri="{FF2B5EF4-FFF2-40B4-BE49-F238E27FC236}">
                <a16:creationId xmlns:a16="http://schemas.microsoft.com/office/drawing/2014/main" id="{3A3D522D-D9C6-4B60-AB45-85057A953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3165" y="1176786"/>
            <a:ext cx="2194559" cy="450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356E414A-DB13-487B-B8F1-C718FC8A58A3}"/>
              </a:ext>
            </a:extLst>
          </p:cNvPr>
          <p:cNvSpPr/>
          <p:nvPr/>
        </p:nvSpPr>
        <p:spPr>
          <a:xfrm>
            <a:off x="1402597" y="2331720"/>
            <a:ext cx="3757749" cy="219456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4A485768-32E1-4347-9BC3-738D4CCD86A2}"/>
              </a:ext>
            </a:extLst>
          </p:cNvPr>
          <p:cNvSpPr/>
          <p:nvPr/>
        </p:nvSpPr>
        <p:spPr>
          <a:xfrm>
            <a:off x="1383900" y="2633796"/>
            <a:ext cx="3757749" cy="15904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3D956CF-9EBC-4FAB-B119-4C149B4B0A72}"/>
              </a:ext>
            </a:extLst>
          </p:cNvPr>
          <p:cNvSpPr/>
          <p:nvPr/>
        </p:nvSpPr>
        <p:spPr>
          <a:xfrm>
            <a:off x="6865618" y="2331720"/>
            <a:ext cx="3757749" cy="219456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261D4AFB-0053-4588-A315-549F589212B8}"/>
              </a:ext>
            </a:extLst>
          </p:cNvPr>
          <p:cNvSpPr/>
          <p:nvPr/>
        </p:nvSpPr>
        <p:spPr>
          <a:xfrm>
            <a:off x="6865617" y="2633796"/>
            <a:ext cx="3757749" cy="15904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" name="سهم: لليسار واليمين 2">
            <a:extLst>
              <a:ext uri="{FF2B5EF4-FFF2-40B4-BE49-F238E27FC236}">
                <a16:creationId xmlns:a16="http://schemas.microsoft.com/office/drawing/2014/main" id="{FE0989D9-777D-4428-8385-26A4266E3B27}"/>
              </a:ext>
            </a:extLst>
          </p:cNvPr>
          <p:cNvSpPr/>
          <p:nvPr/>
        </p:nvSpPr>
        <p:spPr>
          <a:xfrm>
            <a:off x="1854026" y="2831104"/>
            <a:ext cx="2807489" cy="1195249"/>
          </a:xfrm>
          <a:prstGeom prst="left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8" name="سهم: لليسار واليمين 17">
            <a:extLst>
              <a:ext uri="{FF2B5EF4-FFF2-40B4-BE49-F238E27FC236}">
                <a16:creationId xmlns:a16="http://schemas.microsoft.com/office/drawing/2014/main" id="{D50892F3-B7DB-4D68-BD79-B41CCC649AB8}"/>
              </a:ext>
            </a:extLst>
          </p:cNvPr>
          <p:cNvSpPr/>
          <p:nvPr/>
        </p:nvSpPr>
        <p:spPr>
          <a:xfrm>
            <a:off x="7340746" y="2829019"/>
            <a:ext cx="2807489" cy="1195249"/>
          </a:xfrm>
          <a:prstGeom prst="left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0CC67CC-B782-4205-8D1B-4853CC26A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03" y="2926403"/>
            <a:ext cx="1014414" cy="99630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D7D5F4FC-3178-4A26-82DA-710B565DC0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0" y="3169202"/>
            <a:ext cx="515245" cy="502364"/>
          </a:xfrm>
          <a:prstGeom prst="rect">
            <a:avLst/>
          </a:prstGeom>
        </p:spPr>
      </p:pic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1C52B50B-3698-4111-9FE5-50CDD20235B7}"/>
              </a:ext>
            </a:extLst>
          </p:cNvPr>
          <p:cNvSpPr/>
          <p:nvPr/>
        </p:nvSpPr>
        <p:spPr>
          <a:xfrm>
            <a:off x="5553587" y="3314786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C10EEE31-ECA6-4DE4-920B-F86A267BB73D}"/>
              </a:ext>
            </a:extLst>
          </p:cNvPr>
          <p:cNvSpPr/>
          <p:nvPr/>
        </p:nvSpPr>
        <p:spPr>
          <a:xfrm>
            <a:off x="5705987" y="3467186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835DDADF-C634-4CAF-A966-0FD2765F267B}"/>
              </a:ext>
            </a:extLst>
          </p:cNvPr>
          <p:cNvSpPr/>
          <p:nvPr/>
        </p:nvSpPr>
        <p:spPr>
          <a:xfrm>
            <a:off x="5858387" y="3619586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31663D2D-541A-4D42-8048-C41937D069FD}"/>
              </a:ext>
            </a:extLst>
          </p:cNvPr>
          <p:cNvSpPr/>
          <p:nvPr/>
        </p:nvSpPr>
        <p:spPr>
          <a:xfrm>
            <a:off x="5629787" y="3158474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F09BC092-8917-4735-9247-72B1E29AED7D}"/>
              </a:ext>
            </a:extLst>
          </p:cNvPr>
          <p:cNvSpPr/>
          <p:nvPr/>
        </p:nvSpPr>
        <p:spPr>
          <a:xfrm>
            <a:off x="5887644" y="3214101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685A655D-5953-49FB-8666-784875D1B887}"/>
              </a:ext>
            </a:extLst>
          </p:cNvPr>
          <p:cNvSpPr/>
          <p:nvPr/>
        </p:nvSpPr>
        <p:spPr>
          <a:xfrm>
            <a:off x="6192488" y="3445977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AB0159F5-4D43-4B22-88D9-62943FB9FC93}"/>
              </a:ext>
            </a:extLst>
          </p:cNvPr>
          <p:cNvSpPr/>
          <p:nvPr/>
        </p:nvSpPr>
        <p:spPr>
          <a:xfrm>
            <a:off x="6019443" y="3325177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E8C3CD8F-555D-4980-BFC3-7835FCEA0B0B}"/>
              </a:ext>
            </a:extLst>
          </p:cNvPr>
          <p:cNvSpPr/>
          <p:nvPr/>
        </p:nvSpPr>
        <p:spPr>
          <a:xfrm>
            <a:off x="5875177" y="3430774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909469A5-E586-4903-A74D-7FA4A719932D}"/>
              </a:ext>
            </a:extLst>
          </p:cNvPr>
          <p:cNvSpPr/>
          <p:nvPr/>
        </p:nvSpPr>
        <p:spPr>
          <a:xfrm>
            <a:off x="5907290" y="3378710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F4FB211E-DACC-428F-9AD3-895A0881038B}"/>
              </a:ext>
            </a:extLst>
          </p:cNvPr>
          <p:cNvSpPr/>
          <p:nvPr/>
        </p:nvSpPr>
        <p:spPr>
          <a:xfrm>
            <a:off x="6016115" y="3408107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F0EB70F0-7941-4970-9C93-3E5044B9DF36}"/>
              </a:ext>
            </a:extLst>
          </p:cNvPr>
          <p:cNvSpPr/>
          <p:nvPr/>
        </p:nvSpPr>
        <p:spPr>
          <a:xfrm>
            <a:off x="5718003" y="3285389"/>
            <a:ext cx="163773" cy="211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1E374463-3C27-445A-AC57-059242330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23" y="2906805"/>
            <a:ext cx="1014414" cy="9963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B5F3E28-F0BE-4C75-A834-AE4F71610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946" y="2884365"/>
            <a:ext cx="1092814" cy="1065494"/>
          </a:xfrm>
          <a:prstGeom prst="rect">
            <a:avLst/>
          </a:prstGeom>
        </p:spPr>
      </p:pic>
      <p:sp>
        <p:nvSpPr>
          <p:cNvPr id="32" name="مربع نص 31">
            <a:extLst>
              <a:ext uri="{FF2B5EF4-FFF2-40B4-BE49-F238E27FC236}">
                <a16:creationId xmlns:a16="http://schemas.microsoft.com/office/drawing/2014/main" id="{00977B45-583F-4AC6-8F66-49732A55F243}"/>
              </a:ext>
            </a:extLst>
          </p:cNvPr>
          <p:cNvSpPr txBox="1"/>
          <p:nvPr/>
        </p:nvSpPr>
        <p:spPr>
          <a:xfrm>
            <a:off x="4569287" y="4529366"/>
            <a:ext cx="30534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Node of Ranvier</a:t>
            </a:r>
            <a:endParaRPr lang="ar-SY" sz="3200" b="1" dirty="0">
              <a:solidFill>
                <a:srgbClr val="C00000"/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87CAD68-9848-4A03-9AA6-4A068BD9239B}"/>
              </a:ext>
            </a:extLst>
          </p:cNvPr>
          <p:cNvSpPr txBox="1"/>
          <p:nvPr/>
        </p:nvSpPr>
        <p:spPr>
          <a:xfrm>
            <a:off x="2625393" y="5117231"/>
            <a:ext cx="131215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Before</a:t>
            </a:r>
            <a:endParaRPr lang="ar-SY" sz="3200" b="1" dirty="0">
              <a:solidFill>
                <a:srgbClr val="0070C0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62CA8376-3C60-45F0-81AE-A4D7FEC7B3A4}"/>
              </a:ext>
            </a:extLst>
          </p:cNvPr>
          <p:cNvSpPr txBox="1"/>
          <p:nvPr/>
        </p:nvSpPr>
        <p:spPr>
          <a:xfrm>
            <a:off x="8163658" y="5086454"/>
            <a:ext cx="116166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After</a:t>
            </a:r>
            <a:endParaRPr lang="ar-SY" sz="3600" b="1" dirty="0">
              <a:solidFill>
                <a:srgbClr val="0070C0"/>
              </a:solidFill>
            </a:endParaRPr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id="{CDC85CA2-A966-4687-967F-773F8E6273D2}"/>
              </a:ext>
            </a:extLst>
          </p:cNvPr>
          <p:cNvSpPr/>
          <p:nvPr/>
        </p:nvSpPr>
        <p:spPr>
          <a:xfrm>
            <a:off x="5401267" y="1345474"/>
            <a:ext cx="1744116" cy="799364"/>
          </a:xfrm>
          <a:custGeom>
            <a:avLst/>
            <a:gdLst>
              <a:gd name="connsiteX0" fmla="*/ 0 w 1924334"/>
              <a:gd name="connsiteY0" fmla="*/ 718692 h 1375942"/>
              <a:gd name="connsiteX1" fmla="*/ 286603 w 1924334"/>
              <a:gd name="connsiteY1" fmla="*/ 745988 h 1375942"/>
              <a:gd name="connsiteX2" fmla="*/ 777922 w 1924334"/>
              <a:gd name="connsiteY2" fmla="*/ 1360137 h 1375942"/>
              <a:gd name="connsiteX3" fmla="*/ 1269241 w 1924334"/>
              <a:gd name="connsiteY3" fmla="*/ 9009 h 1375942"/>
              <a:gd name="connsiteX4" fmla="*/ 1705970 w 1924334"/>
              <a:gd name="connsiteY4" fmla="*/ 773283 h 1375942"/>
              <a:gd name="connsiteX5" fmla="*/ 1924334 w 1924334"/>
              <a:gd name="connsiteY5" fmla="*/ 814227 h 1375942"/>
              <a:gd name="connsiteX6" fmla="*/ 1924334 w 1924334"/>
              <a:gd name="connsiteY6" fmla="*/ 814227 h 1375942"/>
              <a:gd name="connsiteX0" fmla="*/ 0 w 1924334"/>
              <a:gd name="connsiteY0" fmla="*/ 570246 h 1222344"/>
              <a:gd name="connsiteX1" fmla="*/ 286603 w 1924334"/>
              <a:gd name="connsiteY1" fmla="*/ 597542 h 1222344"/>
              <a:gd name="connsiteX2" fmla="*/ 777922 w 1924334"/>
              <a:gd name="connsiteY2" fmla="*/ 1211691 h 1222344"/>
              <a:gd name="connsiteX3" fmla="*/ 1282889 w 1924334"/>
              <a:gd name="connsiteY3" fmla="*/ 10689 h 1222344"/>
              <a:gd name="connsiteX4" fmla="*/ 1705970 w 1924334"/>
              <a:gd name="connsiteY4" fmla="*/ 624837 h 1222344"/>
              <a:gd name="connsiteX5" fmla="*/ 1924334 w 1924334"/>
              <a:gd name="connsiteY5" fmla="*/ 665781 h 1222344"/>
              <a:gd name="connsiteX6" fmla="*/ 1924334 w 1924334"/>
              <a:gd name="connsiteY6" fmla="*/ 665781 h 1222344"/>
              <a:gd name="connsiteX0" fmla="*/ 0 w 1924334"/>
              <a:gd name="connsiteY0" fmla="*/ 569814 h 1208448"/>
              <a:gd name="connsiteX1" fmla="*/ 286603 w 1924334"/>
              <a:gd name="connsiteY1" fmla="*/ 597110 h 1208448"/>
              <a:gd name="connsiteX2" fmla="*/ 736979 w 1924334"/>
              <a:gd name="connsiteY2" fmla="*/ 1197612 h 1208448"/>
              <a:gd name="connsiteX3" fmla="*/ 1282889 w 1924334"/>
              <a:gd name="connsiteY3" fmla="*/ 10257 h 1208448"/>
              <a:gd name="connsiteX4" fmla="*/ 1705970 w 1924334"/>
              <a:gd name="connsiteY4" fmla="*/ 624405 h 1208448"/>
              <a:gd name="connsiteX5" fmla="*/ 1924334 w 1924334"/>
              <a:gd name="connsiteY5" fmla="*/ 665349 h 1208448"/>
              <a:gd name="connsiteX6" fmla="*/ 1924334 w 1924334"/>
              <a:gd name="connsiteY6" fmla="*/ 665349 h 1208448"/>
              <a:gd name="connsiteX0" fmla="*/ 0 w 1924334"/>
              <a:gd name="connsiteY0" fmla="*/ 566981 h 1111562"/>
              <a:gd name="connsiteX1" fmla="*/ 286603 w 1924334"/>
              <a:gd name="connsiteY1" fmla="*/ 594277 h 1111562"/>
              <a:gd name="connsiteX2" fmla="*/ 736979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562"/>
              <a:gd name="connsiteX1" fmla="*/ 286603 w 1924334"/>
              <a:gd name="connsiteY1" fmla="*/ 594277 h 1111562"/>
              <a:gd name="connsiteX2" fmla="*/ 736979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562"/>
              <a:gd name="connsiteX1" fmla="*/ 286603 w 1924334"/>
              <a:gd name="connsiteY1" fmla="*/ 594277 h 1111562"/>
              <a:gd name="connsiteX2" fmla="*/ 900752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562"/>
              <a:gd name="connsiteX1" fmla="*/ 518615 w 1924334"/>
              <a:gd name="connsiteY1" fmla="*/ 594277 h 1111562"/>
              <a:gd name="connsiteX2" fmla="*/ 900752 w 1924334"/>
              <a:gd name="connsiteY2" fmla="*/ 1099244 h 1111562"/>
              <a:gd name="connsiteX3" fmla="*/ 1282889 w 1924334"/>
              <a:gd name="connsiteY3" fmla="*/ 7424 h 1111562"/>
              <a:gd name="connsiteX4" fmla="*/ 1705970 w 1924334"/>
              <a:gd name="connsiteY4" fmla="*/ 621572 h 1111562"/>
              <a:gd name="connsiteX5" fmla="*/ 1924334 w 1924334"/>
              <a:gd name="connsiteY5" fmla="*/ 662516 h 1111562"/>
              <a:gd name="connsiteX6" fmla="*/ 1924334 w 1924334"/>
              <a:gd name="connsiteY6" fmla="*/ 662516 h 1111562"/>
              <a:gd name="connsiteX0" fmla="*/ 0 w 1924334"/>
              <a:gd name="connsiteY0" fmla="*/ 566981 h 1111750"/>
              <a:gd name="connsiteX1" fmla="*/ 300250 w 1924334"/>
              <a:gd name="connsiteY1" fmla="*/ 512390 h 1111750"/>
              <a:gd name="connsiteX2" fmla="*/ 518615 w 1924334"/>
              <a:gd name="connsiteY2" fmla="*/ 594277 h 1111750"/>
              <a:gd name="connsiteX3" fmla="*/ 900752 w 1924334"/>
              <a:gd name="connsiteY3" fmla="*/ 1099244 h 1111750"/>
              <a:gd name="connsiteX4" fmla="*/ 1282889 w 1924334"/>
              <a:gd name="connsiteY4" fmla="*/ 7424 h 1111750"/>
              <a:gd name="connsiteX5" fmla="*/ 1705970 w 1924334"/>
              <a:gd name="connsiteY5" fmla="*/ 621572 h 1111750"/>
              <a:gd name="connsiteX6" fmla="*/ 1924334 w 1924334"/>
              <a:gd name="connsiteY6" fmla="*/ 662516 h 1111750"/>
              <a:gd name="connsiteX7" fmla="*/ 1924334 w 1924334"/>
              <a:gd name="connsiteY7" fmla="*/ 662516 h 1111750"/>
              <a:gd name="connsiteX0" fmla="*/ 0 w 1624084"/>
              <a:gd name="connsiteY0" fmla="*/ 512390 h 1111750"/>
              <a:gd name="connsiteX1" fmla="*/ 218365 w 1624084"/>
              <a:gd name="connsiteY1" fmla="*/ 594277 h 1111750"/>
              <a:gd name="connsiteX2" fmla="*/ 600502 w 1624084"/>
              <a:gd name="connsiteY2" fmla="*/ 1099244 h 1111750"/>
              <a:gd name="connsiteX3" fmla="*/ 982639 w 1624084"/>
              <a:gd name="connsiteY3" fmla="*/ 7424 h 1111750"/>
              <a:gd name="connsiteX4" fmla="*/ 1405720 w 1624084"/>
              <a:gd name="connsiteY4" fmla="*/ 621572 h 1111750"/>
              <a:gd name="connsiteX5" fmla="*/ 1624084 w 1624084"/>
              <a:gd name="connsiteY5" fmla="*/ 662516 h 1111750"/>
              <a:gd name="connsiteX6" fmla="*/ 1624084 w 1624084"/>
              <a:gd name="connsiteY6" fmla="*/ 662516 h 111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4084" h="1111750">
                <a:moveTo>
                  <a:pt x="0" y="512390"/>
                </a:moveTo>
                <a:cubicBezTo>
                  <a:pt x="86436" y="516939"/>
                  <a:pt x="118281" y="496468"/>
                  <a:pt x="218365" y="594277"/>
                </a:cubicBezTo>
                <a:cubicBezTo>
                  <a:pt x="318449" y="692086"/>
                  <a:pt x="473123" y="1197053"/>
                  <a:pt x="600502" y="1099244"/>
                </a:cubicBezTo>
                <a:cubicBezTo>
                  <a:pt x="727881" y="1001435"/>
                  <a:pt x="848436" y="87036"/>
                  <a:pt x="982639" y="7424"/>
                </a:cubicBezTo>
                <a:cubicBezTo>
                  <a:pt x="1116842" y="-72188"/>
                  <a:pt x="1298813" y="512390"/>
                  <a:pt x="1405720" y="621572"/>
                </a:cubicBezTo>
                <a:cubicBezTo>
                  <a:pt x="1512627" y="730754"/>
                  <a:pt x="1624084" y="662516"/>
                  <a:pt x="1624084" y="662516"/>
                </a:cubicBezTo>
                <a:lnTo>
                  <a:pt x="1624084" y="662516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39" name="مستطيل: زوايا مستديرة 38">
            <a:extLst>
              <a:ext uri="{FF2B5EF4-FFF2-40B4-BE49-F238E27FC236}">
                <a16:creationId xmlns:a16="http://schemas.microsoft.com/office/drawing/2014/main" id="{D5957FAF-60D9-446B-911B-50D90D69712D}"/>
              </a:ext>
            </a:extLst>
          </p:cNvPr>
          <p:cNvSpPr/>
          <p:nvPr/>
        </p:nvSpPr>
        <p:spPr>
          <a:xfrm>
            <a:off x="2382124" y="2109650"/>
            <a:ext cx="7261715" cy="29056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Function 3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Thanks to the massively present  Pressure- Gated Na+ Channels, it becomes the place where the Trough of the Action Pressure Wave could build up a Standard Action Potential &amp; 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a Standard Electrical Current subsequently. </a:t>
            </a:r>
            <a:endParaRPr lang="ar-SY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5481"/>
      </p:ext>
    </p:extLst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16" presetClass="entr" presetSubtype="42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5" presetID="3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8" grpId="0" animBg="1"/>
      <p:bldP spid="9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2" grpId="0"/>
      <p:bldP spid="33" grpId="0"/>
      <p:bldP spid="34" grpId="0"/>
      <p:bldP spid="37" grpId="0" animBg="1"/>
      <p:bldP spid="39" grpId="0" animBg="1"/>
      <p:bldP spid="3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D01D10-D165-47A9-ABF3-179B5460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778"/>
          </a:xfrm>
        </p:spPr>
        <p:txBody>
          <a:bodyPr>
            <a:normAutofit/>
          </a:bodyPr>
          <a:lstStyle/>
          <a:p>
            <a:r>
              <a:rPr lang="ar-SY" sz="2800" b="1" dirty="0">
                <a:solidFill>
                  <a:srgbClr val="0070C0"/>
                </a:solidFill>
              </a:rPr>
              <a:t>في السِّياق ذاتِه، أنصح بقراءة المقالات التَّاليَّة:</a:t>
            </a:r>
            <a:endParaRPr lang="ar-SY" sz="2800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1072D9-DC79-4CDD-9078-383951583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8904"/>
            <a:ext cx="10515600" cy="51580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br>
              <a:rPr lang="ar-SY" dirty="0"/>
            </a:br>
            <a:r>
              <a:rPr lang="ar-SY" dirty="0"/>
              <a:t>-</a:t>
            </a:r>
            <a:r>
              <a:rPr lang="ar-SY" u="sng" dirty="0">
                <a:hlinkClick r:id="rId2"/>
              </a:rPr>
              <a:t>هل يفيدُ التَّداخلُ الجراحيُّ الفوريُّ في أذيَّاتِ النخاعِ الشَّوكيِّ وذيلِ الفرس الرضَّيَّةِ؟</a:t>
            </a:r>
            <a:br>
              <a:rPr lang="ar-SY" dirty="0"/>
            </a:br>
            <a:r>
              <a:rPr lang="ar-SY" dirty="0"/>
              <a:t>-</a:t>
            </a:r>
            <a:r>
              <a:rPr lang="ar-SY" u="sng" dirty="0">
                <a:hlinkClick r:id="rId3"/>
              </a:rPr>
              <a:t>النقل العصبيّ، بين مفهوم قاصر وجديد حاضر</a:t>
            </a:r>
            <a:br>
              <a:rPr lang="ar-SY" u="sng" dirty="0">
                <a:hlinkClick r:id="rId3"/>
              </a:rPr>
            </a:br>
            <a:r>
              <a:rPr lang="ar-SY" u="sng" dirty="0">
                <a:hlinkClick r:id="rId3"/>
              </a:rPr>
              <a:t> </a:t>
            </a:r>
            <a:r>
              <a:rPr lang="en-US" u="sng" dirty="0">
                <a:hlinkClick r:id="rId3"/>
              </a:rPr>
              <a:t>The Neural Conduction.. Personal View vs. International View</a:t>
            </a:r>
            <a:br>
              <a:rPr lang="ar-SY" u="sng" dirty="0"/>
            </a:br>
            <a:r>
              <a:rPr lang="ar-SY" u="sng" dirty="0"/>
              <a:t>-</a:t>
            </a:r>
            <a:r>
              <a:rPr lang="ar-SY" u="sng" dirty="0">
                <a:hlinkClick r:id="rId4"/>
              </a:rPr>
              <a:t>عرض تمثيليّ لآلية النقل العصبيّ في الليف العصبيّ </a:t>
            </a:r>
            <a:r>
              <a:rPr lang="en-US" u="sng" dirty="0">
                <a:hlinkClick r:id="rId4"/>
              </a:rPr>
              <a:t>Innovated View of Neural Conduction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5"/>
              </a:rPr>
              <a:t>المستقبلات الحسيّة، عبقريّة الخلق وجمال المخلوق</a:t>
            </a:r>
            <a:br>
              <a:rPr lang="ar-SY" u="sng" dirty="0">
                <a:hlinkClick r:id="rId5"/>
              </a:rPr>
            </a:br>
            <a:r>
              <a:rPr lang="ar-SY" u="sng" dirty="0">
                <a:hlinkClick r:id="rId5"/>
              </a:rPr>
              <a:t> </a:t>
            </a:r>
            <a:r>
              <a:rPr lang="en-US" u="sng" dirty="0">
                <a:hlinkClick r:id="rId5"/>
              </a:rPr>
              <a:t>The Sensory Receptors, The Genius of Creation and the Beauty of Creature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6"/>
              </a:rPr>
              <a:t>النقل في المشابك العصبيّة </a:t>
            </a:r>
            <a:r>
              <a:rPr lang="en-US" u="sng" dirty="0">
                <a:hlinkClick r:id="rId6"/>
              </a:rPr>
              <a:t>The Neural Conduction in the Synapses</a:t>
            </a:r>
            <a:br>
              <a:rPr lang="ar-SY" dirty="0"/>
            </a:br>
            <a:r>
              <a:rPr lang="ar-SY" dirty="0"/>
              <a:t>-</a:t>
            </a:r>
            <a:r>
              <a:rPr lang="ar-SY" u="sng" dirty="0">
                <a:hlinkClick r:id="rId7"/>
              </a:rPr>
              <a:t>النقل في المشابك العصبيّة (</a:t>
            </a:r>
            <a:r>
              <a:rPr lang="en-US" u="sng" dirty="0">
                <a:hlinkClick r:id="rId7"/>
              </a:rPr>
              <a:t>PowerPoint Presentation</a:t>
            </a:r>
            <a:r>
              <a:rPr lang="ar-SY" u="sng" dirty="0">
                <a:hlinkClick r:id="rId7"/>
              </a:rPr>
              <a:t>)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8"/>
              </a:rPr>
              <a:t>عقدة رانفييه، ضابطة الإيقاع </a:t>
            </a:r>
            <a:r>
              <a:rPr lang="en-US" u="sng" dirty="0">
                <a:hlinkClick r:id="rId8"/>
              </a:rPr>
              <a:t>The Node of Ranvier, The Equalizer</a:t>
            </a:r>
            <a:br>
              <a:rPr lang="ar-SY" dirty="0"/>
            </a:br>
            <a:r>
              <a:rPr lang="ar-SY" dirty="0"/>
              <a:t>-</a:t>
            </a:r>
            <a:r>
              <a:rPr lang="ar-SY" u="sng" dirty="0">
                <a:hlinkClick r:id="rId9"/>
              </a:rPr>
              <a:t>عرض مصوّر لدور عقدة رانفييه كضابط إيقاع في النقل العصبيّ</a:t>
            </a:r>
            <a:br>
              <a:rPr lang="ar-SY" u="sng" dirty="0">
                <a:hlinkClick r:id="rId9"/>
              </a:rPr>
            </a:br>
            <a:r>
              <a:rPr lang="ar-SY" u="sng" dirty="0">
                <a:hlinkClick r:id="rId9"/>
              </a:rPr>
              <a:t> </a:t>
            </a:r>
            <a:r>
              <a:rPr lang="en-US" u="sng" dirty="0">
                <a:hlinkClick r:id="rId9"/>
              </a:rPr>
              <a:t>Node of Ranvier, The Equalizer (PowerPoint)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10"/>
              </a:rPr>
              <a:t>في فقه الأعصاب، الألم أولاً  </a:t>
            </a:r>
            <a:r>
              <a:rPr lang="en-US" u="sng" dirty="0">
                <a:hlinkClick r:id="rId10"/>
              </a:rPr>
              <a:t>The Pain is First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11"/>
              </a:rPr>
              <a:t>في فقه الأعصاب، الشكل.. الضرورة </a:t>
            </a:r>
            <a:r>
              <a:rPr lang="en-US" u="sng" dirty="0">
                <a:hlinkClick r:id="rId11"/>
              </a:rPr>
              <a:t>The Philosophy of Form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12"/>
              </a:rPr>
              <a:t>تخطيط الأعصاب الكهربائي، بين الحقيقي والموهوم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13"/>
              </a:rPr>
              <a:t>الصدمة النخاعيّة (مفهوم جديد)   </a:t>
            </a:r>
            <a:r>
              <a:rPr lang="en-US" u="sng" dirty="0">
                <a:hlinkClick r:id="rId13"/>
              </a:rPr>
              <a:t>The Spinal Shock (Innovated Conception)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14"/>
              </a:rPr>
              <a:t>أذيّات النخاع الشوكيّ، الأعراض والعلامات السريريّة، بحثٌ في آليات الحدوث</a:t>
            </a:r>
            <a:br>
              <a:rPr lang="ar-SY" u="sng" dirty="0">
                <a:hlinkClick r:id="rId14"/>
              </a:rPr>
            </a:br>
            <a:r>
              <a:rPr lang="ar-SY" u="sng" dirty="0">
                <a:hlinkClick r:id="rId14"/>
              </a:rPr>
              <a:t> </a:t>
            </a:r>
            <a:r>
              <a:rPr lang="en-US" u="sng" dirty="0">
                <a:hlinkClick r:id="rId14"/>
              </a:rPr>
              <a:t>The Spinal Injury, The Symptomatology</a:t>
            </a:r>
            <a:br>
              <a:rPr lang="ar-SY" dirty="0"/>
            </a:br>
            <a:r>
              <a:rPr lang="ar-SY" dirty="0"/>
              <a:t>-</a:t>
            </a:r>
            <a:r>
              <a:rPr lang="ar-SY" u="sng" dirty="0">
                <a:hlinkClick r:id="rId15"/>
              </a:rPr>
              <a:t>التنكّس الفاليريني، يهاجم المحاور العصبيّة الحركيّة للعصب المحيطي.. ويعفّ عن محاوره الحسّيّة</a:t>
            </a:r>
            <a:br>
              <a:rPr lang="ar-SY" u="sng" dirty="0">
                <a:hlinkClick r:id="rId15"/>
              </a:rPr>
            </a:br>
            <a:r>
              <a:rPr lang="en-US" u="sng" dirty="0">
                <a:hlinkClick r:id="rId15"/>
              </a:rPr>
              <a:t>Wallerian Degeneration, Attacks the Motor Axons of Injured Nerve and Conserves its Sensory Axons</a:t>
            </a:r>
            <a:endParaRPr lang="en-US" dirty="0"/>
          </a:p>
          <a:p>
            <a:pPr marL="0" indent="0">
              <a:buNone/>
            </a:pP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18734357"/>
      </p:ext>
    </p:extLst>
  </p:cSld>
  <p:clrMapOvr>
    <a:masterClrMapping/>
  </p:clrMapOvr>
  <p:transition spd="slow" advClick="0" advTm="100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667521-1324-42B2-9FD9-44A80A75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ar-SY" sz="9600" b="1" dirty="0">
                <a:solidFill>
                  <a:srgbClr val="C00000"/>
                </a:solidFill>
              </a:rPr>
              <a:t>شكراً لكم</a:t>
            </a:r>
          </a:p>
        </p:txBody>
      </p:sp>
    </p:spTree>
    <p:extLst>
      <p:ext uri="{BB962C8B-B14F-4D97-AF65-F5344CB8AC3E}">
        <p14:creationId xmlns:p14="http://schemas.microsoft.com/office/powerpoint/2010/main" val="3394085294"/>
      </p:ext>
    </p:extLst>
  </p:cSld>
  <p:clrMapOvr>
    <a:masterClrMapping/>
  </p:clrMapOvr>
  <p:transition spd="slow" advClick="0" advTm="1000">
    <p:wipe dir="r"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73</Words>
  <Application>Microsoft Office PowerPoint</Application>
  <PresentationFormat>شاشة عريضة</PresentationFormat>
  <Paragraphs>33</Paragraphs>
  <Slides>9</Slides>
  <Notes>0</Notes>
  <HiddenSlides>0</HiddenSlides>
  <MMClips>4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نسق Office</vt:lpstr>
      <vt:lpstr>عقدةُ رانفييه Node of Ranvier بحثٌ في الوظيفةِ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في السِّياق ذاتِه، أنصح بقراءة المقالات التَّاليَّة:</vt:lpstr>
      <vt:lpstr>شكراً لكم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عقدة رانفيه، بحثٌ في الوظيفة</dc:title>
  <dc:creator>Dr. Ammar  Yaseen Mansour</dc:creator>
  <cp:lastModifiedBy>DR.Ahmed Saker 2O14</cp:lastModifiedBy>
  <cp:revision>48</cp:revision>
  <dcterms:created xsi:type="dcterms:W3CDTF">2019-10-30T16:30:06Z</dcterms:created>
  <dcterms:modified xsi:type="dcterms:W3CDTF">2019-11-05T10:48:33Z</dcterms:modified>
</cp:coreProperties>
</file>