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73" r:id="rId4"/>
    <p:sldId id="270" r:id="rId5"/>
    <p:sldId id="272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6" r:id="rId17"/>
    <p:sldId id="279" r:id="rId18"/>
    <p:sldId id="282" r:id="rId19"/>
    <p:sldId id="286" r:id="rId20"/>
    <p:sldId id="278" r:id="rId21"/>
    <p:sldId id="283" r:id="rId22"/>
    <p:sldId id="277" r:id="rId23"/>
    <p:sldId id="280" r:id="rId24"/>
    <p:sldId id="284" r:id="rId25"/>
    <p:sldId id="287" r:id="rId26"/>
    <p:sldId id="281" r:id="rId27"/>
    <p:sldId id="285" r:id="rId28"/>
    <p:sldId id="290" r:id="rId29"/>
    <p:sldId id="288" r:id="rId30"/>
    <p:sldId id="289" r:id="rId31"/>
  </p:sldIdLst>
  <p:sldSz cx="9144000" cy="6858000" type="screen4x3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2" autoAdjust="0"/>
    <p:restoredTop sz="63235" autoAdjust="0"/>
  </p:normalViewPr>
  <p:slideViewPr>
    <p:cSldViewPr>
      <p:cViewPr varScale="1">
        <p:scale>
          <a:sx n="46" d="100"/>
          <a:sy n="46" d="100"/>
        </p:scale>
        <p:origin x="207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C5A7911-6425-48AA-9DAE-C6C904363FA6}" type="datetimeFigureOut">
              <a:rPr lang="ar-SY" smtClean="0"/>
              <a:t>20/12/1440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604C754-9B58-4A14-8B8F-ED25BE39235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547456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Y" dirty="0"/>
              <a:t>من أجل فهم أفضل لمضمون العرض، أنصح باتباع ما يلي:</a:t>
            </a:r>
          </a:p>
          <a:p>
            <a:pPr algn="ctr"/>
            <a:endParaRPr lang="ar-SY" dirty="0"/>
          </a:p>
          <a:p>
            <a:pPr algn="ctr"/>
            <a:r>
              <a:rPr lang="ar-SY" b="1" dirty="0"/>
              <a:t>أوّلاً، شاهد الشرائح، شريحة بعد شريحة، مع قراءة الشروح أسفل كلّ شريحة.</a:t>
            </a:r>
          </a:p>
          <a:p>
            <a:pPr algn="ctr"/>
            <a:endParaRPr lang="ar-SY" dirty="0"/>
          </a:p>
          <a:p>
            <a:pPr algn="ctr"/>
            <a:r>
              <a:rPr lang="ar-SY" b="0" dirty="0"/>
              <a:t>ملاحظة</a:t>
            </a:r>
            <a:r>
              <a:rPr lang="ar-SY" b="1" dirty="0"/>
              <a:t>: </a:t>
            </a:r>
            <a:r>
              <a:rPr lang="ar-SY" dirty="0"/>
              <a:t>بعض الشرائح منسوخة عن سابقاتها مع بعض الفروق البسيطة جداً وذلك خدمةً لـ ثانياً؛</a:t>
            </a:r>
            <a:br>
              <a:rPr lang="ar-SY" dirty="0"/>
            </a:br>
            <a:endParaRPr lang="ar-SY" dirty="0"/>
          </a:p>
          <a:p>
            <a:pPr algn="ctr"/>
            <a:r>
              <a:rPr lang="ar-SY" b="1" dirty="0"/>
              <a:t>ثانياً: شاهد العرض بصورة مستمرة بالنقر على عارض الشرائح. عندها، ستشاهد فيديو قصير جداً لعمليّة الخلق بكاملها.</a:t>
            </a:r>
          </a:p>
          <a:p>
            <a:pPr algn="ctr"/>
            <a:endParaRPr lang="ar-SY" b="1" dirty="0"/>
          </a:p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4C754-9B58-4A14-8B8F-ED25BE392359}" type="slidenum">
              <a:rPr lang="ar-SY" smtClean="0"/>
              <a:t>1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629639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Y" dirty="0"/>
              <a:t>الانقسام المنصف الـ </a:t>
            </a:r>
            <a:r>
              <a:rPr lang="en-US" dirty="0"/>
              <a:t>Meiosis</a:t>
            </a:r>
            <a:r>
              <a:rPr lang="ar-SY" dirty="0"/>
              <a:t> للخلية الأم للبويضات الـ </a:t>
            </a:r>
            <a:r>
              <a:rPr lang="en-US" dirty="0"/>
              <a:t>Oogonium</a:t>
            </a:r>
            <a:r>
              <a:rPr lang="ar-SY" dirty="0"/>
              <a:t>:</a:t>
            </a:r>
          </a:p>
          <a:p>
            <a:pPr algn="ctr"/>
            <a:r>
              <a:rPr lang="ar-SY" dirty="0"/>
              <a:t>ننوّه هنا بوجود انقسام منصّف أوّل</a:t>
            </a:r>
            <a:r>
              <a:rPr lang="ar-SY" baseline="0" dirty="0"/>
              <a:t> وثانيّ صمن عملية الانقسام المنصّف الواحدة الـ </a:t>
            </a:r>
            <a:r>
              <a:rPr lang="en-US" baseline="0" dirty="0"/>
              <a:t>Meiosis</a:t>
            </a:r>
            <a:r>
              <a:rPr lang="ar-SY" baseline="0" dirty="0"/>
              <a:t>.</a:t>
            </a:r>
          </a:p>
          <a:p>
            <a:pPr algn="ctr"/>
            <a:r>
              <a:rPr lang="ar-SY" baseline="0" dirty="0"/>
              <a:t>لكن تبسيطاً للعرض ودون المساس بالجوهر، اقتصر التمثيل على العملية النهائيّة من الانقسام المنصف.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4C754-9B58-4A14-8B8F-ED25BE392359}" type="slidenum">
              <a:rPr lang="ar-SY" smtClean="0"/>
              <a:t>10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695246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Y" dirty="0"/>
              <a:t>الانقسام المنصف الـ </a:t>
            </a:r>
            <a:r>
              <a:rPr lang="en-US" dirty="0"/>
              <a:t>Meiosis</a:t>
            </a:r>
            <a:r>
              <a:rPr lang="ar-SY" dirty="0"/>
              <a:t> للخلية الأم للبويضات الـ </a:t>
            </a:r>
            <a:r>
              <a:rPr lang="en-US" dirty="0"/>
              <a:t>Oogonium</a:t>
            </a:r>
            <a:r>
              <a:rPr lang="ar-SY" dirty="0"/>
              <a:t>:</a:t>
            </a:r>
          </a:p>
          <a:p>
            <a:pPr algn="ctr"/>
            <a:r>
              <a:rPr lang="ar-SY" dirty="0"/>
              <a:t>بدء عملية الانفصال</a:t>
            </a:r>
            <a:r>
              <a:rPr lang="ar-SY" baseline="0" dirty="0"/>
              <a:t> الخلوي الـ </a:t>
            </a:r>
            <a:r>
              <a:rPr lang="en-US" baseline="0" dirty="0"/>
              <a:t>Telophase</a:t>
            </a:r>
            <a:r>
              <a:rPr lang="ar-SY" baseline="0" dirty="0"/>
              <a:t>.</a:t>
            </a:r>
          </a:p>
          <a:p>
            <a:pPr algn="ctr"/>
            <a:r>
              <a:rPr lang="ar-SY" baseline="0" dirty="0"/>
              <a:t>ظهور انحماص محدّد لمنطقة الفصل بين الخليتين البنتين.</a:t>
            </a:r>
          </a:p>
          <a:p>
            <a:pPr algn="ctr"/>
            <a:r>
              <a:rPr lang="ar-SY" baseline="0" dirty="0"/>
              <a:t>وظهور الغلاف النوويّ الذي يجمع المخزون المورثيّ لكل خلية بنت في حجرة واحدة هي النواة الـ </a:t>
            </a:r>
            <a:r>
              <a:rPr lang="en-US" baseline="0" dirty="0"/>
              <a:t>Nucleus</a:t>
            </a:r>
            <a:r>
              <a:rPr lang="ar-SY" baseline="0" dirty="0"/>
              <a:t>.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4C754-9B58-4A14-8B8F-ED25BE392359}" type="slidenum">
              <a:rPr lang="ar-SY" smtClean="0"/>
              <a:t>11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035069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Y" dirty="0"/>
              <a:t>الانقسام المنصف الـ </a:t>
            </a:r>
            <a:r>
              <a:rPr lang="en-US" dirty="0"/>
              <a:t>Meiosis</a:t>
            </a:r>
            <a:r>
              <a:rPr lang="ar-SY" dirty="0"/>
              <a:t> للخلية الأم للبويضات الـ </a:t>
            </a:r>
            <a:r>
              <a:rPr lang="en-US" dirty="0"/>
              <a:t>Oogonium</a:t>
            </a:r>
            <a:r>
              <a:rPr lang="ar-SY" dirty="0"/>
              <a:t>:</a:t>
            </a:r>
          </a:p>
          <a:p>
            <a:pPr algn="ctr"/>
            <a:r>
              <a:rPr lang="ar-SY" dirty="0"/>
              <a:t>تظهّر تدريجيّ لملامح الخليتين البنتين الـ </a:t>
            </a:r>
            <a:r>
              <a:rPr lang="en-US" dirty="0"/>
              <a:t>Daughter</a:t>
            </a:r>
            <a:r>
              <a:rPr lang="en-US" baseline="0" dirty="0"/>
              <a:t> Cells</a:t>
            </a:r>
            <a:r>
              <a:rPr lang="ar-SY" dirty="0"/>
              <a:t>.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4C754-9B58-4A14-8B8F-ED25BE392359}" type="slidenum">
              <a:rPr lang="ar-SY" smtClean="0"/>
              <a:t>12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709920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Y" dirty="0"/>
              <a:t>الانقسام المنصف الـ </a:t>
            </a:r>
            <a:r>
              <a:rPr lang="en-US" dirty="0"/>
              <a:t>Meiosis</a:t>
            </a:r>
            <a:r>
              <a:rPr lang="ar-SY" dirty="0"/>
              <a:t> للخلية الأم للبويضات الـ </a:t>
            </a:r>
            <a:r>
              <a:rPr lang="en-US" dirty="0"/>
              <a:t>Oogonium</a:t>
            </a:r>
            <a:r>
              <a:rPr lang="ar-SY" dirty="0"/>
              <a:t>:</a:t>
            </a:r>
          </a:p>
          <a:p>
            <a:pPr algn="ctr"/>
            <a:r>
              <a:rPr lang="ar-SY" dirty="0"/>
              <a:t> المراحل النهائيّة.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4C754-9B58-4A14-8B8F-ED25BE392359}" type="slidenum">
              <a:rPr lang="ar-SY" smtClean="0"/>
              <a:t>13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447558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Y" dirty="0"/>
              <a:t>الانقسام المنصف الـ </a:t>
            </a:r>
            <a:r>
              <a:rPr lang="en-US" dirty="0"/>
              <a:t>Meiosis</a:t>
            </a:r>
            <a:r>
              <a:rPr lang="ar-SY" dirty="0"/>
              <a:t> للخلية الأم للبويضات الـ </a:t>
            </a:r>
            <a:r>
              <a:rPr lang="en-US" dirty="0"/>
              <a:t>Oogonium</a:t>
            </a:r>
            <a:r>
              <a:rPr lang="ar-SY" dirty="0"/>
              <a:t>:</a:t>
            </a:r>
          </a:p>
          <a:p>
            <a:pPr algn="ctr"/>
            <a:r>
              <a:rPr lang="ar-SY" dirty="0"/>
              <a:t>أصبحنا</a:t>
            </a:r>
            <a:r>
              <a:rPr lang="ar-SY" baseline="0" dirty="0"/>
              <a:t> بالكاد نميّز مغزلي الانقسام والجسمين القطبيين. بدأت الخليتان البنتان تشعران باستقلاليتهما.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4C754-9B58-4A14-8B8F-ED25BE392359}" type="slidenum">
              <a:rPr lang="ar-SY" smtClean="0"/>
              <a:t>14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346660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dirty="0"/>
              <a:t>الانقسام المنصف الـ </a:t>
            </a:r>
            <a:r>
              <a:rPr lang="en-US" dirty="0"/>
              <a:t>Meiosis</a:t>
            </a:r>
            <a:r>
              <a:rPr lang="ar-SY" dirty="0"/>
              <a:t> للخلية الأم للبويضات الـ </a:t>
            </a:r>
            <a:r>
              <a:rPr lang="en-US" dirty="0"/>
              <a:t>Oogonium</a:t>
            </a:r>
            <a:r>
              <a:rPr lang="ar-SY" dirty="0"/>
              <a:t>: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dirty="0"/>
              <a:t>انفصلت الخليتان البنتان بشكل نهائيّ. احتوت كلٌّ منهما على نصف مخزون الخلية الأمّ الـ </a:t>
            </a:r>
            <a:r>
              <a:rPr lang="en-US" dirty="0"/>
              <a:t>Oogonium</a:t>
            </a:r>
            <a:r>
              <a:rPr lang="ar-SY" dirty="0"/>
              <a:t> من الصبغيات.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baseline="0" dirty="0"/>
              <a:t>اختصّت واحدة منها بالصبغي </a:t>
            </a:r>
            <a:r>
              <a:rPr lang="en-US" baseline="0" dirty="0"/>
              <a:t>X</a:t>
            </a:r>
            <a:r>
              <a:rPr lang="ar-SY" baseline="0" dirty="0"/>
              <a:t> العادي (على يسار الصورة)، بينما تفرّدت الثانية بالصبغيّ الجنسيّ </a:t>
            </a:r>
            <a:r>
              <a:rPr lang="en-US" baseline="0" dirty="0"/>
              <a:t>X</a:t>
            </a:r>
            <a:r>
              <a:rPr lang="ar-SY" baseline="0" dirty="0"/>
              <a:t> العملاق (على يمين الصورة تميّزه الضلع الصفراء).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baseline="0" dirty="0"/>
              <a:t>تتم جميع عمليات الانقسام الـ </a:t>
            </a:r>
            <a:r>
              <a:rPr lang="en-US" baseline="0" dirty="0"/>
              <a:t>Meiosis</a:t>
            </a:r>
            <a:r>
              <a:rPr lang="ar-SY" baseline="0" dirty="0"/>
              <a:t> للخلايا الأم للبويضات داخل الرحم خلال الحياة الجنينيّة للأنثى.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baseline="0" dirty="0"/>
              <a:t>بمجموع عمليتي الانقسام المنصف الأوّل والثاني، تعطي كلّ خلية أم للبويضات أربع بويضات الـ </a:t>
            </a:r>
            <a:r>
              <a:rPr lang="en-US" baseline="0" dirty="0"/>
              <a:t>Oocytes</a:t>
            </a:r>
            <a:r>
              <a:rPr lang="ar-SY" baseline="0" dirty="0"/>
              <a:t>.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baseline="0" dirty="0"/>
              <a:t>اثنتان بصبغي </a:t>
            </a:r>
            <a:r>
              <a:rPr lang="en-US" baseline="0" dirty="0"/>
              <a:t>X</a:t>
            </a:r>
            <a:r>
              <a:rPr lang="ar-SY" baseline="0" dirty="0"/>
              <a:t> عادي في كلّ منهما، واثنتان بصبغي جنسي</a:t>
            </a:r>
            <a:r>
              <a:rPr lang="en-US" baseline="0" dirty="0"/>
              <a:t>X </a:t>
            </a:r>
            <a:r>
              <a:rPr lang="ar-SY" baseline="0" dirty="0"/>
              <a:t> عملاق في كلٍّ منهما.</a:t>
            </a:r>
            <a:endParaRPr lang="ar-SY" dirty="0"/>
          </a:p>
          <a:p>
            <a:endParaRPr lang="ar-SY" dirty="0"/>
          </a:p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4C754-9B58-4A14-8B8F-ED25BE392359}" type="slidenum">
              <a:rPr lang="ar-SY" smtClean="0"/>
              <a:t>15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655752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Y" dirty="0"/>
              <a:t>البويضة الذكر الـ </a:t>
            </a:r>
            <a:r>
              <a:rPr lang="en-US" baseline="0" dirty="0"/>
              <a:t>Male Oocyte</a:t>
            </a:r>
            <a:r>
              <a:rPr lang="ar-SY" baseline="0" dirty="0"/>
              <a:t> </a:t>
            </a:r>
            <a:r>
              <a:rPr lang="ar-SY" dirty="0"/>
              <a:t>:</a:t>
            </a:r>
          </a:p>
          <a:p>
            <a:pPr algn="ctr"/>
            <a:r>
              <a:rPr lang="ar-SY" dirty="0"/>
              <a:t>البويضة التي تحتوي في نواتها على الصبغي </a:t>
            </a:r>
            <a:r>
              <a:rPr lang="en-US" dirty="0"/>
              <a:t>X</a:t>
            </a:r>
            <a:r>
              <a:rPr lang="ar-SY" dirty="0"/>
              <a:t> العادي هي بويضة</a:t>
            </a:r>
            <a:r>
              <a:rPr lang="ar-SY" baseline="0" dirty="0"/>
              <a:t> مذكّرة، لا يمكن لها إلا أن تعطي جنيناً ذكراً.</a:t>
            </a:r>
          </a:p>
          <a:p>
            <a:pPr algn="ctr"/>
            <a:r>
              <a:rPr lang="ar-SY" baseline="0" dirty="0"/>
              <a:t>صادف والتقت بالنطفة الذكر (التي تحتوي في نواتها على الصبغي الجنسيّ </a:t>
            </a:r>
            <a:r>
              <a:rPr lang="en-US" baseline="0" dirty="0"/>
              <a:t>Y</a:t>
            </a:r>
            <a:r>
              <a:rPr lang="ar-SY" baseline="0" dirty="0"/>
              <a:t>)، اكتملت الشفرة الوراثيّة لمخلوق ذكر </a:t>
            </a:r>
            <a:r>
              <a:rPr lang="en-US" baseline="0" dirty="0"/>
              <a:t>XY</a:t>
            </a:r>
            <a:r>
              <a:rPr lang="ar-SY" baseline="0" dirty="0"/>
              <a:t>.</a:t>
            </a:r>
          </a:p>
          <a:p>
            <a:pPr algn="ctr"/>
            <a:r>
              <a:rPr lang="ar-SY" baseline="0" dirty="0"/>
              <a:t>واستمرت عملية الخلق كما رسُم لها منذ بدء التكوين.</a:t>
            </a:r>
          </a:p>
          <a:p>
            <a:pPr algn="ctr"/>
            <a:r>
              <a:rPr lang="ar-SY" baseline="0" dirty="0"/>
              <a:t>بالمقابل، هب أنّه التقت البويضة الذكر بالنطفة الأنثى (التي تحتوي في نواتها على الصبغي </a:t>
            </a:r>
            <a:r>
              <a:rPr lang="en-US" baseline="0" dirty="0"/>
              <a:t>X</a:t>
            </a:r>
            <a:r>
              <a:rPr lang="ar-SY" baseline="0" dirty="0"/>
              <a:t> العادي)، تشكّل لدينا معقّد جينيّ بشفرة وراثية </a:t>
            </a:r>
            <a:r>
              <a:rPr lang="en-US" baseline="0" dirty="0"/>
              <a:t>XX</a:t>
            </a:r>
            <a:r>
              <a:rPr lang="ar-SY" baseline="0" dirty="0"/>
              <a:t> لكن بدون جسيم بار الـ </a:t>
            </a:r>
            <a:r>
              <a:rPr lang="en-US" baseline="0" dirty="0"/>
              <a:t>Barr Body</a:t>
            </a:r>
            <a:r>
              <a:rPr lang="ar-SY" baseline="0" dirty="0"/>
              <a:t>. اجتماع الصبغي </a:t>
            </a:r>
            <a:r>
              <a:rPr lang="en-US" baseline="0" dirty="0"/>
              <a:t>X</a:t>
            </a:r>
            <a:r>
              <a:rPr lang="ar-SY" baseline="0" dirty="0"/>
              <a:t> العادي مع الصبغي </a:t>
            </a:r>
            <a:r>
              <a:rPr lang="en-US" baseline="0" dirty="0"/>
              <a:t>X</a:t>
            </a:r>
            <a:r>
              <a:rPr lang="ar-SY" baseline="0" dirty="0"/>
              <a:t> العادي ليس بنواة لأيّ مخلوق عيوش. مباشرة أم قليلاً بعد تخلّقها، تنتهي عملية الخلق كما بدأت.</a:t>
            </a:r>
          </a:p>
          <a:p>
            <a:pPr algn="ctr"/>
            <a:r>
              <a:rPr lang="ar-SY" b="1" baseline="0" dirty="0"/>
              <a:t>يمكن لهذه الظاهرة أن تفسّر لنا النسبة المرتفعة (حوالي 50%) لفشل اللقاح المجهري على الرغم من الدّقة والتطوّر الهائلين في اختيار كلٍّ من النطفة والبويضة.</a:t>
            </a:r>
          </a:p>
          <a:p>
            <a:pPr algn="ctr"/>
            <a:r>
              <a:rPr lang="ar-SY" b="1" baseline="0" dirty="0"/>
              <a:t>حيث لا يمكن لنطفة مؤنّثة قوية أن تلقح بويضة مذكّرة جميلة، والعكس بالعكس.</a:t>
            </a:r>
          </a:p>
          <a:p>
            <a:pPr algn="ctr"/>
            <a:r>
              <a:rPr lang="ar-SY" baseline="0" dirty="0"/>
              <a:t>وبما أنّ تحديد الهوية الجينيّة للنطفة والبويضة كذلك ما زال مستحيلاً حتى أيّامنا هذه ستبقى نسبة الفشل في الالقاح المجهري كما في الإلقاح الطبيعي مرتفعة جداً (حوالي 50%). </a:t>
            </a:r>
          </a:p>
          <a:p>
            <a:pPr algn="ctr"/>
            <a:r>
              <a:rPr lang="ar-SY" b="1" baseline="0" dirty="0"/>
              <a:t>ملاحظة: نطفة أو بويضة معلومتا النمط الوراثيّ هما نطفة وبويضة تالفتان بالضرورة. </a:t>
            </a:r>
            <a:endParaRPr lang="ar-SY" b="1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4C754-9B58-4A14-8B8F-ED25BE392359}" type="slidenum">
              <a:rPr lang="ar-SY" smtClean="0"/>
              <a:t>16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76887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dirty="0"/>
              <a:t>البويضة الملقّحة المذكّرة الـ </a:t>
            </a:r>
            <a:r>
              <a:rPr lang="en-US" baseline="0" dirty="0"/>
              <a:t>Male Ovum</a:t>
            </a:r>
            <a:r>
              <a:rPr lang="ar-SY" baseline="0" dirty="0"/>
              <a:t> </a:t>
            </a:r>
            <a:r>
              <a:rPr lang="ar-SY" dirty="0"/>
              <a:t>: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dirty="0"/>
              <a:t> هي نتاج تلاقح البويضة المذكّرة التي تحتوي في نواتها على الصبغي </a:t>
            </a:r>
            <a:r>
              <a:rPr lang="en-US" dirty="0"/>
              <a:t>X</a:t>
            </a:r>
            <a:r>
              <a:rPr lang="ar-SY" dirty="0"/>
              <a:t> العادي</a:t>
            </a:r>
            <a:r>
              <a:rPr lang="ar-SY" baseline="0" dirty="0"/>
              <a:t> والنطفة الذكر (التي تحتوي في نواتها على الصبغي الجنسيّ </a:t>
            </a:r>
            <a:r>
              <a:rPr lang="en-US" baseline="0" dirty="0"/>
              <a:t>Y</a:t>
            </a:r>
            <a:r>
              <a:rPr lang="ar-SY" baseline="0" dirty="0"/>
              <a:t>).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baseline="0" dirty="0"/>
              <a:t> بذلك تكتمل الشفرة الوراثيّة لمخلوق ذكر </a:t>
            </a:r>
            <a:r>
              <a:rPr lang="en-US" baseline="0" dirty="0"/>
              <a:t>XY</a:t>
            </a:r>
            <a:r>
              <a:rPr lang="ar-SY" baseline="0" dirty="0"/>
              <a:t>. وتستمر عملية الخلق كما رسُم لها منذ بدء التكوين. 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4C754-9B58-4A14-8B8F-ED25BE392359}" type="slidenum">
              <a:rPr lang="ar-SY" smtClean="0"/>
              <a:t>17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04987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Y" dirty="0"/>
              <a:t>صحّ اللقاء جينيّاً، واكتحل الخلق بجنين ذكر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4C754-9B58-4A14-8B8F-ED25BE392359}" type="slidenum">
              <a:rPr lang="ar-SY" smtClean="0"/>
              <a:t>18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5006652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dirty="0"/>
              <a:t>صحّ اللقاء جينيّاً، واكتحل الخلق بجنين ذكر</a:t>
            </a:r>
          </a:p>
          <a:p>
            <a:pPr algn="ctr"/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4C754-9B58-4A14-8B8F-ED25BE392359}" type="slidenum">
              <a:rPr lang="ar-SY" smtClean="0"/>
              <a:t>19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69339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dirty="0"/>
              <a:t>هي الخلية الجسميّة للمرأة.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dirty="0"/>
              <a:t>تحتوي في نواتها على الصبغيين الجنسيين </a:t>
            </a:r>
            <a:r>
              <a:rPr lang="en-US" dirty="0"/>
              <a:t>XX</a:t>
            </a:r>
            <a:r>
              <a:rPr lang="ar-SY" dirty="0"/>
              <a:t> (</a:t>
            </a:r>
            <a:r>
              <a:rPr lang="en-US" dirty="0"/>
              <a:t>Sexual Chromosomes XX</a:t>
            </a:r>
            <a:r>
              <a:rPr lang="ar-SY" dirty="0"/>
              <a:t>)،</a:t>
            </a:r>
            <a:r>
              <a:rPr lang="ar-SY" baseline="0" dirty="0"/>
              <a:t>إلى جانب 44 صبغياً جسمياً (</a:t>
            </a:r>
            <a:r>
              <a:rPr lang="en-US" baseline="0" dirty="0"/>
              <a:t>Autosomes</a:t>
            </a:r>
            <a:r>
              <a:rPr lang="ar-SY" baseline="0" dirty="0"/>
              <a:t>).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b="1" dirty="0"/>
              <a:t>الصبغيان الجنسيان </a:t>
            </a:r>
            <a:r>
              <a:rPr lang="en-US" b="1" dirty="0"/>
              <a:t>XX</a:t>
            </a:r>
            <a:r>
              <a:rPr lang="ar-SY" b="1" dirty="0"/>
              <a:t> غير متناظرين.</a:t>
            </a:r>
            <a:endParaRPr lang="ar-SY" b="1" baseline="0" dirty="0"/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baseline="0" dirty="0"/>
              <a:t>هناك الصبغي </a:t>
            </a:r>
            <a:r>
              <a:rPr lang="en-US" baseline="0" dirty="0"/>
              <a:t>X</a:t>
            </a:r>
            <a:r>
              <a:rPr lang="ar-SY" baseline="0" dirty="0"/>
              <a:t> الصغير ( أعتقد بأنّه صبغي حامل للصبغي </a:t>
            </a:r>
            <a:r>
              <a:rPr lang="en-US" baseline="0" dirty="0"/>
              <a:t>X</a:t>
            </a:r>
            <a:r>
              <a:rPr lang="ar-SY" baseline="0" dirty="0"/>
              <a:t> العملاق، دون أن يكون هو صبغيّاً جنسيّاً بالضرورة)،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baseline="0" dirty="0"/>
              <a:t>وآخر جنسيّ عملاق (تميّزه الضلع الصفراء السليبة</a:t>
            </a:r>
            <a:r>
              <a:rPr lang="ar-SY" b="1" baseline="0" dirty="0"/>
              <a:t>*</a:t>
            </a:r>
            <a:r>
              <a:rPr lang="ar-SY" baseline="0" dirty="0"/>
              <a:t>)، كبير الوزن الجزيئيّ، وهو الأساس فيما يُعرف </a:t>
            </a:r>
            <a:r>
              <a:rPr lang="ar-SY" b="1" baseline="0" dirty="0"/>
              <a:t>بجسيم بار </a:t>
            </a:r>
            <a:r>
              <a:rPr lang="en-US" b="1" baseline="0" dirty="0"/>
              <a:t>Barr Body</a:t>
            </a:r>
            <a:r>
              <a:rPr lang="ar-SY" baseline="0" dirty="0"/>
              <a:t>.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Y" baseline="0" dirty="0"/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b="1" baseline="0" dirty="0"/>
              <a:t>*</a:t>
            </a:r>
            <a:r>
              <a:rPr lang="ar-SY" baseline="0" dirty="0"/>
              <a:t> </a:t>
            </a:r>
            <a:r>
              <a:rPr lang="ar-SY" b="1" baseline="0" dirty="0"/>
              <a:t>ملاحظة</a:t>
            </a:r>
            <a:r>
              <a:rPr lang="ar-SY" baseline="0" dirty="0"/>
              <a:t>: هي الضلع السليبة التي خُطفت من خلية الرجل الأوّل، كما أوضحت سابقاً في عرضي المصوّر: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b="1" baseline="0" dirty="0">
                <a:solidFill>
                  <a:srgbClr val="00B0F0"/>
                </a:solidFill>
              </a:rPr>
              <a:t>"نعم! خلقت المرأة من ضلع الرّجل.. والشاهد جسيم بار"، </a:t>
            </a:r>
            <a:r>
              <a:rPr lang="ar-SY" b="0" baseline="0" dirty="0">
                <a:solidFill>
                  <a:srgbClr val="00B0F0"/>
                </a:solidFill>
              </a:rPr>
              <a:t>وفي مقالي المكتوب</a:t>
            </a:r>
            <a:r>
              <a:rPr lang="ar-SY" b="1" baseline="0" dirty="0">
                <a:solidFill>
                  <a:srgbClr val="00B0F0"/>
                </a:solidFill>
              </a:rPr>
              <a:t>: 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b="1" baseline="0" dirty="0">
                <a:solidFill>
                  <a:srgbClr val="00B0F0"/>
                </a:solidFill>
              </a:rPr>
              <a:t>" خُلقت المرأة من ضلع الرّجل، وخُلق الرّجل من رحمها"</a:t>
            </a:r>
            <a:endParaRPr lang="ar-SY" b="1" dirty="0">
              <a:solidFill>
                <a:srgbClr val="00B0F0"/>
              </a:solidFill>
            </a:endParaRPr>
          </a:p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4C754-9B58-4A14-8B8F-ED25BE392359}" type="slidenum">
              <a:rPr lang="ar-SY" smtClean="0"/>
              <a:t>2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109766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Y" dirty="0"/>
              <a:t>بيضة ملقّحة فاسدة جينياُ:</a:t>
            </a:r>
          </a:p>
          <a:p>
            <a:pPr algn="ctr"/>
            <a:r>
              <a:rPr lang="ar-SY" baseline="0" dirty="0"/>
              <a:t> </a:t>
            </a:r>
            <a:r>
              <a:rPr lang="ar-SY" dirty="0"/>
              <a:t>التقاء البويضة المذكّرة</a:t>
            </a:r>
            <a:r>
              <a:rPr lang="ar-SY" baseline="0" dirty="0"/>
              <a:t> </a:t>
            </a:r>
            <a:r>
              <a:rPr lang="ar-SY" dirty="0"/>
              <a:t>الـ </a:t>
            </a:r>
            <a:r>
              <a:rPr lang="en-US" dirty="0"/>
              <a:t>Male Oocyte</a:t>
            </a:r>
            <a:r>
              <a:rPr lang="ar-SY" dirty="0"/>
              <a:t> (تحتوي في نواتها على الصبغي </a:t>
            </a:r>
            <a:r>
              <a:rPr lang="en-US" dirty="0"/>
              <a:t>X</a:t>
            </a:r>
            <a:r>
              <a:rPr lang="ar-SY" dirty="0"/>
              <a:t> العادي)</a:t>
            </a:r>
          </a:p>
          <a:p>
            <a:pPr algn="ctr"/>
            <a:r>
              <a:rPr lang="ar-SY" dirty="0"/>
              <a:t>والنطفة الأنثى الـ </a:t>
            </a:r>
            <a:r>
              <a:rPr lang="en-US" dirty="0"/>
              <a:t>Female Sperm</a:t>
            </a:r>
            <a:r>
              <a:rPr lang="ar-SY" dirty="0"/>
              <a:t> (تحتوي في نواتها على الصبغي </a:t>
            </a:r>
            <a:r>
              <a:rPr lang="en-US" dirty="0"/>
              <a:t>X</a:t>
            </a:r>
            <a:r>
              <a:rPr lang="ar-SY" dirty="0"/>
              <a:t> العادي)</a:t>
            </a:r>
            <a:r>
              <a:rPr lang="ar-SY" baseline="0" dirty="0"/>
              <a:t> يعطي بيضة ملقّحة الـ </a:t>
            </a:r>
            <a:r>
              <a:rPr lang="en-US" baseline="0" dirty="0"/>
              <a:t>Ovum</a:t>
            </a:r>
            <a:r>
              <a:rPr lang="ar-SY" baseline="0" dirty="0"/>
              <a:t> ذات شفرة وراثيّة هجينة </a:t>
            </a:r>
            <a:r>
              <a:rPr lang="en-US" baseline="0" dirty="0"/>
              <a:t>XX</a:t>
            </a:r>
            <a:r>
              <a:rPr lang="ar-SY" baseline="0" dirty="0"/>
              <a:t> بدون جسيم بار </a:t>
            </a:r>
            <a:r>
              <a:rPr lang="en-US" baseline="0" dirty="0"/>
              <a:t>Barr Body</a:t>
            </a:r>
            <a:r>
              <a:rPr lang="ar-SY" baseline="0" dirty="0"/>
              <a:t>.</a:t>
            </a:r>
          </a:p>
          <a:p>
            <a:pPr algn="ctr"/>
            <a:r>
              <a:rPr lang="ar-SY" baseline="0" dirty="0"/>
              <a:t>هي بيضة فاسدة جينياً. لا يمكن لها أن تتطوّر.</a:t>
            </a:r>
          </a:p>
          <a:p>
            <a:pPr algn="ctr"/>
            <a:r>
              <a:rPr lang="ar-SY" baseline="0" dirty="0"/>
              <a:t>لذلك مباشرة أو بعد ردحٍ من الزمن، ستُجهض عملية الخلق.  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4C754-9B58-4A14-8B8F-ED25BE392359}" type="slidenum">
              <a:rPr lang="ar-SY" smtClean="0"/>
              <a:t>20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231241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Y" dirty="0"/>
              <a:t>لقاءٌ خاطئ جينيّاً، والإجهاض حتميٌّ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4C754-9B58-4A14-8B8F-ED25BE392359}" type="slidenum">
              <a:rPr lang="ar-SY" smtClean="0"/>
              <a:t>21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047462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dirty="0"/>
              <a:t>البويضة الأنثى الـ </a:t>
            </a:r>
            <a:r>
              <a:rPr lang="en-US" dirty="0"/>
              <a:t>Fem</a:t>
            </a:r>
            <a:r>
              <a:rPr lang="en-US" baseline="0" dirty="0"/>
              <a:t>ale Oocyte</a:t>
            </a:r>
            <a:r>
              <a:rPr lang="ar-SY" baseline="0" dirty="0"/>
              <a:t> </a:t>
            </a:r>
            <a:r>
              <a:rPr lang="ar-SY" dirty="0"/>
              <a:t>: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dirty="0"/>
              <a:t>البويضة التي تحتوي في نواتها على الصبغي الجنسيّ الأنثويّ </a:t>
            </a:r>
            <a:r>
              <a:rPr lang="en-US" dirty="0"/>
              <a:t>X</a:t>
            </a:r>
            <a:r>
              <a:rPr lang="ar-SY" dirty="0"/>
              <a:t> (</a:t>
            </a:r>
            <a:r>
              <a:rPr lang="en-US" dirty="0"/>
              <a:t>X</a:t>
            </a:r>
            <a:r>
              <a:rPr lang="ar-SY" dirty="0"/>
              <a:t> العملاقة) هي بويضة</a:t>
            </a:r>
            <a:r>
              <a:rPr lang="ar-SY" baseline="0" dirty="0"/>
              <a:t> أنثى، لا يمكن لها إلا أن تعطي جنيناً أنثى.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baseline="0" dirty="0"/>
              <a:t>صادف والتقت بالنطفة الأنثى (التي تحتوي في نواتها على الصبغي </a:t>
            </a:r>
            <a:r>
              <a:rPr lang="en-US" baseline="0" dirty="0"/>
              <a:t>X</a:t>
            </a:r>
            <a:r>
              <a:rPr lang="ar-SY" baseline="0" dirty="0"/>
              <a:t> العادي)، اكتملت الشفرة الوراثيّة لمخلوق أنثى </a:t>
            </a:r>
            <a:r>
              <a:rPr lang="en-US" baseline="0" dirty="0"/>
              <a:t>XX</a:t>
            </a:r>
            <a:r>
              <a:rPr lang="ar-SY" baseline="0" dirty="0"/>
              <a:t> مع جسيم بار الـ </a:t>
            </a:r>
            <a:r>
              <a:rPr lang="en-US" baseline="0" dirty="0"/>
              <a:t>Barr Body</a:t>
            </a:r>
            <a:r>
              <a:rPr lang="ar-SY" baseline="0" dirty="0"/>
              <a:t>.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baseline="0" dirty="0"/>
              <a:t>واستمرت عملية الخلق كما رسُم لها منذ بدء التكوين.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baseline="0" dirty="0"/>
              <a:t>بالمقابل، هب أنّه التقت البويضة الأنثى بالنطفة الذكر (التي تحتوي في نواتها على الصبغي الجنسيّ </a:t>
            </a:r>
            <a:r>
              <a:rPr lang="en-US" baseline="0" dirty="0"/>
              <a:t>Y</a:t>
            </a:r>
            <a:r>
              <a:rPr lang="ar-SY" baseline="0" dirty="0"/>
              <a:t>)،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baseline="0" dirty="0"/>
              <a:t>تشكّل لدينا معقّد جينيّ بشفرة وراثية </a:t>
            </a:r>
            <a:r>
              <a:rPr lang="en-US" baseline="0" dirty="0"/>
              <a:t>XY</a:t>
            </a:r>
            <a:r>
              <a:rPr lang="ar-SY" baseline="0" dirty="0"/>
              <a:t> مع جسيم بار الـ </a:t>
            </a:r>
            <a:r>
              <a:rPr lang="en-US" baseline="0" dirty="0"/>
              <a:t>Barr Body</a:t>
            </a:r>
            <a:r>
              <a:rPr lang="ar-SY" baseline="0" dirty="0"/>
              <a:t>.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baseline="0" dirty="0"/>
              <a:t>اجتماع الصبغي الجنسيّ الأنثويّ (العملاق) </a:t>
            </a:r>
            <a:r>
              <a:rPr lang="en-US" baseline="0" dirty="0"/>
              <a:t>X</a:t>
            </a:r>
            <a:r>
              <a:rPr lang="ar-SY" baseline="0" dirty="0"/>
              <a:t> مع الصبغي الجنسيّ الذكريّ </a:t>
            </a:r>
            <a:r>
              <a:rPr lang="en-US" baseline="0" dirty="0"/>
              <a:t>Y</a:t>
            </a:r>
            <a:r>
              <a:rPr lang="ar-SY" baseline="0" dirty="0"/>
              <a:t> ليس بنواة لأيّ مخلوق عيوش.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baseline="0" dirty="0"/>
              <a:t>حيث لا وجود لذكر سويّ جينياً بصيغة  </a:t>
            </a:r>
            <a:r>
              <a:rPr lang="en-US" baseline="0" dirty="0"/>
              <a:t>XY</a:t>
            </a:r>
            <a:r>
              <a:rPr lang="ar-SY" baseline="0" dirty="0"/>
              <a:t> مع جسيم بار. فمباشرة أم قليلاً بعد تخلّقها، تنتهي عملية الخلق كما بدأت.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b="1" baseline="0" dirty="0"/>
              <a:t>بمكن لهذه الظاهرة أن تفسّر لنا النسبة المرتفعة (حوالي 50%) لفشل اللقاح المجهري على الرغم من الدّقة والتطوّر الهائلين في اختيار كلٍّ من النطفة والبويضة.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b="1" baseline="0" dirty="0"/>
              <a:t>حيث لا يمكن لنطفة مذكّرة قوية أن تلقح بويضة مؤنّثة جميلة، والعكس بالعكس.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b="1" baseline="0" dirty="0"/>
              <a:t>وبما أنّ تحديد الهوية الجينيّة للنطفة والبويضة كذلك ما زال مستحيلاً حتى أيّامنا هذه ستبقى نسبة الفشل في الالقاح المجهري كما في الإلقاح الطبيعي مرتفعة جداً (حوالي 50%).</a:t>
            </a:r>
            <a:endParaRPr lang="ar-SY" b="1" dirty="0"/>
          </a:p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4C754-9B58-4A14-8B8F-ED25BE392359}" type="slidenum">
              <a:rPr lang="ar-SY" smtClean="0"/>
              <a:t>22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4718169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Y" dirty="0"/>
              <a:t>البيضة الملقّحة الأنثى الـ</a:t>
            </a:r>
            <a:r>
              <a:rPr lang="ar-SY" baseline="0" dirty="0"/>
              <a:t> </a:t>
            </a:r>
            <a:r>
              <a:rPr lang="en-US" baseline="0" dirty="0"/>
              <a:t>Female Ovum</a:t>
            </a:r>
            <a:r>
              <a:rPr lang="ar-SY" baseline="0" dirty="0"/>
              <a:t>:</a:t>
            </a:r>
          </a:p>
          <a:p>
            <a:pPr algn="ctr"/>
            <a:r>
              <a:rPr lang="ar-SY" baseline="0" dirty="0"/>
              <a:t>هي الشفرة الوراثيّة للمرأة السّويّة جينياً.</a:t>
            </a:r>
          </a:p>
          <a:p>
            <a:pPr algn="ctr"/>
            <a:r>
              <a:rPr lang="ar-SY" baseline="0" dirty="0"/>
              <a:t> تلتقي البويضة الأنثى (التي تحتوي في نواتها على الصبغي الجنسيّ الأنثويّ </a:t>
            </a:r>
            <a:r>
              <a:rPr lang="en-US" baseline="0" dirty="0"/>
              <a:t>X</a:t>
            </a:r>
            <a:r>
              <a:rPr lang="ar-SY" baseline="0" dirty="0"/>
              <a:t>، تميّزه الصلع السليبة صفراء اللون)</a:t>
            </a:r>
          </a:p>
          <a:p>
            <a:pPr algn="ctr"/>
            <a:r>
              <a:rPr lang="ar-SY" baseline="0" dirty="0"/>
              <a:t>مع النطفة الأنثى (التي تحتوي في نواتها على الصبغي </a:t>
            </a:r>
            <a:r>
              <a:rPr lang="en-US" baseline="0" dirty="0"/>
              <a:t>X</a:t>
            </a:r>
            <a:r>
              <a:rPr lang="ar-SY" baseline="0" dirty="0"/>
              <a:t> العادي).</a:t>
            </a:r>
          </a:p>
          <a:p>
            <a:pPr algn="ctr"/>
            <a:r>
              <a:rPr lang="ar-SY" baseline="0" dirty="0"/>
              <a:t>والناتج، بيضة ملقحة بصيغة وراثيّة </a:t>
            </a:r>
            <a:r>
              <a:rPr lang="en-US" baseline="0" dirty="0"/>
              <a:t>XX</a:t>
            </a:r>
            <a:r>
              <a:rPr lang="ar-SY" baseline="0" dirty="0"/>
              <a:t> مع جسيم بار. 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4C754-9B58-4A14-8B8F-ED25BE392359}" type="slidenum">
              <a:rPr lang="ar-SY" smtClean="0"/>
              <a:t>23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709579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Y" dirty="0"/>
              <a:t>صحّ اللقاء جينيّاً، فاكتمل الحمل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4C754-9B58-4A14-8B8F-ED25BE392359}" type="slidenum">
              <a:rPr lang="ar-SY" smtClean="0"/>
              <a:t>24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0241873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Y" dirty="0"/>
              <a:t>صحّ اللقاء الجينيّ، والحصيلة اشراقة امرأة 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4C754-9B58-4A14-8B8F-ED25BE392359}" type="slidenum">
              <a:rPr lang="ar-SY" smtClean="0"/>
              <a:t>25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716863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Y" dirty="0"/>
              <a:t>بيضة فاسدة جينياً:</a:t>
            </a:r>
          </a:p>
          <a:p>
            <a:pPr algn="ctr"/>
            <a:r>
              <a:rPr lang="ar-SY" dirty="0"/>
              <a:t>هي احتمالية</a:t>
            </a:r>
            <a:r>
              <a:rPr lang="ar-SY" baseline="0" dirty="0"/>
              <a:t> لقاء فاشل بين بويضة أنثى (تحتوي نواتها على الصبغي الجنسيّ الأنثويّ </a:t>
            </a:r>
            <a:r>
              <a:rPr lang="en-US" baseline="0" dirty="0"/>
              <a:t>X</a:t>
            </a:r>
            <a:r>
              <a:rPr lang="ar-SY" baseline="0" dirty="0"/>
              <a:t> العملاق تميّزه الضلع الصفراء السليبة)</a:t>
            </a:r>
          </a:p>
          <a:p>
            <a:pPr algn="ctr"/>
            <a:r>
              <a:rPr lang="ar-SY" baseline="0" dirty="0"/>
              <a:t>ونطفة مذكّرة (تحتوي نواتها الصبغي الجنسيّ المذكّر </a:t>
            </a:r>
            <a:r>
              <a:rPr lang="en-US" baseline="0" dirty="0"/>
              <a:t>Y</a:t>
            </a:r>
            <a:r>
              <a:rPr lang="ar-SY" baseline="0" dirty="0"/>
              <a:t>). إذ </a:t>
            </a:r>
            <a:r>
              <a:rPr lang="ar-SY" dirty="0"/>
              <a:t>لا وجود لرجل سويّ جينياً مع جسيم بار. </a:t>
            </a:r>
          </a:p>
          <a:p>
            <a:pPr algn="ctr"/>
            <a:endParaRPr lang="ar-SY" dirty="0"/>
          </a:p>
          <a:p>
            <a:pPr algn="ctr"/>
            <a:r>
              <a:rPr lang="ar-SY" b="1" dirty="0"/>
              <a:t>ملاحظة: في بعض الشذوذات الوراثيّة</a:t>
            </a:r>
            <a:r>
              <a:rPr lang="ar-SY" b="1" baseline="0" dirty="0"/>
              <a:t> قد نجد ذكراً بجسيم بار، كما قد نجد أنثى بأكثر من جسيم بار داخل نواتها.</a:t>
            </a:r>
            <a:endParaRPr lang="ar-SY" b="1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4C754-9B58-4A14-8B8F-ED25BE392359}" type="slidenum">
              <a:rPr lang="ar-SY" smtClean="0"/>
              <a:t>26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5072451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Y" dirty="0"/>
              <a:t>اللقاء الخاطئ لا يمكن له أن يمرّ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4C754-9B58-4A14-8B8F-ED25BE392359}" type="slidenum">
              <a:rPr lang="ar-SY" smtClean="0"/>
              <a:t>27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384365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Y" dirty="0"/>
              <a:t>اللقاء الخاطئ لا يمكن له أن يمرّ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4C754-9B58-4A14-8B8F-ED25BE392359}" type="slidenum">
              <a:rPr lang="ar-SY" smtClean="0"/>
              <a:t>28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9647000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4C754-9B58-4A14-8B8F-ED25BE392359}" type="slidenum">
              <a:rPr lang="ar-SY" smtClean="0"/>
              <a:t>29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982191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Y" dirty="0"/>
              <a:t>نواة الخلية للمرأة: الصبغيان الجنسيان </a:t>
            </a:r>
            <a:r>
              <a:rPr lang="en-US" dirty="0"/>
              <a:t>XX</a:t>
            </a:r>
            <a:r>
              <a:rPr lang="ar-SY" dirty="0"/>
              <a:t> غير متناظرين.</a:t>
            </a:r>
            <a:endParaRPr lang="ar-SY" baseline="0" dirty="0"/>
          </a:p>
          <a:p>
            <a:pPr algn="ctr"/>
            <a:r>
              <a:rPr lang="ar-SY" baseline="0" dirty="0"/>
              <a:t>هناك الصبغي </a:t>
            </a:r>
            <a:r>
              <a:rPr lang="en-US" baseline="0" dirty="0"/>
              <a:t>X</a:t>
            </a:r>
            <a:r>
              <a:rPr lang="ar-SY" baseline="0" dirty="0"/>
              <a:t> الحامل، وآخر عملاق (تميّزه الضلع الصفراء السليبة)، كبير الوزن الجزيئيّ، هو الأساس فيما يُعرف بجسيم بار </a:t>
            </a:r>
            <a:r>
              <a:rPr lang="en-US" baseline="0" dirty="0"/>
              <a:t>Barr Body</a:t>
            </a:r>
            <a:r>
              <a:rPr lang="ar-SY" baseline="0" dirty="0"/>
              <a:t>.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4C754-9B58-4A14-8B8F-ED25BE392359}" type="slidenum">
              <a:rPr lang="ar-SY" smtClean="0"/>
              <a:t>3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021861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4C754-9B58-4A14-8B8F-ED25BE392359}" type="slidenum">
              <a:rPr lang="ar-SY" smtClean="0"/>
              <a:t>30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741604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Y" dirty="0"/>
              <a:t>يوجد الصبغي </a:t>
            </a:r>
            <a:r>
              <a:rPr lang="en-US" dirty="0"/>
              <a:t>X</a:t>
            </a:r>
            <a:r>
              <a:rPr lang="ar-SY" dirty="0"/>
              <a:t> العملاق أو جسيم بار </a:t>
            </a:r>
            <a:r>
              <a:rPr lang="en-US" dirty="0"/>
              <a:t>Barr Body</a:t>
            </a:r>
            <a:r>
              <a:rPr lang="ar-SY" dirty="0"/>
              <a:t> في الخلية الجسمية للمرأة فقط.</a:t>
            </a:r>
            <a:endParaRPr lang="ar-SY" baseline="0" dirty="0"/>
          </a:p>
          <a:p>
            <a:pPr algn="ctr"/>
            <a:r>
              <a:rPr lang="ar-SY" baseline="0" dirty="0"/>
              <a:t>لا نجده أبداً في الرجل طبيعيّ الجينات. 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4C754-9B58-4A14-8B8F-ED25BE392359}" type="slidenum">
              <a:rPr lang="ar-SY" smtClean="0"/>
              <a:t>4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066712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Y" dirty="0"/>
              <a:t>يتألّف </a:t>
            </a:r>
            <a:r>
              <a:rPr lang="ar-SY" baseline="0" dirty="0"/>
              <a:t>الصبغي </a:t>
            </a:r>
            <a:r>
              <a:rPr lang="en-US" baseline="0" dirty="0"/>
              <a:t>X</a:t>
            </a:r>
            <a:r>
              <a:rPr lang="ar-SY" baseline="0" dirty="0"/>
              <a:t> العملاق، أو جسيم بار، من أساس ومُضاف.</a:t>
            </a:r>
          </a:p>
          <a:p>
            <a:pPr algn="ctr"/>
            <a:r>
              <a:rPr lang="ar-SY" baseline="0" dirty="0"/>
              <a:t>فأمّا الأساس فهو الصبغيّ </a:t>
            </a:r>
            <a:r>
              <a:rPr lang="en-US" baseline="0" dirty="0"/>
              <a:t>X</a:t>
            </a:r>
            <a:r>
              <a:rPr lang="ar-SY" baseline="0" dirty="0"/>
              <a:t>، نظير الصبغي </a:t>
            </a:r>
            <a:r>
              <a:rPr lang="en-US" baseline="0" dirty="0"/>
              <a:t>X</a:t>
            </a:r>
            <a:r>
              <a:rPr lang="ar-SY" baseline="0" dirty="0"/>
              <a:t> الآخر، المشارك له في ذات النواة.</a:t>
            </a:r>
          </a:p>
          <a:p>
            <a:pPr algn="ctr"/>
            <a:r>
              <a:rPr lang="ar-SY" baseline="0" dirty="0"/>
              <a:t>وأمّا المُضاف فهو الضلع السليبة ذائعة الصّيت أساس نظرية النشوء خاصّتي.</a:t>
            </a:r>
          </a:p>
          <a:p>
            <a:pPr algn="ctr"/>
            <a:endParaRPr lang="ar-SY" baseline="0" dirty="0"/>
          </a:p>
          <a:p>
            <a:pPr algn="ctr"/>
            <a:r>
              <a:rPr lang="ar-SY" baseline="0" dirty="0"/>
              <a:t>(راجع مقال «</a:t>
            </a:r>
            <a:r>
              <a:rPr lang="ar-SY" b="1" baseline="0" dirty="0"/>
              <a:t>خُلقت المرأة من ضلع الرّجل</a:t>
            </a:r>
            <a:r>
              <a:rPr lang="ar-SY" baseline="0" dirty="0"/>
              <a:t>»).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4C754-9B58-4A14-8B8F-ED25BE392359}" type="slidenum">
              <a:rPr lang="ar-SY" smtClean="0"/>
              <a:t>5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603466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Y" dirty="0"/>
              <a:t>نواة الخلية الأم للبويضات الـ </a:t>
            </a:r>
            <a:r>
              <a:rPr lang="en-US" dirty="0"/>
              <a:t>Oogonium</a:t>
            </a:r>
            <a:r>
              <a:rPr lang="ar-SY" dirty="0"/>
              <a:t>: </a:t>
            </a:r>
          </a:p>
          <a:p>
            <a:pPr algn="ctr"/>
            <a:r>
              <a:rPr lang="ar-SY" dirty="0"/>
              <a:t>كما في بقية الخلايا</a:t>
            </a:r>
            <a:r>
              <a:rPr lang="ar-SY" baseline="0" dirty="0"/>
              <a:t> الجسميّة للمرأة، نجد في الخلية الأمّ للبويضات الـ</a:t>
            </a:r>
            <a:r>
              <a:rPr lang="en-US" baseline="0" dirty="0"/>
              <a:t> </a:t>
            </a:r>
            <a:r>
              <a:rPr lang="ar-SY" baseline="0" dirty="0"/>
              <a:t> </a:t>
            </a:r>
            <a:r>
              <a:rPr lang="en-US" baseline="0" dirty="0"/>
              <a:t>Oogonium</a:t>
            </a:r>
            <a:r>
              <a:rPr lang="ar-SY" baseline="0" dirty="0"/>
              <a:t> الزوج الصبغي </a:t>
            </a:r>
            <a:r>
              <a:rPr lang="en-US" baseline="0" dirty="0"/>
              <a:t>XX</a:t>
            </a:r>
            <a:r>
              <a:rPr lang="ar-SY" baseline="0" dirty="0"/>
              <a:t> مع جسيم بار.</a:t>
            </a:r>
          </a:p>
          <a:p>
            <a:pPr algn="ctr"/>
            <a:r>
              <a:rPr lang="ar-SY" baseline="0" dirty="0"/>
              <a:t>تتكاثر الحلية الأم للبويضات في المبيضين والجنين مازال داخل الرحم.</a:t>
            </a:r>
          </a:p>
          <a:p>
            <a:pPr algn="ctr"/>
            <a:endParaRPr lang="ar-SY" baseline="0" dirty="0"/>
          </a:p>
          <a:p>
            <a:pPr algn="ctr"/>
            <a:r>
              <a:rPr lang="ar-SY" b="1" baseline="0" dirty="0"/>
              <a:t>لا ضير في التذكير مجدّداً، أن الصبغيين الجنسيين </a:t>
            </a:r>
            <a:r>
              <a:rPr lang="en-US" b="1" baseline="0" dirty="0"/>
              <a:t>XX</a:t>
            </a:r>
            <a:r>
              <a:rPr lang="ar-SY" b="1" baseline="0" dirty="0"/>
              <a:t> غير متناظرين.</a:t>
            </a:r>
          </a:p>
          <a:p>
            <a:pPr algn="ctr"/>
            <a:r>
              <a:rPr lang="ar-SY" b="1" baseline="0" dirty="0"/>
              <a:t> هناك الصبغي </a:t>
            </a:r>
            <a:r>
              <a:rPr lang="en-US" b="1" baseline="0" dirty="0"/>
              <a:t>X</a:t>
            </a:r>
            <a:r>
              <a:rPr lang="ar-SY" b="1" baseline="0" dirty="0"/>
              <a:t> العادي، وهناك الصبغيّ الجنسيّ </a:t>
            </a:r>
            <a:r>
              <a:rPr lang="en-US" b="1" baseline="0" dirty="0"/>
              <a:t>X </a:t>
            </a:r>
            <a:r>
              <a:rPr lang="ar-SY" b="1" baseline="0" dirty="0"/>
              <a:t> العملاق (تميّزه الصلع الصفراء السليبة).</a:t>
            </a:r>
            <a:endParaRPr lang="ar-SY" b="1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4C754-9B58-4A14-8B8F-ED25BE392359}" type="slidenum">
              <a:rPr lang="ar-SY" smtClean="0"/>
              <a:t>6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445602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Y" dirty="0"/>
              <a:t>الانقسام المنصف الـ </a:t>
            </a:r>
            <a:r>
              <a:rPr lang="en-US" dirty="0"/>
              <a:t>Meiosis</a:t>
            </a:r>
            <a:r>
              <a:rPr lang="ar-SY" dirty="0"/>
              <a:t> للخلية الأم للبويضات الـ </a:t>
            </a:r>
            <a:r>
              <a:rPr lang="en-US" dirty="0"/>
              <a:t>Oogonium</a:t>
            </a:r>
            <a:r>
              <a:rPr lang="ar-SY" dirty="0"/>
              <a:t>:</a:t>
            </a:r>
          </a:p>
          <a:p>
            <a:pPr algn="ctr"/>
            <a:r>
              <a:rPr lang="ar-SY" dirty="0"/>
              <a:t>يتشكّل الجسمان</a:t>
            </a:r>
            <a:r>
              <a:rPr lang="ar-SY" baseline="0" dirty="0"/>
              <a:t> القطبيان ومغزلا الانقسام.</a:t>
            </a:r>
          </a:p>
          <a:p>
            <a:pPr algn="ctr"/>
            <a:r>
              <a:rPr lang="ar-SY" baseline="0" dirty="0"/>
              <a:t>تلتصق الأنابيب المجهريّة الـ </a:t>
            </a:r>
            <a:r>
              <a:rPr lang="en-US" baseline="0" dirty="0"/>
              <a:t>Microtubules</a:t>
            </a:r>
            <a:r>
              <a:rPr lang="ar-SY" baseline="0" dirty="0"/>
              <a:t> المشكّلة لمغزل الانقسام مع الصبغيات استعداداً لسحبها في اتجاهين متعاكسين.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4C754-9B58-4A14-8B8F-ED25BE392359}" type="slidenum">
              <a:rPr lang="ar-SY" smtClean="0"/>
              <a:t>7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85003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Y" dirty="0"/>
              <a:t>الانقسام المنصف الـ </a:t>
            </a:r>
            <a:r>
              <a:rPr lang="en-US" dirty="0"/>
              <a:t>Meiosis</a:t>
            </a:r>
            <a:r>
              <a:rPr lang="ar-SY" dirty="0"/>
              <a:t> للخلية الأم للبويضات الـ </a:t>
            </a:r>
            <a:r>
              <a:rPr lang="en-US" dirty="0"/>
              <a:t>Oogonium</a:t>
            </a:r>
            <a:r>
              <a:rPr lang="ar-SY" dirty="0"/>
              <a:t>:</a:t>
            </a:r>
          </a:p>
          <a:p>
            <a:pPr algn="ctr"/>
            <a:r>
              <a:rPr lang="ar-SY" dirty="0"/>
              <a:t>تتقلّص الأنابيب المجهريّة و</a:t>
            </a:r>
            <a:r>
              <a:rPr lang="ar-SY" baseline="0" dirty="0"/>
              <a:t>تُباعد</a:t>
            </a:r>
            <a:r>
              <a:rPr lang="ar-SY" dirty="0"/>
              <a:t> بين الصبغيّ ونظيره. 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4C754-9B58-4A14-8B8F-ED25BE392359}" type="slidenum">
              <a:rPr lang="ar-SY" smtClean="0"/>
              <a:t>8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72113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Y" dirty="0"/>
              <a:t>الانقسام المنصف الـ </a:t>
            </a:r>
            <a:r>
              <a:rPr lang="en-US" dirty="0"/>
              <a:t>Meiosis</a:t>
            </a:r>
            <a:r>
              <a:rPr lang="ar-SY" dirty="0"/>
              <a:t> للخلية الأم للبويضات الـ </a:t>
            </a:r>
            <a:r>
              <a:rPr lang="en-US" dirty="0"/>
              <a:t>Oogonium</a:t>
            </a:r>
            <a:r>
              <a:rPr lang="ar-SY" dirty="0"/>
              <a:t>:</a:t>
            </a:r>
          </a:p>
          <a:p>
            <a:pPr algn="ctr"/>
            <a:r>
              <a:rPr lang="ar-SY" dirty="0"/>
              <a:t>تدريجياً يصل كل صبغي</a:t>
            </a:r>
            <a:r>
              <a:rPr lang="ar-SY" baseline="0" dirty="0"/>
              <a:t> إلى مكانه النهائيّ في واحدةٍ من الخليتين البنتين الـ </a:t>
            </a:r>
            <a:r>
              <a:rPr lang="en-US" baseline="0" dirty="0"/>
              <a:t>Daughter Cells</a:t>
            </a:r>
            <a:r>
              <a:rPr lang="ar-SY" baseline="0" dirty="0"/>
              <a:t>.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4C754-9B58-4A14-8B8F-ED25BE392359}" type="slidenum">
              <a:rPr lang="ar-SY" smtClean="0"/>
              <a:t>9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49727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6B87-076A-4EA7-A18B-D8D56BC369E5}" type="datetimeFigureOut">
              <a:rPr lang="ar-SY" smtClean="0"/>
              <a:t>20/12/1440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9565-B2D6-433C-8342-47AB7862F74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09621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fade/>
        <p:sndAc>
          <p:stSnd>
            <p:snd r:embed="rId1" name="click.wav"/>
          </p:stSnd>
        </p:sndAc>
      </p:transition>
    </mc:Choice>
    <mc:Fallback xmlns="">
      <p:transition spd="slow" advClick="0" advTm="1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6B87-076A-4EA7-A18B-D8D56BC369E5}" type="datetimeFigureOut">
              <a:rPr lang="ar-SY" smtClean="0"/>
              <a:t>20/12/1440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9565-B2D6-433C-8342-47AB7862F74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05991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fade/>
        <p:sndAc>
          <p:stSnd>
            <p:snd r:embed="rId1" name="click.wav"/>
          </p:stSnd>
        </p:sndAc>
      </p:transition>
    </mc:Choice>
    <mc:Fallback xmlns="">
      <p:transition spd="slow" advClick="0" advTm="1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6B87-076A-4EA7-A18B-D8D56BC369E5}" type="datetimeFigureOut">
              <a:rPr lang="ar-SY" smtClean="0"/>
              <a:t>20/12/1440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9565-B2D6-433C-8342-47AB7862F74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058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fade/>
        <p:sndAc>
          <p:stSnd>
            <p:snd r:embed="rId1" name="click.wav"/>
          </p:stSnd>
        </p:sndAc>
      </p:transition>
    </mc:Choice>
    <mc:Fallback xmlns="">
      <p:transition spd="slow" advClick="0" advTm="1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6B87-076A-4EA7-A18B-D8D56BC369E5}" type="datetimeFigureOut">
              <a:rPr lang="ar-SY" smtClean="0"/>
              <a:t>20/12/1440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9565-B2D6-433C-8342-47AB7862F74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53485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fade/>
        <p:sndAc>
          <p:stSnd>
            <p:snd r:embed="rId1" name="click.wav"/>
          </p:stSnd>
        </p:sndAc>
      </p:transition>
    </mc:Choice>
    <mc:Fallback xmlns="">
      <p:transition spd="slow" advClick="0" advTm="1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6B87-076A-4EA7-A18B-D8D56BC369E5}" type="datetimeFigureOut">
              <a:rPr lang="ar-SY" smtClean="0"/>
              <a:t>20/12/1440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9565-B2D6-433C-8342-47AB7862F74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0564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fade/>
        <p:sndAc>
          <p:stSnd>
            <p:snd r:embed="rId1" name="click.wav"/>
          </p:stSnd>
        </p:sndAc>
      </p:transition>
    </mc:Choice>
    <mc:Fallback xmlns="">
      <p:transition spd="slow" advClick="0" advTm="1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6B87-076A-4EA7-A18B-D8D56BC369E5}" type="datetimeFigureOut">
              <a:rPr lang="ar-SY" smtClean="0"/>
              <a:t>20/12/1440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9565-B2D6-433C-8342-47AB7862F74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5746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fade/>
        <p:sndAc>
          <p:stSnd>
            <p:snd r:embed="rId1" name="click.wav"/>
          </p:stSnd>
        </p:sndAc>
      </p:transition>
    </mc:Choice>
    <mc:Fallback xmlns="">
      <p:transition spd="slow" advClick="0" advTm="1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6B87-076A-4EA7-A18B-D8D56BC369E5}" type="datetimeFigureOut">
              <a:rPr lang="ar-SY" smtClean="0"/>
              <a:t>20/12/1440</a:t>
            </a:fld>
            <a:endParaRPr lang="ar-SY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9565-B2D6-433C-8342-47AB7862F74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7637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fade/>
        <p:sndAc>
          <p:stSnd>
            <p:snd r:embed="rId1" name="click.wav"/>
          </p:stSnd>
        </p:sndAc>
      </p:transition>
    </mc:Choice>
    <mc:Fallback xmlns="">
      <p:transition spd="slow" advClick="0" advTm="1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6B87-076A-4EA7-A18B-D8D56BC369E5}" type="datetimeFigureOut">
              <a:rPr lang="ar-SY" smtClean="0"/>
              <a:t>20/12/1440</a:t>
            </a:fld>
            <a:endParaRPr lang="ar-SY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9565-B2D6-433C-8342-47AB7862F74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06022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fade/>
        <p:sndAc>
          <p:stSnd>
            <p:snd r:embed="rId1" name="click.wav"/>
          </p:stSnd>
        </p:sndAc>
      </p:transition>
    </mc:Choice>
    <mc:Fallback xmlns="">
      <p:transition spd="slow" advClick="0" advTm="1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6B87-076A-4EA7-A18B-D8D56BC369E5}" type="datetimeFigureOut">
              <a:rPr lang="ar-SY" smtClean="0"/>
              <a:t>20/12/1440</a:t>
            </a:fld>
            <a:endParaRPr lang="ar-SY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9565-B2D6-433C-8342-47AB7862F74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28519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fade/>
        <p:sndAc>
          <p:stSnd>
            <p:snd r:embed="rId1" name="click.wav"/>
          </p:stSnd>
        </p:sndAc>
      </p:transition>
    </mc:Choice>
    <mc:Fallback xmlns="">
      <p:transition spd="slow" advClick="0" advTm="1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6B87-076A-4EA7-A18B-D8D56BC369E5}" type="datetimeFigureOut">
              <a:rPr lang="ar-SY" smtClean="0"/>
              <a:t>20/12/1440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9565-B2D6-433C-8342-47AB7862F74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9636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fade/>
        <p:sndAc>
          <p:stSnd>
            <p:snd r:embed="rId1" name="click.wav"/>
          </p:stSnd>
        </p:sndAc>
      </p:transition>
    </mc:Choice>
    <mc:Fallback xmlns="">
      <p:transition spd="slow" advClick="0" advTm="1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6B87-076A-4EA7-A18B-D8D56BC369E5}" type="datetimeFigureOut">
              <a:rPr lang="ar-SY" smtClean="0"/>
              <a:t>20/12/1440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9565-B2D6-433C-8342-47AB7862F74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8437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fade/>
        <p:sndAc>
          <p:stSnd>
            <p:snd r:embed="rId1" name="click.wav"/>
          </p:stSnd>
        </p:sndAc>
      </p:transition>
    </mc:Choice>
    <mc:Fallback xmlns="">
      <p:transition spd="slow" advClick="0" advTm="1000">
        <p:fade/>
        <p:sndAc>
          <p:stSnd>
            <p:snd r:embed="rId3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76B87-076A-4EA7-A18B-D8D56BC369E5}" type="datetimeFigureOut">
              <a:rPr lang="ar-SY" smtClean="0"/>
              <a:t>20/12/1440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59565-B2D6-433C-8342-47AB7862F74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501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fade/>
        <p:sndAc>
          <p:stSnd>
            <p:snd r:embed="rId13" name="click.wav"/>
          </p:stSnd>
        </p:sndAc>
      </p:transition>
    </mc:Choice>
    <mc:Fallback xmlns="">
      <p:transition spd="slow" advClick="0" advTm="1000">
        <p:fade/>
        <p:sndAc>
          <p:stSnd>
            <p:snd r:embed="rId14" name="click.wav"/>
          </p:stSnd>
        </p:sndAc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1.wav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10.m4a"/><Relationship Id="rId7" Type="http://schemas.openxmlformats.org/officeDocument/2006/relationships/audio" Target="../media/audio1.wav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7.xml"/><Relationship Id="rId10" Type="http://schemas.openxmlformats.org/officeDocument/2006/relationships/audio" Target="../media/audio1.wav"/><Relationship Id="rId4" Type="http://schemas.openxmlformats.org/officeDocument/2006/relationships/audio" Target="../media/media10.m4a"/><Relationship Id="rId9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7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8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9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2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1.wav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open?id=1DDmYIsfal4nh3BEf6YL8xpZfEkgtfK6O" TargetMode="External"/><Relationship Id="rId13" Type="http://schemas.openxmlformats.org/officeDocument/2006/relationships/hyperlink" Target="https://drive.google.com/open?id=1uyRepoygHc_GnAIWKeSVd7EPyF2y_qXq" TargetMode="External"/><Relationship Id="rId1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hyperlink" Target="https://drive.google.com/open?id=1Yj6S8cqTssk1VSQugy3iRWXzlEyUXEFs" TargetMode="External"/><Relationship Id="rId12" Type="http://schemas.openxmlformats.org/officeDocument/2006/relationships/hyperlink" Target="https://drive.google.com/open?id=1wZfUDRUV34ebdfWFremn9y-Adao-NfaE" TargetMode="External"/><Relationship Id="rId17" Type="http://schemas.openxmlformats.org/officeDocument/2006/relationships/hyperlink" Target="https://drive.google.com/open?id=1ueF8P_YMU83XI48bJ5PmRUhKFzmbOBQf" TargetMode="External"/><Relationship Id="rId2" Type="http://schemas.openxmlformats.org/officeDocument/2006/relationships/notesSlide" Target="../notesSlides/notesSlide29.xml"/><Relationship Id="rId16" Type="http://schemas.openxmlformats.org/officeDocument/2006/relationships/hyperlink" Target="https://drive.google.com/open?id=1C0SGMfcOfZI8yvRosHA6DcwED8vAC59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open?id=1wkO9ikgF-6yW_hVcYWJ7cYPpDRyfhyOm" TargetMode="External"/><Relationship Id="rId11" Type="http://schemas.openxmlformats.org/officeDocument/2006/relationships/hyperlink" Target="https://drive.google.com/open?id=1hM3qv82opObxPQzJLu1NVy5Kgcb_eimS" TargetMode="External"/><Relationship Id="rId5" Type="http://schemas.openxmlformats.org/officeDocument/2006/relationships/hyperlink" Target="https://drive.google.com/open?id=1XYI_39qahJNP5KEVLKQsMBhh74mH080m" TargetMode="External"/><Relationship Id="rId15" Type="http://schemas.openxmlformats.org/officeDocument/2006/relationships/hyperlink" Target="https://drive.google.com/open?id=1O0SGl-UrYImUMU4CWg8LPPImSholuHiR" TargetMode="External"/><Relationship Id="rId10" Type="http://schemas.openxmlformats.org/officeDocument/2006/relationships/hyperlink" Target="https://drive.google.com/open?id=19nQgWpQl4OBk9frZVcoGlw2EAnJ93_Ib" TargetMode="External"/><Relationship Id="rId4" Type="http://schemas.openxmlformats.org/officeDocument/2006/relationships/hyperlink" Target="https://drive.google.com/open?id=1wXlRwrscwen_h4mYV1-ZgISUzjd8odwJ" TargetMode="External"/><Relationship Id="rId9" Type="http://schemas.openxmlformats.org/officeDocument/2006/relationships/hyperlink" Target="https://drive.google.com/open?id=1m38m-iAq4ZpeCUf177vyI_9ece1bcJC1" TargetMode="External"/><Relationship Id="rId14" Type="http://schemas.openxmlformats.org/officeDocument/2006/relationships/hyperlink" Target="https://drive.google.com/open?id=14CVFdK2Oz-btbH21qCz1sQkdRT6jmKbT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ar-SY" sz="4800" b="1" dirty="0">
                <a:solidFill>
                  <a:srgbClr val="C00000"/>
                </a:solidFill>
              </a:rPr>
              <a:t>البويضاتُ كما النِّطافُ، </a:t>
            </a:r>
            <a:br>
              <a:rPr lang="ar-SY" sz="4800" b="1" dirty="0">
                <a:solidFill>
                  <a:srgbClr val="C00000"/>
                </a:solidFill>
              </a:rPr>
            </a:br>
            <a:r>
              <a:rPr lang="ar-SY" sz="4800" b="1" dirty="0">
                <a:solidFill>
                  <a:srgbClr val="C00000"/>
                </a:solidFill>
              </a:rPr>
              <a:t>نصفُها مُذكَّرٌ ونصفُها مؤنَّثٌ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ar-SY" sz="3600" b="1" dirty="0">
                <a:solidFill>
                  <a:srgbClr val="00B0F0"/>
                </a:solidFill>
              </a:rPr>
              <a:t>د. عمّــــــار ياسين منصور</a:t>
            </a:r>
          </a:p>
          <a:p>
            <a:endParaRPr lang="ar-SY" sz="3600" b="1" dirty="0">
              <a:solidFill>
                <a:srgbClr val="00B0F0"/>
              </a:solidFill>
            </a:endParaRPr>
          </a:p>
          <a:p>
            <a:r>
              <a:rPr lang="ar-SY" sz="2600" b="1" dirty="0">
                <a:solidFill>
                  <a:srgbClr val="00B050"/>
                </a:solidFill>
              </a:rPr>
              <a:t>ملاحظة هامّة: اقرأ الملاحظات تحت كلّ شريحة</a:t>
            </a:r>
          </a:p>
        </p:txBody>
      </p:sp>
      <p:pic>
        <p:nvPicPr>
          <p:cNvPr id="4" name="١">
            <a:hlinkClick r:id="" action="ppaction://media"/>
            <a:extLst>
              <a:ext uri="{FF2B5EF4-FFF2-40B4-BE49-F238E27FC236}">
                <a16:creationId xmlns:a16="http://schemas.microsoft.com/office/drawing/2014/main" id="{C5B7BB41-6599-4F9F-BC62-ECA7C8E33B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79712" y="17002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5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fade/>
        <p:sndAc>
          <p:stSnd>
            <p:snd r:embed="rId5" name="click.wav"/>
          </p:stSnd>
        </p:sndAc>
      </p:transition>
    </mc:Choice>
    <mc:Fallback xmlns="">
      <p:transition spd="slow" advClick="0" advTm="1000">
        <p:fade/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036" y="332657"/>
            <a:ext cx="9682069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3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fade/>
        <p:sndAc>
          <p:stSnd>
            <p:snd r:embed="rId3" name="click.wav"/>
          </p:stSnd>
        </p:sndAc>
      </p:transition>
    </mc:Choice>
    <mc:Fallback xmlns="">
      <p:transition spd="slow" advClick="0" advTm="1000">
        <p:fade/>
        <p:sndAc>
          <p:stSnd>
            <p:snd r:embed="rId5" name="click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1" y="548680"/>
            <a:ext cx="9407233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8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fade/>
        <p:sndAc>
          <p:stSnd>
            <p:snd r:embed="rId3" name="click.wav"/>
          </p:stSnd>
        </p:sndAc>
      </p:transition>
    </mc:Choice>
    <mc:Fallback xmlns="">
      <p:transition spd="slow" advClick="0" advTm="1000">
        <p:fade/>
        <p:sndAc>
          <p:stSnd>
            <p:snd r:embed="rId5" name="click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680" y="476672"/>
            <a:ext cx="957135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7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fade/>
        <p:sndAc>
          <p:stSnd>
            <p:snd r:embed="rId3" name="click.wav"/>
          </p:stSnd>
        </p:sndAc>
      </p:transition>
    </mc:Choice>
    <mc:Fallback xmlns="">
      <p:transition spd="slow" advClick="0" advTm="1000">
        <p:fade/>
        <p:sndAc>
          <p:stSnd>
            <p:snd r:embed="rId5" name="click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00" y="692696"/>
            <a:ext cx="9841281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5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fade/>
        <p:sndAc>
          <p:stSnd>
            <p:snd r:embed="rId3" name="click.wav"/>
          </p:stSnd>
        </p:sndAc>
      </p:transition>
    </mc:Choice>
    <mc:Fallback xmlns="">
      <p:transition spd="slow" advClick="0" advTm="1000">
        <p:fade/>
        <p:sndAc>
          <p:stSnd>
            <p:snd r:embed="rId5" name="click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239962" cy="6192688"/>
          </a:xfrm>
          <a:prstGeom prst="rect">
            <a:avLst/>
          </a:prstGeom>
        </p:spPr>
      </p:pic>
      <p:pic>
        <p:nvPicPr>
          <p:cNvPr id="3" name="١٤">
            <a:hlinkClick r:id="" action="ppaction://media"/>
            <a:extLst>
              <a:ext uri="{FF2B5EF4-FFF2-40B4-BE49-F238E27FC236}">
                <a16:creationId xmlns:a16="http://schemas.microsoft.com/office/drawing/2014/main" id="{8176115A-9405-4919-BF25-D4D666C7B1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15181" y="11247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6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fade/>
        <p:sndAc>
          <p:stSnd>
            <p:snd r:embed="rId5" name="click.wav"/>
          </p:stSnd>
        </p:sndAc>
      </p:transition>
    </mc:Choice>
    <mc:Fallback xmlns="">
      <p:transition spd="slow" advClick="0" advTm="1000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650" y="-6966"/>
            <a:ext cx="9718820" cy="6597352"/>
          </a:xfrm>
          <a:prstGeom prst="rect">
            <a:avLst/>
          </a:prstGeom>
        </p:spPr>
      </p:pic>
      <p:pic>
        <p:nvPicPr>
          <p:cNvPr id="3" name="١٥">
            <a:hlinkClick r:id="" action="ppaction://media"/>
            <a:extLst>
              <a:ext uri="{FF2B5EF4-FFF2-40B4-BE49-F238E27FC236}">
                <a16:creationId xmlns:a16="http://schemas.microsoft.com/office/drawing/2014/main" id="{845A4699-E722-45FC-846F-80E3E80628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77960" y="692696"/>
            <a:ext cx="609600" cy="609600"/>
          </a:xfrm>
          <a:prstGeom prst="rect">
            <a:avLst/>
          </a:prstGeom>
        </p:spPr>
      </p:pic>
      <p:pic>
        <p:nvPicPr>
          <p:cNvPr id="4" name="155">
            <a:hlinkClick r:id="" action="ppaction://media"/>
            <a:extLst>
              <a:ext uri="{FF2B5EF4-FFF2-40B4-BE49-F238E27FC236}">
                <a16:creationId xmlns:a16="http://schemas.microsoft.com/office/drawing/2014/main" id="{EF0FC3C7-3D86-43F4-80F3-CC9BAA9026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77960" y="13923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8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fade/>
        <p:sndAc>
          <p:stSnd>
            <p:snd r:embed="rId7" name="click.wav"/>
          </p:stSnd>
        </p:sndAc>
      </p:transition>
    </mc:Choice>
    <mc:Fallback xmlns="">
      <p:transition spd="slow" advClick="0" advTm="1000">
        <p:fade/>
        <p:sndAc>
          <p:stSnd>
            <p:snd r:embed="rId10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2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501" y="0"/>
            <a:ext cx="4591456" cy="6170198"/>
          </a:xfrm>
          <a:prstGeom prst="rect">
            <a:avLst/>
          </a:prstGeom>
        </p:spPr>
      </p:pic>
      <p:pic>
        <p:nvPicPr>
          <p:cNvPr id="3" name="١٦">
            <a:hlinkClick r:id="" action="ppaction://media"/>
            <a:extLst>
              <a:ext uri="{FF2B5EF4-FFF2-40B4-BE49-F238E27FC236}">
                <a16:creationId xmlns:a16="http://schemas.microsoft.com/office/drawing/2014/main" id="{48E33AB2-D923-44AD-BA7D-61651ED57D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56501" y="10527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4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fade/>
        <p:sndAc>
          <p:stSnd>
            <p:snd r:embed="rId5" name="click.wav"/>
          </p:stSnd>
        </p:sndAc>
      </p:transition>
    </mc:Choice>
    <mc:Fallback xmlns="">
      <p:transition spd="slow" advClick="0" advTm="1000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105" y="-243408"/>
            <a:ext cx="5645287" cy="710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3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fade/>
        <p:sndAc>
          <p:stSnd>
            <p:snd r:embed="rId3" name="click.wav"/>
          </p:stSnd>
        </p:sndAc>
      </p:transition>
    </mc:Choice>
    <mc:Fallback xmlns="">
      <p:transition spd="slow" advClick="0" advTm="1000">
        <p:fade/>
        <p:sndAc>
          <p:stSnd>
            <p:snd r:embed="rId5" name="click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6821"/>
            <a:ext cx="7488831" cy="672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0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fade/>
        <p:sndAc>
          <p:stSnd>
            <p:snd r:embed="rId3" name="click.wav"/>
          </p:stSnd>
        </p:sndAc>
      </p:transition>
    </mc:Choice>
    <mc:Fallback xmlns="">
      <p:transition spd="slow" advClick="0" advTm="1000">
        <p:fade/>
        <p:sndAc>
          <p:stSnd>
            <p:snd r:embed="rId5" name="click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88" y="-150"/>
            <a:ext cx="3312295" cy="685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fade/>
        <p:sndAc>
          <p:stSnd>
            <p:snd r:embed="rId3" name="click.wav"/>
          </p:stSnd>
        </p:sndAc>
      </p:transition>
    </mc:Choice>
    <mc:Fallback xmlns="">
      <p:transition spd="slow" advClick="0" advTm="1000">
        <p:fade/>
        <p:sndAc>
          <p:stSnd>
            <p:snd r:embed="rId5" name="click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رابط 2"/>
          <p:cNvSpPr/>
          <p:nvPr/>
        </p:nvSpPr>
        <p:spPr>
          <a:xfrm>
            <a:off x="2469145" y="932782"/>
            <a:ext cx="3816424" cy="5184576"/>
          </a:xfrm>
          <a:prstGeom prst="flowChartConnec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24944"/>
            <a:ext cx="906858" cy="120025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209" y="2924944"/>
            <a:ext cx="1262686" cy="1512168"/>
          </a:xfrm>
          <a:prstGeom prst="rect">
            <a:avLst/>
          </a:prstGeom>
        </p:spPr>
      </p:pic>
      <p:pic>
        <p:nvPicPr>
          <p:cNvPr id="5" name="٢">
            <a:hlinkClick r:id="" action="ppaction://media"/>
            <a:extLst>
              <a:ext uri="{FF2B5EF4-FFF2-40B4-BE49-F238E27FC236}">
                <a16:creationId xmlns:a16="http://schemas.microsoft.com/office/drawing/2014/main" id="{B1844C4C-48B6-427E-9CFF-3672B2160A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64345" y="7406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9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fade/>
        <p:sndAc>
          <p:stSnd>
            <p:snd r:embed="rId5" name="click.wav"/>
          </p:stSnd>
        </p:sndAc>
      </p:transition>
    </mc:Choice>
    <mc:Fallback xmlns="">
      <p:transition spd="slow" advClick="0" advTm="1000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-283799"/>
            <a:ext cx="5473156" cy="7141799"/>
          </a:xfrm>
          <a:prstGeom prst="rect">
            <a:avLst/>
          </a:prstGeom>
        </p:spPr>
      </p:pic>
      <p:pic>
        <p:nvPicPr>
          <p:cNvPr id="3" name="٢٠">
            <a:hlinkClick r:id="" action="ppaction://media"/>
            <a:extLst>
              <a:ext uri="{FF2B5EF4-FFF2-40B4-BE49-F238E27FC236}">
                <a16:creationId xmlns:a16="http://schemas.microsoft.com/office/drawing/2014/main" id="{E7A84CEF-67EB-4CFD-920F-78A29C5351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49268" y="908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3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fade/>
        <p:sndAc>
          <p:stSnd>
            <p:snd r:embed="rId5" name="click.wav"/>
          </p:stSnd>
        </p:sndAc>
      </p:transition>
    </mc:Choice>
    <mc:Fallback xmlns="">
      <p:transition spd="slow" advClick="0" advTm="1000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404665"/>
            <a:ext cx="6624735" cy="6323612"/>
          </a:xfrm>
          <a:prstGeom prst="rect">
            <a:avLst/>
          </a:prstGeom>
        </p:spPr>
      </p:pic>
      <p:pic>
        <p:nvPicPr>
          <p:cNvPr id="3" name="٢١">
            <a:hlinkClick r:id="" action="ppaction://media"/>
            <a:extLst>
              <a:ext uri="{FF2B5EF4-FFF2-40B4-BE49-F238E27FC236}">
                <a16:creationId xmlns:a16="http://schemas.microsoft.com/office/drawing/2014/main" id="{3FEBBCA8-A20A-4897-B958-F93EFDC71A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18382" y="19168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8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fade/>
        <p:sndAc>
          <p:stSnd>
            <p:snd r:embed="rId5" name="click.wav"/>
          </p:stSnd>
        </p:sndAc>
      </p:transition>
    </mc:Choice>
    <mc:Fallback xmlns="">
      <p:transition spd="slow" advClick="0" advTm="1000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44" y="617516"/>
            <a:ext cx="4104456" cy="5616624"/>
          </a:xfrm>
          <a:prstGeom prst="rect">
            <a:avLst/>
          </a:prstGeom>
        </p:spPr>
      </p:pic>
      <p:pic>
        <p:nvPicPr>
          <p:cNvPr id="3" name="٢٢">
            <a:hlinkClick r:id="" action="ppaction://media"/>
            <a:extLst>
              <a:ext uri="{FF2B5EF4-FFF2-40B4-BE49-F238E27FC236}">
                <a16:creationId xmlns:a16="http://schemas.microsoft.com/office/drawing/2014/main" id="{943E3752-D48A-4746-8AD3-263C6A3675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27784" y="908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8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fade/>
        <p:sndAc>
          <p:stSnd>
            <p:snd r:embed="rId5" name="click.wav"/>
          </p:stSnd>
        </p:sndAc>
      </p:transition>
    </mc:Choice>
    <mc:Fallback xmlns="">
      <p:transition spd="slow" advClick="0" advTm="1000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050" y="0"/>
            <a:ext cx="5599578" cy="670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8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fade/>
        <p:sndAc>
          <p:stSnd>
            <p:snd r:embed="rId3" name="click.wav"/>
          </p:stSnd>
        </p:sndAc>
      </p:transition>
    </mc:Choice>
    <mc:Fallback xmlns="">
      <p:transition spd="slow" advClick="0" advTm="1000">
        <p:fade/>
        <p:sndAc>
          <p:stSnd>
            <p:snd r:embed="rId5" name="click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97" y="188640"/>
            <a:ext cx="7138815" cy="64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8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fade/>
        <p:sndAc>
          <p:stSnd>
            <p:snd r:embed="rId3" name="click.wav"/>
          </p:stSnd>
        </p:sndAc>
      </p:transition>
    </mc:Choice>
    <mc:Fallback xmlns="">
      <p:transition spd="slow" advClick="0" advTm="1000">
        <p:fade/>
        <p:sndAc>
          <p:stSnd>
            <p:snd r:embed="rId5" name="click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87474"/>
            <a:ext cx="3672408" cy="681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4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fade/>
        <p:sndAc>
          <p:stSnd>
            <p:snd r:embed="rId3" name="click.wav"/>
          </p:stSnd>
        </p:sndAc>
      </p:transition>
    </mc:Choice>
    <mc:Fallback xmlns="">
      <p:transition spd="slow" advClick="0" advTm="1000">
        <p:fade/>
        <p:sndAc>
          <p:stSnd>
            <p:snd r:embed="rId5" name="click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-229471"/>
            <a:ext cx="5579977" cy="7087471"/>
          </a:xfrm>
          <a:prstGeom prst="rect">
            <a:avLst/>
          </a:prstGeom>
        </p:spPr>
      </p:pic>
      <p:pic>
        <p:nvPicPr>
          <p:cNvPr id="2" name="٢٦">
            <a:hlinkClick r:id="" action="ppaction://media"/>
            <a:extLst>
              <a:ext uri="{FF2B5EF4-FFF2-40B4-BE49-F238E27FC236}">
                <a16:creationId xmlns:a16="http://schemas.microsoft.com/office/drawing/2014/main" id="{E4432A8B-08F3-488D-83A6-3602739D17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55470" y="7647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8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fade/>
        <p:sndAc>
          <p:stSnd>
            <p:snd r:embed="rId5" name="click.wav"/>
          </p:stSnd>
        </p:sndAc>
      </p:transition>
    </mc:Choice>
    <mc:Fallback xmlns="">
      <p:transition spd="slow" advClick="0" advTm="1000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260648"/>
            <a:ext cx="6703601" cy="639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2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fade/>
        <p:sndAc>
          <p:stSnd>
            <p:snd r:embed="rId3" name="click.wav"/>
          </p:stSnd>
        </p:sndAc>
      </p:transition>
    </mc:Choice>
    <mc:Fallback xmlns="">
      <p:transition spd="slow" advClick="0" advTm="1000">
        <p:fade/>
        <p:sndAc>
          <p:stSnd>
            <p:snd r:embed="rId5" name="click.wav"/>
          </p:stSnd>
        </p:sndAc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7">
            <a:hlinkClick r:id="" action="ppaction://media"/>
            <a:extLst>
              <a:ext uri="{FF2B5EF4-FFF2-40B4-BE49-F238E27FC236}">
                <a16:creationId xmlns:a16="http://schemas.microsoft.com/office/drawing/2014/main" id="{AABC6836-DDB0-4ED8-958C-ACA965FDE9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" y="0"/>
            <a:ext cx="6813376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3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fade/>
        <p:sndAc>
          <p:stSnd>
            <p:snd r:embed="rId5" name="click.wav"/>
          </p:stSnd>
        </p:sndAc>
      </p:transition>
    </mc:Choice>
    <mc:Fallback xmlns="">
      <p:transition spd="slow" advClick="0" advTm="1000">
        <p:fade/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AA4FBCC-3DA0-4C98-B7B3-6D515E872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Y" b="1" dirty="0">
                <a:solidFill>
                  <a:srgbClr val="C00000"/>
                </a:solidFill>
              </a:rPr>
              <a:t>أنصح بقراءة المقالات التاليّة:</a:t>
            </a:r>
            <a:br>
              <a:rPr lang="en-US" dirty="0">
                <a:solidFill>
                  <a:srgbClr val="C00000"/>
                </a:solidFill>
              </a:rPr>
            </a:br>
            <a:endParaRPr lang="ar-SY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C47B664-E6CE-44B3-82BD-64F7518DF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ar-SY" b="1" u="sng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خُلقتِ المرأةُ من ضلع الرّجل، رائعةُ الإيحاء الفلسفيّ والمجازِ العلميّ</a:t>
            </a:r>
            <a:br>
              <a:rPr lang="ar-SY" dirty="0">
                <a:solidFill>
                  <a:srgbClr val="0070C0"/>
                </a:solidFill>
              </a:rPr>
            </a:br>
            <a:r>
              <a:rPr lang="ar-SY" b="1" u="sng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نعم، خُلقتِ المرأةُ من ضلع الرّجل، والشّاهدُ جسيم بار (</a:t>
            </a:r>
            <a:r>
              <a:rPr lang="en-US" b="1" u="sng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PowerPoint</a:t>
            </a:r>
            <a:r>
              <a:rPr lang="ar-SY" b="1" u="sng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br>
              <a:rPr lang="ar-SY" dirty="0">
                <a:solidFill>
                  <a:srgbClr val="0070C0"/>
                </a:solidFill>
              </a:rPr>
            </a:br>
            <a:r>
              <a:rPr lang="ar-SY" b="1" u="sng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المرأةُ تقرِّرُ جنسَ وليدها، والرّجل يدّعي</a:t>
            </a:r>
            <a:r>
              <a:rPr lang="en-US" b="1" u="sng" dirty="0">
                <a:solidFill>
                  <a:srgbClr val="0070C0"/>
                </a:solidFill>
              </a:rPr>
              <a:t>!</a:t>
            </a:r>
            <a:br>
              <a:rPr lang="ar-SY" b="1" dirty="0">
                <a:solidFill>
                  <a:srgbClr val="0070C0"/>
                </a:solidFill>
              </a:rPr>
            </a:br>
            <a:r>
              <a:rPr lang="ar-SY" b="1" u="sng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كما النطاف، هناك بويضة مؤنّثة وأخرى ذكر (</a:t>
            </a:r>
            <a:r>
              <a:rPr lang="en-US" b="1" u="sng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PowerPoint</a:t>
            </a:r>
            <a:r>
              <a:rPr lang="ar-SY" b="1" u="sng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ar-SY" b="1" u="sng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الرُّوحُ والنَّفسُ.. عَطيَّةُ خالقٍ وصَنيعةُ مخلوقٍ</a:t>
            </a:r>
            <a:br>
              <a:rPr lang="ar-SY" b="1" dirty="0">
                <a:solidFill>
                  <a:srgbClr val="0070C0"/>
                </a:solidFill>
              </a:rPr>
            </a:br>
            <a:r>
              <a:rPr lang="ar-SY" b="1" u="sng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-خلقُ السَّماواتِ والأرضِ أكبرُ من خلقِ النَّاس.. في المرامي والدَلالات</a:t>
            </a:r>
            <a:br>
              <a:rPr lang="ar-SY" b="1" dirty="0">
                <a:solidFill>
                  <a:srgbClr val="0070C0"/>
                </a:solidFill>
              </a:rPr>
            </a:br>
            <a:r>
              <a:rPr lang="ar-SY" b="1" u="sng" dirty="0">
                <a:solidFill>
                  <a:srgbClr val="0070C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مُكاشفات قرآنيّة، تُفَّاحة آدم، خلقُ حوَّاء من ضلع آدم، حوَّاء.. دلالاتٌ ومعنى</a:t>
            </a:r>
            <a:br>
              <a:rPr lang="ar-SY" b="1" dirty="0">
                <a:solidFill>
                  <a:srgbClr val="0070C0"/>
                </a:solidFill>
              </a:rPr>
            </a:br>
            <a:r>
              <a:rPr lang="ar-SY" b="1" u="sng" dirty="0">
                <a:solidFill>
                  <a:srgbClr val="0070C0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حــــــــــوَّاءُ.. هذه</a:t>
            </a:r>
            <a:br>
              <a:rPr lang="ar-SY" b="1" u="sng" dirty="0">
                <a:solidFill>
                  <a:srgbClr val="0070C0"/>
                </a:solidFill>
              </a:rPr>
            </a:br>
            <a:r>
              <a:rPr lang="ar-SY" b="1" u="sng" dirty="0">
                <a:solidFill>
                  <a:srgbClr val="0070C0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سفينةُ نوح، طوق نجاة لا معراجَ خلاص</a:t>
            </a:r>
            <a:r>
              <a:rPr lang="ar-SA" b="1" dirty="0">
                <a:solidFill>
                  <a:srgbClr val="0070C0"/>
                </a:solidFill>
              </a:rPr>
              <a:t> </a:t>
            </a:r>
            <a:br>
              <a:rPr lang="ar-SY" b="1" dirty="0">
                <a:solidFill>
                  <a:srgbClr val="0070C0"/>
                </a:solidFill>
              </a:rPr>
            </a:br>
            <a:r>
              <a:rPr lang="ar-SY" b="1" u="sng" dirty="0">
                <a:solidFill>
                  <a:srgbClr val="0070C0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المصباح الكهربائي، بين التَّجريدِ والتَّنفيذ رحلة ألفِ عام</a:t>
            </a:r>
            <a:br>
              <a:rPr lang="ar-SY" b="1" dirty="0">
                <a:solidFill>
                  <a:srgbClr val="0070C0"/>
                </a:solidFill>
              </a:rPr>
            </a:br>
            <a:r>
              <a:rPr lang="ar-SY" b="1" u="sng" dirty="0">
                <a:solidFill>
                  <a:srgbClr val="0070C0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هكذا تكلّم ابراهيمُ الخليل</a:t>
            </a:r>
            <a:r>
              <a:rPr lang="ar-SA" b="1" dirty="0">
                <a:solidFill>
                  <a:srgbClr val="0070C0"/>
                </a:solidFill>
              </a:rPr>
              <a:t> </a:t>
            </a:r>
            <a:br>
              <a:rPr lang="ar-SY" b="1" dirty="0">
                <a:solidFill>
                  <a:srgbClr val="0070C0"/>
                </a:solidFill>
              </a:rPr>
            </a:br>
            <a:r>
              <a:rPr lang="ar-SY" b="1" u="sng" dirty="0">
                <a:solidFill>
                  <a:srgbClr val="0070C0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فقهُ الحضاراتِ، بين قوَّةِ الفكرِ وفكرِ القوَّةِ</a:t>
            </a:r>
            <a:r>
              <a:rPr lang="ar-SY" b="1" dirty="0">
                <a:solidFill>
                  <a:srgbClr val="0070C0"/>
                </a:solidFill>
              </a:rPr>
              <a:t> </a:t>
            </a:r>
            <a:br>
              <a:rPr lang="ar-SY" b="1" dirty="0">
                <a:solidFill>
                  <a:srgbClr val="0070C0"/>
                </a:solidFill>
              </a:rPr>
            </a:br>
            <a:r>
              <a:rPr lang="ar-SY" b="1" u="sng" dirty="0">
                <a:solidFill>
                  <a:srgbClr val="0070C0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العِدَّةُ وعِلَّةُ الاختلاف بين مُطلَّقةٍ وأرملةٍ ذاتِ عفاف</a:t>
            </a:r>
            <a:br>
              <a:rPr lang="ar-SY" b="1" dirty="0">
                <a:solidFill>
                  <a:srgbClr val="0070C0"/>
                </a:solidFill>
              </a:rPr>
            </a:br>
            <a:r>
              <a:rPr lang="ar-SY" b="1" u="sng" dirty="0">
                <a:solidFill>
                  <a:srgbClr val="0070C0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تعدُّدُ الزَّوجاتِ وملكُ اليمين.. المنسوخُ الآجلُ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87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fade/>
        <p:sndAc>
          <p:stSnd>
            <p:snd r:embed="rId3" name="click.wav"/>
          </p:stSnd>
        </p:sndAc>
      </p:transition>
    </mc:Choice>
    <mc:Fallback xmlns="">
      <p:transition spd="slow" advClick="0" advTm="1000">
        <p:fade/>
        <p:sndAc>
          <p:stSnd>
            <p:snd r:embed="rId18" name="click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543" y="2297332"/>
            <a:ext cx="1882521" cy="2254470"/>
          </a:xfrm>
          <a:prstGeom prst="rect">
            <a:avLst/>
          </a:prstGeom>
        </p:spPr>
      </p:pic>
      <p:pic>
        <p:nvPicPr>
          <p:cNvPr id="3" name="٣">
            <a:hlinkClick r:id="" action="ppaction://media"/>
            <a:extLst>
              <a:ext uri="{FF2B5EF4-FFF2-40B4-BE49-F238E27FC236}">
                <a16:creationId xmlns:a16="http://schemas.microsoft.com/office/drawing/2014/main" id="{9094BB2F-DC76-4C1C-AF10-0661E79152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39070" y="16877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5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fade/>
        <p:sndAc>
          <p:stSnd>
            <p:snd r:embed="rId5" name="click.wav"/>
          </p:stSnd>
        </p:sndAc>
      </p:transition>
    </mc:Choice>
    <mc:Fallback xmlns="">
      <p:transition spd="slow" advClick="0" advTm="1000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C773AE5-8B2E-499A-8061-91E065FFA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A16A17-233B-4ABB-B78D-6F79F1061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ar-SY" dirty="0"/>
          </a:p>
          <a:p>
            <a:pPr marL="0" indent="0" algn="ctr">
              <a:buNone/>
            </a:pPr>
            <a:r>
              <a:rPr lang="ar-SY" sz="9600" b="1" dirty="0">
                <a:solidFill>
                  <a:srgbClr val="C00000"/>
                </a:solidFill>
              </a:rPr>
              <a:t>شكراً لكم</a:t>
            </a:r>
          </a:p>
        </p:txBody>
      </p:sp>
    </p:spTree>
    <p:extLst>
      <p:ext uri="{BB962C8B-B14F-4D97-AF65-F5344CB8AC3E}">
        <p14:creationId xmlns:p14="http://schemas.microsoft.com/office/powerpoint/2010/main" val="11872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fade/>
        <p:sndAc>
          <p:stSnd>
            <p:snd r:embed="rId3" name="click.wav"/>
          </p:stSnd>
        </p:sndAc>
      </p:transition>
    </mc:Choice>
    <mc:Fallback xmlns="">
      <p:transition spd="slow" advClick="0" advTm="1000">
        <p:fade/>
        <p:sndAc>
          <p:stSnd>
            <p:snd r:embed="rId4" name="click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24745"/>
            <a:ext cx="3312368" cy="3914617"/>
          </a:xfrm>
          <a:prstGeom prst="rect">
            <a:avLst/>
          </a:prstGeom>
        </p:spPr>
      </p:pic>
      <p:pic>
        <p:nvPicPr>
          <p:cNvPr id="3" name="٤">
            <a:hlinkClick r:id="" action="ppaction://media"/>
            <a:extLst>
              <a:ext uri="{FF2B5EF4-FFF2-40B4-BE49-F238E27FC236}">
                <a16:creationId xmlns:a16="http://schemas.microsoft.com/office/drawing/2014/main" id="{7213A42A-CB66-43B0-9FAF-80C2C5F5F1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39008" y="11262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4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fade/>
        <p:sndAc>
          <p:stSnd>
            <p:snd r:embed="rId5" name="click.wav"/>
          </p:stSnd>
        </p:sndAc>
      </p:transition>
    </mc:Choice>
    <mc:Fallback xmlns="">
      <p:transition spd="slow" advClick="0" advTm="1000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622431"/>
            <a:ext cx="4566922" cy="546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7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fade/>
        <p:sndAc>
          <p:stSnd>
            <p:snd r:embed="rId3" name="click.wav"/>
          </p:stSnd>
        </p:sndAc>
      </p:transition>
    </mc:Choice>
    <mc:Fallback xmlns="">
      <p:transition spd="slow" advClick="0" advTm="1000">
        <p:fade/>
        <p:sndAc>
          <p:stSnd>
            <p:snd r:embed="rId5" name="click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33" y="1196752"/>
            <a:ext cx="7589643" cy="4248472"/>
          </a:xfrm>
          <a:prstGeom prst="rect">
            <a:avLst/>
          </a:prstGeom>
        </p:spPr>
      </p:pic>
      <p:pic>
        <p:nvPicPr>
          <p:cNvPr id="3" name="٦">
            <a:hlinkClick r:id="" action="ppaction://media"/>
            <a:extLst>
              <a:ext uri="{FF2B5EF4-FFF2-40B4-BE49-F238E27FC236}">
                <a16:creationId xmlns:a16="http://schemas.microsoft.com/office/drawing/2014/main" id="{0DF71A12-9A51-47E5-9813-954D1B3282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63688" y="8919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5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fade/>
        <p:sndAc>
          <p:stSnd>
            <p:snd r:embed="rId5" name="click.wav"/>
          </p:stSnd>
        </p:sndAc>
      </p:transition>
    </mc:Choice>
    <mc:Fallback xmlns="">
      <p:transition spd="slow" advClick="0" advTm="1000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211" y="260649"/>
            <a:ext cx="10053982" cy="6264696"/>
          </a:xfrm>
          <a:prstGeom prst="rect">
            <a:avLst/>
          </a:prstGeom>
        </p:spPr>
      </p:pic>
      <p:pic>
        <p:nvPicPr>
          <p:cNvPr id="3" name="٧">
            <a:hlinkClick r:id="" action="ppaction://media"/>
            <a:extLst>
              <a:ext uri="{FF2B5EF4-FFF2-40B4-BE49-F238E27FC236}">
                <a16:creationId xmlns:a16="http://schemas.microsoft.com/office/drawing/2014/main" id="{DB889F94-937D-4AB0-8371-4F2DF7B4F3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1600" y="9807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0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fade/>
        <p:sndAc>
          <p:stSnd>
            <p:snd r:embed="rId5" name="click.wav"/>
          </p:stSnd>
        </p:sndAc>
      </p:transition>
    </mc:Choice>
    <mc:Fallback xmlns="">
      <p:transition spd="slow" advClick="0" advTm="1000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884" y="620688"/>
            <a:ext cx="10075767" cy="5616624"/>
          </a:xfrm>
          <a:prstGeom prst="rect">
            <a:avLst/>
          </a:prstGeom>
        </p:spPr>
      </p:pic>
      <p:pic>
        <p:nvPicPr>
          <p:cNvPr id="3" name="٨">
            <a:hlinkClick r:id="" action="ppaction://media"/>
            <a:extLst>
              <a:ext uri="{FF2B5EF4-FFF2-40B4-BE49-F238E27FC236}">
                <a16:creationId xmlns:a16="http://schemas.microsoft.com/office/drawing/2014/main" id="{B1808C06-7479-432D-9CD3-52AAD9ADCC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1560" y="10527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8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fade/>
        <p:sndAc>
          <p:stSnd>
            <p:snd r:embed="rId5" name="click.wav"/>
          </p:stSnd>
        </p:sndAc>
      </p:transition>
    </mc:Choice>
    <mc:Fallback xmlns="">
      <p:transition spd="slow" advClick="0" advTm="1000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260648"/>
            <a:ext cx="1080120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8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fade/>
        <p:sndAc>
          <p:stSnd>
            <p:snd r:embed="rId3" name="click.wav"/>
          </p:stSnd>
        </p:sndAc>
      </p:transition>
    </mc:Choice>
    <mc:Fallback xmlns="">
      <p:transition spd="slow" advClick="0" advTm="1000">
        <p:fade/>
        <p:sndAc>
          <p:stSnd>
            <p:snd r:embed="rId5" name="click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1464</Words>
  <Application>Microsoft Office PowerPoint</Application>
  <PresentationFormat>عرض على الشاشة (4:3)</PresentationFormat>
  <Paragraphs>139</Paragraphs>
  <Slides>30</Slides>
  <Notes>30</Notes>
  <HiddenSlides>0</HiddenSlides>
  <MMClips>16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3" baseType="lpstr">
      <vt:lpstr>Arial</vt:lpstr>
      <vt:lpstr>Calibri</vt:lpstr>
      <vt:lpstr>نسق Office</vt:lpstr>
      <vt:lpstr>البويضاتُ كما النِّطافُ،  نصفُها مُذكَّرٌ ونصفُها مؤنَّثٌ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أنصح بقراءة المقالات التاليّة: 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Shaam</dc:creator>
  <cp:lastModifiedBy>DR.Ahmed Saker 2O14</cp:lastModifiedBy>
  <cp:revision>87</cp:revision>
  <dcterms:created xsi:type="dcterms:W3CDTF">2018-05-28T07:10:39Z</dcterms:created>
  <dcterms:modified xsi:type="dcterms:W3CDTF">2019-08-21T16:30:04Z</dcterms:modified>
</cp:coreProperties>
</file>