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1" r:id="rId3"/>
    <p:sldId id="310" r:id="rId4"/>
    <p:sldId id="312" r:id="rId5"/>
    <p:sldId id="311" r:id="rId6"/>
    <p:sldId id="313" r:id="rId7"/>
    <p:sldId id="314" r:id="rId8"/>
    <p:sldId id="318" r:id="rId9"/>
    <p:sldId id="315" r:id="rId10"/>
    <p:sldId id="319" r:id="rId11"/>
    <p:sldId id="320" r:id="rId12"/>
    <p:sldId id="263" r:id="rId13"/>
    <p:sldId id="285" r:id="rId14"/>
    <p:sldId id="262" r:id="rId15"/>
    <p:sldId id="309" r:id="rId16"/>
  </p:sldIdLst>
  <p:sldSz cx="12192000" cy="6858000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118" autoAdjust="0"/>
    <p:restoredTop sz="94660"/>
  </p:normalViewPr>
  <p:slideViewPr>
    <p:cSldViewPr snapToGrid="0">
      <p:cViewPr varScale="1">
        <p:scale>
          <a:sx n="73" d="100"/>
          <a:sy n="73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226740-5526-4AF5-AEE8-8BB1A9411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127BCCE-0730-480D-89AC-C26821905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8C7DE69-B737-4196-8DCC-79497227F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06D2-7057-460E-947B-D1B82A2C641F}" type="datetimeFigureOut">
              <a:rPr lang="ar-SY" smtClean="0"/>
              <a:t>01/01/1441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887059B-51A4-44BE-8237-D8B4AB497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47B923D-5381-44F1-821E-644D38176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648E-CAD0-472B-B835-7EC8B29D2D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9830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DA2411-BB44-4162-A562-3DEFF6EC3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844AAF8-82E5-41C7-BAAB-1EC25C210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CB60101-2FE7-4FC8-A575-7221C1C1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06D2-7057-460E-947B-D1B82A2C641F}" type="datetimeFigureOut">
              <a:rPr lang="ar-SY" smtClean="0"/>
              <a:t>01/01/1441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A875A8B-82FB-4C62-BC92-AFE8DE3C8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439C21-3F6C-4CEC-AE08-14EC6B7BA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648E-CAD0-472B-B835-7EC8B29D2D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33962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14FED19-C598-4D77-857C-8C76BB03C9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2DC7BBA-4C55-424B-BEA2-9AC6196DC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0DD458-F8F4-4BC2-9832-3830931B2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06D2-7057-460E-947B-D1B82A2C641F}" type="datetimeFigureOut">
              <a:rPr lang="ar-SY" smtClean="0"/>
              <a:t>01/01/1441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ECCBE33-AD82-4298-80F1-233C5A309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B3D133-D51D-410F-8E8A-94EFCC23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648E-CAD0-472B-B835-7EC8B29D2D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93172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1F334A-5525-4EFC-95E5-03698822D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759B34-FC34-431C-A526-8F6CE4937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31D6A1-F48E-4C1A-A7A2-BD1B5E95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06D2-7057-460E-947B-D1B82A2C641F}" type="datetimeFigureOut">
              <a:rPr lang="ar-SY" smtClean="0"/>
              <a:t>01/01/1441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0241119-626C-4FC0-9A29-E3249E381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D3FB356-EED7-43C3-B8BC-4DBBE2332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648E-CAD0-472B-B835-7EC8B29D2D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1609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F47DC0-0211-4A70-AC42-D3AF63D2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EBD3ED-1CCE-470F-9D72-1E6EFE83F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144F94-9E63-4A07-9042-C289633A2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06D2-7057-460E-947B-D1B82A2C641F}" type="datetimeFigureOut">
              <a:rPr lang="ar-SY" smtClean="0"/>
              <a:t>01/01/1441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9D95DE-0690-47E2-A90D-BAB5F1158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74188E-7D75-4C87-9545-C1C63DEC5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648E-CAD0-472B-B835-7EC8B29D2D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63732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E98F4F-E36A-457F-9E72-1B1B33018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A376F56-FC14-4687-AA20-739656D51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0B28E82-0B9A-461C-AAF9-0C59E6090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6DD231E-209C-4326-B94E-4E459D12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06D2-7057-460E-947B-D1B82A2C641F}" type="datetimeFigureOut">
              <a:rPr lang="ar-SY" smtClean="0"/>
              <a:t>01/01/1441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ADF50C7-71B0-4D00-B9A9-6B5260992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FD6A0C1-DC99-410B-9A42-D1C02A2E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648E-CAD0-472B-B835-7EC8B29D2D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5491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1A08F9-C7E5-4543-9F22-17E52785E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C7E969F-A09D-461F-A1D3-4C264F502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96F5D5-19A8-47D1-BD44-0A77E7BA8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0BB11EE-21D5-4BF7-AA0A-A99DD7C25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9C12EA9-C140-4234-B3EC-4249F1212A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86FD688-3C67-4B66-8803-1B862BAE0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06D2-7057-460E-947B-D1B82A2C641F}" type="datetimeFigureOut">
              <a:rPr lang="ar-SY" smtClean="0"/>
              <a:t>01/01/1441</a:t>
            </a:fld>
            <a:endParaRPr lang="ar-SY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9933572-8531-4AEE-B5C3-4546320F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6F92525-1C34-4D19-8CDC-BE7F96F9F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648E-CAD0-472B-B835-7EC8B29D2D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96959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7A4B75-379E-41D7-AD24-1CAFB5A31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2F9AE2E-0EC5-43B7-90EC-F58C717FD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06D2-7057-460E-947B-D1B82A2C641F}" type="datetimeFigureOut">
              <a:rPr lang="ar-SY" smtClean="0"/>
              <a:t>01/01/1441</a:t>
            </a:fld>
            <a:endParaRPr lang="ar-SY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7855668-6129-4A14-975E-680FB735D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A6DC0C4-6E9B-4583-8EA2-ED17807E2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648E-CAD0-472B-B835-7EC8B29D2D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1924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6CF3A77-8DA9-43E4-AA25-464499FE7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06D2-7057-460E-947B-D1B82A2C641F}" type="datetimeFigureOut">
              <a:rPr lang="ar-SY" smtClean="0"/>
              <a:t>01/01/1441</a:t>
            </a:fld>
            <a:endParaRPr lang="ar-SY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F1D4A18-3E4B-440A-830F-EEC28DFDD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A827337-BB4B-4F58-B654-0A1E7183F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648E-CAD0-472B-B835-7EC8B29D2D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39788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887748-F646-4BD4-8702-27515D2E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2F26866-FD57-4E70-9322-4240FD3AE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CB8A1FE-CF55-4FD7-8670-32C15D739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FCD9FBB-C680-46AD-98CA-27600EDAE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06D2-7057-460E-947B-D1B82A2C641F}" type="datetimeFigureOut">
              <a:rPr lang="ar-SY" smtClean="0"/>
              <a:t>01/01/1441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4F9F18D-6594-430E-B0FD-929FECD6D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788BA18-3EA9-4D88-9959-CFD342E7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648E-CAD0-472B-B835-7EC8B29D2D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5366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B00522D-BE21-484B-A161-E3B51EBAF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7BCDFF5-28F1-4F2E-9F5E-2D4E4CD04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C03FF01-4BFF-4B73-A06D-8F60A766C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3B1018F-8F6E-4CFC-8403-A29DF14D0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06D2-7057-460E-947B-D1B82A2C641F}" type="datetimeFigureOut">
              <a:rPr lang="ar-SY" smtClean="0"/>
              <a:t>01/01/1441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B57DE19-7D3C-40A0-B3CC-ADEFA8111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7CD81A8-83FD-410E-8FEC-37DC2ACF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648E-CAD0-472B-B835-7EC8B29D2D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2628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BBE4FBF-C470-4915-B343-5849A5F18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BBD914-A459-415F-993C-62696D1E7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DB2C4FD-D9C9-493F-8D9B-CEC02CCB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006D2-7057-460E-947B-D1B82A2C641F}" type="datetimeFigureOut">
              <a:rPr lang="ar-SY" smtClean="0"/>
              <a:t>01/01/1441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25BB97-1C05-4246-8D9C-C4AB4410DD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5730920-F6A5-418E-8195-7DDD2A7A0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D648E-CAD0-472B-B835-7EC8B29D2D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29707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5r_4YLwrJ6TYHDvElQbxGUWjp56txrIi/view?usp=sharing" TargetMode="External"/><Relationship Id="rId13" Type="http://schemas.openxmlformats.org/officeDocument/2006/relationships/hyperlink" Target="https://drive.google.com/open?id=1SAUpw8_cNcbxajdioju9oJPTUOugWInw" TargetMode="External"/><Relationship Id="rId3" Type="http://schemas.openxmlformats.org/officeDocument/2006/relationships/hyperlink" Target="https://drive.google.com/open?id=1VgBIzuENBBYXnteVsLOJv6eXY35aJg9p" TargetMode="External"/><Relationship Id="rId7" Type="http://schemas.openxmlformats.org/officeDocument/2006/relationships/hyperlink" Target="https://drive.google.com/open?id=1dzhxJ5a4baduZpMyjCC9eLyL4tl9DauQ" TargetMode="External"/><Relationship Id="rId12" Type="http://schemas.openxmlformats.org/officeDocument/2006/relationships/hyperlink" Target="https://drive.google.com/file/d/1JQlRyIS7i-z_w3O7cNKHhivXqm_o15BJ/view?usp=sharing" TargetMode="External"/><Relationship Id="rId2" Type="http://schemas.openxmlformats.org/officeDocument/2006/relationships/hyperlink" Target="https://drive.google.com/open?id=1KbLCLChUURnm9rqd0luM3JEhuwwNCOl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file/d/1YPj6KzgWMcU1CVcxzB4iIWdywE3tDRS8/view?usp=sharing" TargetMode="External"/><Relationship Id="rId11" Type="http://schemas.openxmlformats.org/officeDocument/2006/relationships/hyperlink" Target="https://drive.google.com/open?id=14e9lfZ7-rADn431pfIiT0rTeAaXHbo5I" TargetMode="External"/><Relationship Id="rId5" Type="http://schemas.openxmlformats.org/officeDocument/2006/relationships/hyperlink" Target="https://drive.google.com/file/d/1BlQEcFpUsf7AszpHwwimo17UnYHAazB6/view?usp=sharing" TargetMode="External"/><Relationship Id="rId15" Type="http://schemas.openxmlformats.org/officeDocument/2006/relationships/hyperlink" Target="https://drive.google.com/open?id=1dWXV8nGpgvG439SQODhG_CkB9QD73I5D" TargetMode="External"/><Relationship Id="rId10" Type="http://schemas.openxmlformats.org/officeDocument/2006/relationships/hyperlink" Target="https://drive.google.com/file/d/1JhYfNzcEBw01LyYpnZ4ley4KClGGJWij/view?usp=sharing" TargetMode="External"/><Relationship Id="rId4" Type="http://schemas.openxmlformats.org/officeDocument/2006/relationships/hyperlink" Target="https://drive.google.com/open?id=1JfncJKL4Pk0pDF1PIaLhpNifxWxFwxrU" TargetMode="External"/><Relationship Id="rId9" Type="http://schemas.openxmlformats.org/officeDocument/2006/relationships/hyperlink" Target="https://drive.google.com/file/d/1f9EbLfCNfkukkzY2d8e6oM7gXWAjsZ2A/view?usp=sharing" TargetMode="External"/><Relationship Id="rId14" Type="http://schemas.openxmlformats.org/officeDocument/2006/relationships/hyperlink" Target="https://drive.google.com/open?id=1PA6kEWftXOmAPD1TDw8dzrv9N7kMIXyt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E2C3497-356E-4FD3-96F1-6433086AC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97387"/>
          </a:xfrm>
        </p:spPr>
        <p:txBody>
          <a:bodyPr>
            <a:normAutofit fontScale="90000"/>
          </a:bodyPr>
          <a:lstStyle/>
          <a:p>
            <a:r>
              <a:rPr lang="ar-SY" sz="96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المنعكساتُ الشَّوكيَّةُ</a:t>
            </a:r>
            <a:br>
              <a:rPr lang="ar-SY" dirty="0"/>
            </a:br>
            <a:r>
              <a:rPr lang="ar-SY" b="1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"المفهومُ القديم"</a:t>
            </a:r>
            <a:br>
              <a:rPr lang="ar-SY" b="1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80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Spinal Reflexes </a:t>
            </a:r>
            <a:br>
              <a:rPr lang="en-US" b="1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4000" b="1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“Traditional Conception”</a:t>
            </a:r>
            <a:endParaRPr lang="ar-SY" sz="4000" b="1" dirty="0">
              <a:solidFill>
                <a:srgbClr val="00B0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B859347-D323-4FD7-B1E8-BF64AEC14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9497" y="4689566"/>
            <a:ext cx="9144000" cy="1391194"/>
          </a:xfrm>
        </p:spPr>
        <p:txBody>
          <a:bodyPr/>
          <a:lstStyle/>
          <a:p>
            <a:r>
              <a:rPr lang="ar-SY" sz="4400" b="1" dirty="0">
                <a:solidFill>
                  <a:srgbClr val="C00000"/>
                </a:solidFill>
              </a:rPr>
              <a:t>د. عمَّار ياسين منصور</a:t>
            </a:r>
            <a:br>
              <a:rPr lang="ar-SY" dirty="0"/>
            </a:br>
            <a:r>
              <a:rPr lang="en-US" b="1" dirty="0">
                <a:solidFill>
                  <a:srgbClr val="00B0F0"/>
                </a:solidFill>
                <a:latin typeface="Algerian" panose="04020705040A02060702" pitchFamily="82" charset="0"/>
              </a:rPr>
              <a:t>Ammar Yaseen MANSOUR</a:t>
            </a:r>
            <a:endParaRPr lang="ar-SY" b="1" dirty="0">
              <a:solidFill>
                <a:srgbClr val="00B0F0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مقدمه 1s">
            <a:hlinkClick r:id="" action="ppaction://media"/>
            <a:extLst>
              <a:ext uri="{FF2B5EF4-FFF2-40B4-BE49-F238E27FC236}">
                <a16:creationId xmlns:a16="http://schemas.microsoft.com/office/drawing/2014/main" id="{66D0C139-7B8C-4F25-BAC0-A7C477E53F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88526" y="22571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7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عنصر نائب للمحتوى 11">
            <a:extLst>
              <a:ext uri="{FF2B5EF4-FFF2-40B4-BE49-F238E27FC236}">
                <a16:creationId xmlns:a16="http://schemas.microsoft.com/office/drawing/2014/main" id="{1475A512-EE8A-43C7-9BA8-6D63A4D47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73" y="945864"/>
            <a:ext cx="5263653" cy="4966271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CC7227AC-353D-4F22-91A1-25027D80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سهم: لليمين 5">
            <a:extLst>
              <a:ext uri="{FF2B5EF4-FFF2-40B4-BE49-F238E27FC236}">
                <a16:creationId xmlns:a16="http://schemas.microsoft.com/office/drawing/2014/main" id="{276955C5-A527-467A-807E-F02C8C09C838}"/>
              </a:ext>
            </a:extLst>
          </p:cNvPr>
          <p:cNvSpPr/>
          <p:nvPr/>
        </p:nvSpPr>
        <p:spPr>
          <a:xfrm rot="10800000">
            <a:off x="4400431" y="5034665"/>
            <a:ext cx="267947" cy="40240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0401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عنصر نائب للمحتوى 11">
            <a:extLst>
              <a:ext uri="{FF2B5EF4-FFF2-40B4-BE49-F238E27FC236}">
                <a16:creationId xmlns:a16="http://schemas.microsoft.com/office/drawing/2014/main" id="{1475A512-EE8A-43C7-9BA8-6D63A4D47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73" y="945864"/>
            <a:ext cx="5263653" cy="4966271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CC7227AC-353D-4F22-91A1-25027D80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سهم: لليمين 5">
            <a:extLst>
              <a:ext uri="{FF2B5EF4-FFF2-40B4-BE49-F238E27FC236}">
                <a16:creationId xmlns:a16="http://schemas.microsoft.com/office/drawing/2014/main" id="{276955C5-A527-467A-807E-F02C8C09C838}"/>
              </a:ext>
            </a:extLst>
          </p:cNvPr>
          <p:cNvSpPr/>
          <p:nvPr/>
        </p:nvSpPr>
        <p:spPr>
          <a:xfrm rot="10800000">
            <a:off x="4086920" y="5034665"/>
            <a:ext cx="267947" cy="40240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75EA3D1-BA0A-489D-93B5-A83832BEBE6F}"/>
              </a:ext>
            </a:extLst>
          </p:cNvPr>
          <p:cNvSpPr/>
          <p:nvPr/>
        </p:nvSpPr>
        <p:spPr>
          <a:xfrm>
            <a:off x="2147924" y="4891931"/>
            <a:ext cx="147828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Ventral Root</a:t>
            </a:r>
            <a:br>
              <a:rPr lang="en-US" sz="1400" b="1" dirty="0">
                <a:solidFill>
                  <a:srgbClr val="C00000"/>
                </a:solidFill>
              </a:rPr>
            </a:br>
            <a:r>
              <a:rPr lang="en-US" sz="1400" b="1" dirty="0">
                <a:solidFill>
                  <a:srgbClr val="C00000"/>
                </a:solidFill>
              </a:rPr>
              <a:t>(Spinal Nerve)</a:t>
            </a:r>
            <a:endParaRPr lang="ar-SY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04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C96FA8-F0EC-4E24-83AE-242209CA6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CAD0074A-B87B-4EFF-979F-159691CE8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94" y="1787417"/>
            <a:ext cx="6851244" cy="4221281"/>
          </a:xfr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289BB8E9-9085-426F-8350-EF61D2915F85}"/>
              </a:ext>
            </a:extLst>
          </p:cNvPr>
          <p:cNvSpPr/>
          <p:nvPr/>
        </p:nvSpPr>
        <p:spPr>
          <a:xfrm>
            <a:off x="2626723" y="4662896"/>
            <a:ext cx="147828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ar-SY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0070C0"/>
                </a:solidFill>
              </a:rPr>
              <a:t>Afferent Impulse</a:t>
            </a:r>
            <a:endParaRPr lang="ar-SY" sz="1200" b="1" dirty="0">
              <a:solidFill>
                <a:srgbClr val="0070C0"/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289BB8E9-9085-426F-8350-EF61D2915F85}"/>
              </a:ext>
            </a:extLst>
          </p:cNvPr>
          <p:cNvSpPr/>
          <p:nvPr/>
        </p:nvSpPr>
        <p:spPr>
          <a:xfrm>
            <a:off x="2639786" y="5268633"/>
            <a:ext cx="147828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ar-SY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FF0000"/>
                </a:solidFill>
              </a:rPr>
              <a:t>Efferent Impulse</a:t>
            </a:r>
            <a:endParaRPr lang="ar-SY" sz="1200" b="1" dirty="0">
              <a:solidFill>
                <a:srgbClr val="FF0000"/>
              </a:solidFill>
            </a:endParaRPr>
          </a:p>
        </p:txBody>
      </p:sp>
      <p:pic>
        <p:nvPicPr>
          <p:cNvPr id="3" name="S9">
            <a:hlinkClick r:id="" action="ppaction://media"/>
            <a:extLst>
              <a:ext uri="{FF2B5EF4-FFF2-40B4-BE49-F238E27FC236}">
                <a16:creationId xmlns:a16="http://schemas.microsoft.com/office/drawing/2014/main" id="{A0A8BFD0-732F-4A7F-899B-C3B3C3A6E0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23657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4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4762BE-AF5C-4B9C-9016-CEB9A73A7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84D3668A-17BE-4022-B226-9C1ADFB7F1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129" y="1825625"/>
            <a:ext cx="6999173" cy="4351338"/>
          </a:xfr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F5F2092-FFAC-4A20-AE98-0E723AE20514}"/>
              </a:ext>
            </a:extLst>
          </p:cNvPr>
          <p:cNvSpPr/>
          <p:nvPr/>
        </p:nvSpPr>
        <p:spPr>
          <a:xfrm>
            <a:off x="2345698" y="4641010"/>
            <a:ext cx="147828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Afferent Impulse</a:t>
            </a:r>
            <a:endParaRPr lang="ar-SY" sz="1400" b="1" dirty="0">
              <a:solidFill>
                <a:srgbClr val="0070C0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1FDAC4C-DC70-4E78-8249-838B546E9E2A}"/>
              </a:ext>
            </a:extLst>
          </p:cNvPr>
          <p:cNvSpPr/>
          <p:nvPr/>
        </p:nvSpPr>
        <p:spPr>
          <a:xfrm>
            <a:off x="2406599" y="5249746"/>
            <a:ext cx="147828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Efferent Impulse</a:t>
            </a:r>
            <a:endParaRPr lang="ar-SY" sz="1400" b="1" dirty="0">
              <a:solidFill>
                <a:srgbClr val="FF0000"/>
              </a:solidFill>
            </a:endParaRPr>
          </a:p>
        </p:txBody>
      </p:sp>
      <p:pic>
        <p:nvPicPr>
          <p:cNvPr id="7" name="S10">
            <a:hlinkClick r:id="" action="ppaction://media"/>
            <a:extLst>
              <a:ext uri="{FF2B5EF4-FFF2-40B4-BE49-F238E27FC236}">
                <a16:creationId xmlns:a16="http://schemas.microsoft.com/office/drawing/2014/main" id="{76776A4F-1460-4667-BA97-96B2DF871E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9966" y="25562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3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33BEEA-B5C0-4250-BA0C-C82D6F8C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5664"/>
          </a:xfrm>
        </p:spPr>
        <p:txBody>
          <a:bodyPr>
            <a:normAutofit fontScale="90000"/>
          </a:bodyPr>
          <a:lstStyle/>
          <a:p>
            <a:r>
              <a:rPr lang="ar-SY" sz="2800" b="1" dirty="0">
                <a:solidFill>
                  <a:srgbClr val="0070C0"/>
                </a:solidFill>
              </a:rPr>
              <a:t>في السِّياق ذاتِه، أنصح بقراءة المقالات التَّاليَّة:</a:t>
            </a:r>
            <a:br>
              <a:rPr lang="ar-SY" dirty="0">
                <a:solidFill>
                  <a:srgbClr val="0070C0"/>
                </a:solidFill>
              </a:rPr>
            </a:br>
            <a:endParaRPr lang="ar-SY" dirty="0">
              <a:solidFill>
                <a:srgbClr val="0070C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F5C6D3D-88AB-407C-B75E-BD3535A62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8720"/>
            <a:ext cx="10515600" cy="49882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ar-SY" dirty="0">
                <a:solidFill>
                  <a:srgbClr val="0070C0"/>
                </a:solidFill>
              </a:rPr>
              <a:t>-</a:t>
            </a:r>
            <a:r>
              <a:rPr lang="ar-SY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هل يفيدُ التَّداخلُ الجراحيُّ الفوريُّ في أذيَّاتِ النخاعِ الشَّوكيِّ وذيلِ الفرس الرضَّيَّةِ؟</a:t>
            </a:r>
            <a:br>
              <a:rPr lang="ar-SY" dirty="0">
                <a:solidFill>
                  <a:srgbClr val="0070C0"/>
                </a:solidFill>
              </a:rPr>
            </a:br>
            <a:r>
              <a:rPr lang="ar-SY" dirty="0">
                <a:solidFill>
                  <a:srgbClr val="0070C0"/>
                </a:solidFill>
              </a:rPr>
              <a:t>-</a:t>
            </a:r>
            <a:r>
              <a:rPr lang="ar-SY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النقل العصبيّ، بين مفهوم قاصر وجديد حاضر</a:t>
            </a:r>
            <a:br>
              <a:rPr lang="ar-SY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ar-SY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Neural Conduction.. Personal View vs. International View</a:t>
            </a:r>
            <a:br>
              <a:rPr lang="ar-SY" u="sng" dirty="0">
                <a:solidFill>
                  <a:srgbClr val="0070C0"/>
                </a:solidFill>
              </a:rPr>
            </a:br>
            <a:r>
              <a:rPr lang="ar-SY" u="sng" dirty="0">
                <a:solidFill>
                  <a:srgbClr val="0070C0"/>
                </a:solidFill>
              </a:rPr>
              <a:t>-</a:t>
            </a:r>
            <a:r>
              <a:rPr lang="ar-SY" u="sng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عرض تمثيليّ لآلية النقل العصبيّ في الليف العصبيّ </a:t>
            </a:r>
            <a:r>
              <a:rPr lang="en-US" u="sng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Innovated View of Neural Conduction</a:t>
            </a:r>
            <a:br>
              <a:rPr lang="ar-SY" u="sng" dirty="0">
                <a:solidFill>
                  <a:srgbClr val="0070C0"/>
                </a:solidFill>
              </a:rPr>
            </a:br>
            <a:r>
              <a:rPr lang="en-US" u="sng" dirty="0">
                <a:solidFill>
                  <a:srgbClr val="0070C0"/>
                </a:solidFill>
              </a:rPr>
              <a:t>-</a:t>
            </a:r>
            <a:r>
              <a:rPr lang="ar-SY" u="sng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المستقبلات الحسيّة، عبقريّة الخلق وجمال المخلوق</a:t>
            </a:r>
            <a:br>
              <a:rPr lang="ar-SY" u="sng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ar-SY" u="sng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Sensory Receptors, The Genius of Creation and the Beauty of Creature</a:t>
            </a:r>
            <a:br>
              <a:rPr lang="ar-SY" u="sng" dirty="0">
                <a:solidFill>
                  <a:srgbClr val="0070C0"/>
                </a:solidFill>
              </a:rPr>
            </a:br>
            <a:r>
              <a:rPr lang="en-US" u="sng" dirty="0">
                <a:solidFill>
                  <a:srgbClr val="0070C0"/>
                </a:solidFill>
              </a:rPr>
              <a:t>-</a:t>
            </a:r>
            <a:r>
              <a:rPr lang="ar-SY" u="sng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النقل في المشابك العصبيّة </a:t>
            </a:r>
            <a:r>
              <a:rPr lang="en-US" u="sng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Neural Conduction in the Synapses</a:t>
            </a:r>
            <a:br>
              <a:rPr lang="ar-SY" dirty="0">
                <a:solidFill>
                  <a:srgbClr val="0070C0"/>
                </a:solidFill>
              </a:rPr>
            </a:br>
            <a:r>
              <a:rPr lang="ar-SY" dirty="0">
                <a:solidFill>
                  <a:srgbClr val="0070C0"/>
                </a:solidFill>
              </a:rPr>
              <a:t>-</a:t>
            </a:r>
            <a:r>
              <a:rPr lang="ar-SY" u="sng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النقل في المشابك العصبيّة (</a:t>
            </a:r>
            <a:r>
              <a:rPr lang="en-US" u="sng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PowerPoint Presentation</a:t>
            </a:r>
            <a:r>
              <a:rPr lang="ar-SY" u="sng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br>
              <a:rPr lang="ar-SY" u="sng" dirty="0">
                <a:solidFill>
                  <a:srgbClr val="0070C0"/>
                </a:solidFill>
              </a:rPr>
            </a:br>
            <a:r>
              <a:rPr lang="en-US" u="sng" dirty="0">
                <a:solidFill>
                  <a:srgbClr val="0070C0"/>
                </a:solidFill>
              </a:rPr>
              <a:t>-</a:t>
            </a:r>
            <a:r>
              <a:rPr lang="ar-SY" u="sng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عقدة رانفييه، ضابطة الإيقاع </a:t>
            </a:r>
            <a:r>
              <a:rPr lang="en-US" u="sng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Node of Ranvier, The Equalizer</a:t>
            </a:r>
            <a:br>
              <a:rPr lang="ar-SY" dirty="0">
                <a:solidFill>
                  <a:srgbClr val="0070C0"/>
                </a:solidFill>
              </a:rPr>
            </a:br>
            <a:r>
              <a:rPr lang="ar-SY" dirty="0">
                <a:solidFill>
                  <a:srgbClr val="0070C0"/>
                </a:solidFill>
              </a:rPr>
              <a:t>-</a:t>
            </a:r>
            <a:r>
              <a:rPr lang="ar-SY" u="sng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عرض مصوّر لدور عقدة رانفييه كضابط إيقاع في النقل العصبيّ</a:t>
            </a:r>
            <a:br>
              <a:rPr lang="ar-SY" u="sng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ar-SY" u="sng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Node of Ranvier, The Equalizer (PowerPoint)</a:t>
            </a:r>
            <a:br>
              <a:rPr lang="ar-SY" u="sng" dirty="0">
                <a:solidFill>
                  <a:srgbClr val="0070C0"/>
                </a:solidFill>
              </a:rPr>
            </a:br>
            <a:r>
              <a:rPr lang="en-US" u="sng" dirty="0">
                <a:solidFill>
                  <a:srgbClr val="0070C0"/>
                </a:solidFill>
              </a:rPr>
              <a:t>-</a:t>
            </a:r>
            <a:r>
              <a:rPr lang="ar-SY" u="sng" dirty="0">
                <a:solidFill>
                  <a:srgbClr val="0070C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في فقه الأعصاب، الألم أولاً  </a:t>
            </a:r>
            <a:r>
              <a:rPr lang="en-US" u="sng" dirty="0">
                <a:solidFill>
                  <a:srgbClr val="0070C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Pain is First</a:t>
            </a:r>
            <a:br>
              <a:rPr lang="ar-SY" u="sng" dirty="0">
                <a:solidFill>
                  <a:srgbClr val="0070C0"/>
                </a:solidFill>
              </a:rPr>
            </a:br>
            <a:r>
              <a:rPr lang="en-US" u="sng" dirty="0">
                <a:solidFill>
                  <a:srgbClr val="0070C0"/>
                </a:solidFill>
              </a:rPr>
              <a:t>-</a:t>
            </a:r>
            <a:r>
              <a:rPr lang="ar-SY" u="sng" dirty="0">
                <a:solidFill>
                  <a:srgbClr val="0070C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في فقه الأعصاب، الشكل.. الضرورة </a:t>
            </a:r>
            <a:r>
              <a:rPr lang="en-US" u="sng" dirty="0">
                <a:solidFill>
                  <a:srgbClr val="0070C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Philosophy of Form</a:t>
            </a:r>
            <a:br>
              <a:rPr lang="ar-SY" u="sng" dirty="0">
                <a:solidFill>
                  <a:srgbClr val="0070C0"/>
                </a:solidFill>
              </a:rPr>
            </a:br>
            <a:r>
              <a:rPr lang="en-US" u="sng" dirty="0">
                <a:solidFill>
                  <a:srgbClr val="0070C0"/>
                </a:solidFill>
              </a:rPr>
              <a:t>-</a:t>
            </a:r>
            <a:r>
              <a:rPr lang="ar-SY" u="sng" dirty="0">
                <a:solidFill>
                  <a:srgbClr val="0070C0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تخطيط الأعصاب الكهربائي، بين الحقيقي والموهوم</a:t>
            </a:r>
            <a:br>
              <a:rPr lang="ar-SY" u="sng" dirty="0">
                <a:solidFill>
                  <a:srgbClr val="0070C0"/>
                </a:solidFill>
              </a:rPr>
            </a:br>
            <a:r>
              <a:rPr lang="en-US" u="sng" dirty="0">
                <a:solidFill>
                  <a:srgbClr val="0070C0"/>
                </a:solidFill>
              </a:rPr>
              <a:t>-</a:t>
            </a:r>
            <a:r>
              <a:rPr lang="ar-SY" u="sng" dirty="0">
                <a:solidFill>
                  <a:srgbClr val="0070C0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الصدمة النخاعيّة (مفهوم جديد)   </a:t>
            </a:r>
            <a:r>
              <a:rPr lang="en-US" u="sng" dirty="0">
                <a:solidFill>
                  <a:srgbClr val="0070C0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Spinal Shock (Innovated Conception)</a:t>
            </a:r>
            <a:br>
              <a:rPr lang="ar-SY" u="sng" dirty="0">
                <a:solidFill>
                  <a:srgbClr val="0070C0"/>
                </a:solidFill>
              </a:rPr>
            </a:br>
            <a:r>
              <a:rPr lang="en-US" u="sng" dirty="0">
                <a:solidFill>
                  <a:srgbClr val="0070C0"/>
                </a:solidFill>
              </a:rPr>
              <a:t>-</a:t>
            </a:r>
            <a:r>
              <a:rPr lang="ar-SY" u="sng" dirty="0">
                <a:solidFill>
                  <a:srgbClr val="0070C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أذيّات النخاع الشوكيّ، الأعراض والعلامات السريريّة، بحثٌ في آليات الحدوث</a:t>
            </a:r>
            <a:br>
              <a:rPr lang="ar-SY" u="sng" dirty="0">
                <a:solidFill>
                  <a:srgbClr val="0070C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ar-SY" u="sng" dirty="0">
                <a:solidFill>
                  <a:srgbClr val="0070C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 dirty="0">
                <a:solidFill>
                  <a:srgbClr val="0070C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Spinal Injury, The Symptomatology</a:t>
            </a:r>
            <a:br>
              <a:rPr lang="ar-SY" dirty="0">
                <a:solidFill>
                  <a:srgbClr val="0070C0"/>
                </a:solidFill>
              </a:rPr>
            </a:br>
            <a:r>
              <a:rPr lang="ar-SY" dirty="0">
                <a:solidFill>
                  <a:srgbClr val="0070C0"/>
                </a:solidFill>
              </a:rPr>
              <a:t>-</a:t>
            </a:r>
            <a:r>
              <a:rPr lang="ar-SY" u="sng" dirty="0">
                <a:solidFill>
                  <a:srgbClr val="0070C0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التنكّس الفاليريني، يهاجم المحاور العصبيّة الحركيّة للعصب المحيطي.. ويعفّ عن محاوره الحسّيّة</a:t>
            </a:r>
            <a:br>
              <a:rPr lang="ar-SY" u="sng" dirty="0">
                <a:solidFill>
                  <a:srgbClr val="0070C0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u="sng" dirty="0">
                <a:solidFill>
                  <a:srgbClr val="0070C0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Wallerian Degeneration, Attacks the Motor Axons of Injured Nerve and Conserves its Sensory Axons</a:t>
            </a:r>
            <a:endParaRPr lang="ar-SY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9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CCDFFD-CFFC-41E9-AE53-48041F360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A80EC6F-3146-44F9-A51E-598751EDF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sz="15000" b="1" dirty="0">
                <a:solidFill>
                  <a:srgbClr val="FF0000"/>
                </a:solidFill>
              </a:rPr>
              <a:t>شكراً لكم</a:t>
            </a:r>
          </a:p>
        </p:txBody>
      </p:sp>
    </p:spTree>
    <p:extLst>
      <p:ext uri="{BB962C8B-B14F-4D97-AF65-F5344CB8AC3E}">
        <p14:creationId xmlns:p14="http://schemas.microsoft.com/office/powerpoint/2010/main" val="183746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عنصر نائب للمحتوى 11">
            <a:extLst>
              <a:ext uri="{FF2B5EF4-FFF2-40B4-BE49-F238E27FC236}">
                <a16:creationId xmlns:a16="http://schemas.microsoft.com/office/drawing/2014/main" id="{1475A512-EE8A-43C7-9BA8-6D63A4D47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73" y="945864"/>
            <a:ext cx="5263653" cy="4966271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CC7227AC-353D-4F22-91A1-25027D80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7645A74-5095-4496-9463-280CDBA5B354}"/>
              </a:ext>
            </a:extLst>
          </p:cNvPr>
          <p:cNvSpPr/>
          <p:nvPr/>
        </p:nvSpPr>
        <p:spPr>
          <a:xfrm>
            <a:off x="2087884" y="4220771"/>
            <a:ext cx="147828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Dorsal Root</a:t>
            </a:r>
            <a:endParaRPr lang="ar-SY" sz="1400" b="1" dirty="0">
              <a:solidFill>
                <a:srgbClr val="0070C0"/>
              </a:solidFill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34E0728-6587-4AE0-AC6F-26851CE13E83}"/>
              </a:ext>
            </a:extLst>
          </p:cNvPr>
          <p:cNvSpPr/>
          <p:nvPr/>
        </p:nvSpPr>
        <p:spPr>
          <a:xfrm>
            <a:off x="2126148" y="4914191"/>
            <a:ext cx="147828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Ventral Root</a:t>
            </a:r>
            <a:endParaRPr lang="ar-SY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7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عنصر نائب للمحتوى 11">
            <a:extLst>
              <a:ext uri="{FF2B5EF4-FFF2-40B4-BE49-F238E27FC236}">
                <a16:creationId xmlns:a16="http://schemas.microsoft.com/office/drawing/2014/main" id="{1475A512-EE8A-43C7-9BA8-6D63A4D47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73" y="945864"/>
            <a:ext cx="5263653" cy="4966271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CC7227AC-353D-4F22-91A1-25027D80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7645A74-5095-4496-9463-280CDBA5B354}"/>
              </a:ext>
            </a:extLst>
          </p:cNvPr>
          <p:cNvSpPr/>
          <p:nvPr/>
        </p:nvSpPr>
        <p:spPr>
          <a:xfrm>
            <a:off x="1716312" y="4206427"/>
            <a:ext cx="147828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Afferent Impulse</a:t>
            </a:r>
            <a:endParaRPr lang="ar-SY" sz="1400" b="1" dirty="0">
              <a:solidFill>
                <a:srgbClr val="0070C0"/>
              </a:solidFill>
            </a:endParaRPr>
          </a:p>
        </p:txBody>
      </p:sp>
      <p:sp>
        <p:nvSpPr>
          <p:cNvPr id="3" name="سهم: لليمين 2">
            <a:extLst>
              <a:ext uri="{FF2B5EF4-FFF2-40B4-BE49-F238E27FC236}">
                <a16:creationId xmlns:a16="http://schemas.microsoft.com/office/drawing/2014/main" id="{01A537E8-CD52-44BA-B132-ACA4CF6F6E02}"/>
              </a:ext>
            </a:extLst>
          </p:cNvPr>
          <p:cNvSpPr/>
          <p:nvPr/>
        </p:nvSpPr>
        <p:spPr>
          <a:xfrm rot="21285261">
            <a:off x="3215182" y="4361337"/>
            <a:ext cx="267947" cy="40240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pic>
        <p:nvPicPr>
          <p:cNvPr id="4" name="s2">
            <a:hlinkClick r:id="" action="ppaction://media"/>
            <a:extLst>
              <a:ext uri="{FF2B5EF4-FFF2-40B4-BE49-F238E27FC236}">
                <a16:creationId xmlns:a16="http://schemas.microsoft.com/office/drawing/2014/main" id="{39F1F95C-80F8-4785-A2FF-D1A1637971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23658" y="24107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4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عنصر نائب للمحتوى 11">
            <a:extLst>
              <a:ext uri="{FF2B5EF4-FFF2-40B4-BE49-F238E27FC236}">
                <a16:creationId xmlns:a16="http://schemas.microsoft.com/office/drawing/2014/main" id="{1475A512-EE8A-43C7-9BA8-6D63A4D47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73" y="945864"/>
            <a:ext cx="5263653" cy="4966271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CC7227AC-353D-4F22-91A1-25027D80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7645A74-5095-4496-9463-280CDBA5B354}"/>
              </a:ext>
            </a:extLst>
          </p:cNvPr>
          <p:cNvSpPr/>
          <p:nvPr/>
        </p:nvSpPr>
        <p:spPr>
          <a:xfrm>
            <a:off x="3290030" y="3596750"/>
            <a:ext cx="147828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Sensory Neuron</a:t>
            </a:r>
            <a:br>
              <a:rPr lang="en-US" sz="1400" b="1" dirty="0">
                <a:solidFill>
                  <a:srgbClr val="002060"/>
                </a:solidFill>
              </a:rPr>
            </a:br>
            <a:r>
              <a:rPr lang="en-US" sz="1400" b="1" dirty="0">
                <a:solidFill>
                  <a:srgbClr val="002060"/>
                </a:solidFill>
              </a:rPr>
              <a:t>(Ganglion)</a:t>
            </a:r>
            <a:endParaRPr lang="ar-SY" sz="1400" b="1" dirty="0">
              <a:solidFill>
                <a:srgbClr val="002060"/>
              </a:solidFill>
            </a:endParaRPr>
          </a:p>
        </p:txBody>
      </p:sp>
      <p:sp>
        <p:nvSpPr>
          <p:cNvPr id="6" name="سهم: لليمين 5">
            <a:extLst>
              <a:ext uri="{FF2B5EF4-FFF2-40B4-BE49-F238E27FC236}">
                <a16:creationId xmlns:a16="http://schemas.microsoft.com/office/drawing/2014/main" id="{3C543598-6398-4010-9589-4DBC4A67B676}"/>
              </a:ext>
            </a:extLst>
          </p:cNvPr>
          <p:cNvSpPr/>
          <p:nvPr/>
        </p:nvSpPr>
        <p:spPr>
          <a:xfrm rot="21285261">
            <a:off x="3580946" y="4361337"/>
            <a:ext cx="267947" cy="40240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45700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عنصر نائب للمحتوى 11">
            <a:extLst>
              <a:ext uri="{FF2B5EF4-FFF2-40B4-BE49-F238E27FC236}">
                <a16:creationId xmlns:a16="http://schemas.microsoft.com/office/drawing/2014/main" id="{1475A512-EE8A-43C7-9BA8-6D63A4D47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73" y="945864"/>
            <a:ext cx="5263653" cy="4966271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CC7227AC-353D-4F22-91A1-25027D80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سهم: لليمين 5">
            <a:extLst>
              <a:ext uri="{FF2B5EF4-FFF2-40B4-BE49-F238E27FC236}">
                <a16:creationId xmlns:a16="http://schemas.microsoft.com/office/drawing/2014/main" id="{6238241B-46AA-4A40-9DBA-E7EBC6ECAC16}"/>
              </a:ext>
            </a:extLst>
          </p:cNvPr>
          <p:cNvSpPr/>
          <p:nvPr/>
        </p:nvSpPr>
        <p:spPr>
          <a:xfrm rot="21285261">
            <a:off x="4403908" y="4296022"/>
            <a:ext cx="267947" cy="40240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07480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عنصر نائب للمحتوى 11">
            <a:extLst>
              <a:ext uri="{FF2B5EF4-FFF2-40B4-BE49-F238E27FC236}">
                <a16:creationId xmlns:a16="http://schemas.microsoft.com/office/drawing/2014/main" id="{1475A512-EE8A-43C7-9BA8-6D63A4D47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73" y="945864"/>
            <a:ext cx="5263653" cy="4966271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CC7227AC-353D-4F22-91A1-25027D80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7645A74-5095-4496-9463-280CDBA5B354}"/>
              </a:ext>
            </a:extLst>
          </p:cNvPr>
          <p:cNvSpPr/>
          <p:nvPr/>
        </p:nvSpPr>
        <p:spPr>
          <a:xfrm>
            <a:off x="5527051" y="4257835"/>
            <a:ext cx="147828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7030A0"/>
                </a:solidFill>
              </a:rPr>
              <a:t>Interneuron</a:t>
            </a:r>
            <a:endParaRPr lang="ar-SY" sz="1400" b="1" dirty="0">
              <a:solidFill>
                <a:srgbClr val="7030A0"/>
              </a:solidFill>
            </a:endParaRPr>
          </a:p>
        </p:txBody>
      </p:sp>
      <p:sp>
        <p:nvSpPr>
          <p:cNvPr id="6" name="سهم: لليمين 5">
            <a:extLst>
              <a:ext uri="{FF2B5EF4-FFF2-40B4-BE49-F238E27FC236}">
                <a16:creationId xmlns:a16="http://schemas.microsoft.com/office/drawing/2014/main" id="{BDDEBFDE-8B49-490E-9EB9-7476652A255F}"/>
              </a:ext>
            </a:extLst>
          </p:cNvPr>
          <p:cNvSpPr/>
          <p:nvPr/>
        </p:nvSpPr>
        <p:spPr>
          <a:xfrm rot="21285261">
            <a:off x="4939484" y="4282959"/>
            <a:ext cx="267947" cy="40240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pic>
        <p:nvPicPr>
          <p:cNvPr id="4" name="S4">
            <a:hlinkClick r:id="" action="ppaction://media"/>
            <a:extLst>
              <a:ext uri="{FF2B5EF4-FFF2-40B4-BE49-F238E27FC236}">
                <a16:creationId xmlns:a16="http://schemas.microsoft.com/office/drawing/2014/main" id="{AEFDB0A1-A96F-4C26-A09E-1B7DAD7A0E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63857" y="24923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5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عنصر نائب للمحتوى 11">
            <a:extLst>
              <a:ext uri="{FF2B5EF4-FFF2-40B4-BE49-F238E27FC236}">
                <a16:creationId xmlns:a16="http://schemas.microsoft.com/office/drawing/2014/main" id="{1475A512-EE8A-43C7-9BA8-6D63A4D47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73" y="945864"/>
            <a:ext cx="5263653" cy="4966271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CC7227AC-353D-4F22-91A1-25027D80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سهم: لليمين 5">
            <a:extLst>
              <a:ext uri="{FF2B5EF4-FFF2-40B4-BE49-F238E27FC236}">
                <a16:creationId xmlns:a16="http://schemas.microsoft.com/office/drawing/2014/main" id="{028A2328-A44E-4997-BC6F-3F0627462E15}"/>
              </a:ext>
            </a:extLst>
          </p:cNvPr>
          <p:cNvSpPr/>
          <p:nvPr/>
        </p:nvSpPr>
        <p:spPr>
          <a:xfrm rot="6776480">
            <a:off x="5357491" y="4674765"/>
            <a:ext cx="267947" cy="40240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98587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عنصر نائب للمحتوى 11">
            <a:extLst>
              <a:ext uri="{FF2B5EF4-FFF2-40B4-BE49-F238E27FC236}">
                <a16:creationId xmlns:a16="http://schemas.microsoft.com/office/drawing/2014/main" id="{1475A512-EE8A-43C7-9BA8-6D63A4D47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73" y="945864"/>
            <a:ext cx="5263653" cy="4966271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CC7227AC-353D-4F22-91A1-25027D80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7645A74-5095-4496-9463-280CDBA5B354}"/>
              </a:ext>
            </a:extLst>
          </p:cNvPr>
          <p:cNvSpPr/>
          <p:nvPr/>
        </p:nvSpPr>
        <p:spPr>
          <a:xfrm>
            <a:off x="4429506" y="5565425"/>
            <a:ext cx="147828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Lower Motor Neuron</a:t>
            </a:r>
            <a:endParaRPr lang="ar-SY" sz="1400" b="1" dirty="0">
              <a:solidFill>
                <a:srgbClr val="C00000"/>
              </a:solidFill>
            </a:endParaRPr>
          </a:p>
        </p:txBody>
      </p:sp>
      <p:sp>
        <p:nvSpPr>
          <p:cNvPr id="6" name="سهم: لليمين 5">
            <a:extLst>
              <a:ext uri="{FF2B5EF4-FFF2-40B4-BE49-F238E27FC236}">
                <a16:creationId xmlns:a16="http://schemas.microsoft.com/office/drawing/2014/main" id="{028A2328-A44E-4997-BC6F-3F0627462E15}"/>
              </a:ext>
            </a:extLst>
          </p:cNvPr>
          <p:cNvSpPr/>
          <p:nvPr/>
        </p:nvSpPr>
        <p:spPr>
          <a:xfrm rot="7364653">
            <a:off x="5279113" y="4779269"/>
            <a:ext cx="267947" cy="40240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pic>
        <p:nvPicPr>
          <p:cNvPr id="3" name="S6">
            <a:hlinkClick r:id="" action="ppaction://media"/>
            <a:extLst>
              <a:ext uri="{FF2B5EF4-FFF2-40B4-BE49-F238E27FC236}">
                <a16:creationId xmlns:a16="http://schemas.microsoft.com/office/drawing/2014/main" id="{C72AD0FD-55FA-4375-9E1A-A8F016EB95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27714" y="23561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3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عنصر نائب للمحتوى 11">
            <a:extLst>
              <a:ext uri="{FF2B5EF4-FFF2-40B4-BE49-F238E27FC236}">
                <a16:creationId xmlns:a16="http://schemas.microsoft.com/office/drawing/2014/main" id="{1475A512-EE8A-43C7-9BA8-6D63A4D47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73" y="945864"/>
            <a:ext cx="5263653" cy="4966271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CC7227AC-353D-4F22-91A1-25027D80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7645A74-5095-4496-9463-280CDBA5B354}"/>
              </a:ext>
            </a:extLst>
          </p:cNvPr>
          <p:cNvSpPr/>
          <p:nvPr/>
        </p:nvSpPr>
        <p:spPr>
          <a:xfrm>
            <a:off x="3878592" y="5565425"/>
            <a:ext cx="147828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Efferent Impulse</a:t>
            </a:r>
            <a:endParaRPr lang="ar-SY" sz="1400" b="1" dirty="0">
              <a:solidFill>
                <a:srgbClr val="C00000"/>
              </a:solidFill>
            </a:endParaRPr>
          </a:p>
        </p:txBody>
      </p:sp>
      <p:sp>
        <p:nvSpPr>
          <p:cNvPr id="6" name="سهم: لليمين 5">
            <a:extLst>
              <a:ext uri="{FF2B5EF4-FFF2-40B4-BE49-F238E27FC236}">
                <a16:creationId xmlns:a16="http://schemas.microsoft.com/office/drawing/2014/main" id="{276955C5-A527-467A-807E-F02C8C09C838}"/>
              </a:ext>
            </a:extLst>
          </p:cNvPr>
          <p:cNvSpPr/>
          <p:nvPr/>
        </p:nvSpPr>
        <p:spPr>
          <a:xfrm rot="10800000">
            <a:off x="4622502" y="5034665"/>
            <a:ext cx="267947" cy="40240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85329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57</Words>
  <Application>Microsoft Office PowerPoint</Application>
  <PresentationFormat>شاشة عريضة</PresentationFormat>
  <Paragraphs>18</Paragraphs>
  <Slides>15</Slides>
  <Notes>0</Notes>
  <HiddenSlides>0</HiddenSlides>
  <MMClips>6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1" baseType="lpstr">
      <vt:lpstr>Algerian</vt:lpstr>
      <vt:lpstr>Arabic Typesetting</vt:lpstr>
      <vt:lpstr>Arial</vt:lpstr>
      <vt:lpstr>Calibri</vt:lpstr>
      <vt:lpstr>Calibri Light</vt:lpstr>
      <vt:lpstr>نسق Office</vt:lpstr>
      <vt:lpstr>المنعكساتُ الشَّوكيَّةُ "المفهومُ القديم" Spinal Reflexes  “Traditional Conception”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في السِّياق ذاتِه، أنصح بقراءة المقالات التَّاليَّة: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المنعكساتُ الشَّوكيَّةُ "المفهومُ القديم" Spinal Reflexes  “Traditional Concept”</dc:title>
  <dc:creator>Dr. Ammar  Yaseen Mansour</dc:creator>
  <cp:lastModifiedBy>DR.Ahmed Saker 2O14</cp:lastModifiedBy>
  <cp:revision>20</cp:revision>
  <dcterms:created xsi:type="dcterms:W3CDTF">2019-08-30T08:12:53Z</dcterms:created>
  <dcterms:modified xsi:type="dcterms:W3CDTF">2019-08-31T11:18:17Z</dcterms:modified>
</cp:coreProperties>
</file>