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402" r:id="rId3"/>
    <p:sldId id="276" r:id="rId4"/>
    <p:sldId id="311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401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368" r:id="rId50"/>
    <p:sldId id="310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8" r:id="rId60"/>
    <p:sldId id="262" r:id="rId61"/>
    <p:sldId id="309" r:id="rId62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5B9F42-77B2-4832-8234-5FAC11845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CDF792-A84C-4A19-AE67-6FEE2B3FA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02042A-D37F-43C6-AE02-0A0271BE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3EB693-931E-435B-8144-57574EC1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DAFD8F-624C-4251-AEA3-99497BBD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986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C5ACF-77D5-4DD5-AE4D-3976503C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B847A8-A3E9-42F3-953B-FAA46185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B99F9A-8DE9-4F02-AF00-1276512C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4D0C71-C49D-4D5B-8D71-FD311D23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654260-0F87-43B0-B182-F0CCC942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3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65D154D-4364-448D-8561-3CBF19A92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20D73B-4A7D-4625-99B7-71FEB789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0E4D8-CA84-4074-A9B2-4924B891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704711-C2C8-417D-9650-5FBE4AAE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855AF9-E6FC-43D0-BF7C-E88E990C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984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BC1933-90F6-4080-8ED1-36869424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D13129-E8F4-46EC-917D-BED1A91B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6814B5-C0D3-4EB8-A53E-D983502F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BDEF7-81A7-4133-9F5E-06E1C650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29B485-E7F5-4E92-80BD-B63D3CDA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691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C90B23-53F1-45C6-BFAB-18FEE529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7ED0C3-2C80-4EF7-8B5E-B182DE0B6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8C0DC1-6DEB-4772-992D-A4D728D1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089B2F-2305-4E00-9DE7-A88CDE5C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92C1E6-FC23-45C9-961E-5E3AD1E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698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DE8268-9415-4146-8473-B9D0DBC2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431A45-4EFC-4DF2-BFA9-4BA8803C5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BD9FAD-EA63-48AA-B4EB-DAF7F99FF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E1113E-17BE-4306-9EA0-6ABD54CD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2D70B7-7A64-4185-B6B5-FB1D2D5B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9E5066-BE04-4F22-98E3-AC38EE95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658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48B42B-6777-40D1-9C88-C4AE656B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BC3F46-C68A-431E-A4A6-F3262218D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C87F98-1240-4EA0-AB60-5B239DCB8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5AEDD92-2CBA-4E17-8D35-26547A404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5E0B72E-B32C-4E41-A234-460D9A24D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3B0A44-00DD-46E6-85EE-53E5266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77CFD36-2334-40D6-82B6-B79837C1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7C5672-6FC6-44FD-918E-A373B409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02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8F9D2E-289B-4662-A8A3-4E722165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8E5B686-DB75-42F4-B383-C31AA358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C7A3629-0990-4542-A093-E40BDC70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4BB71B-F9DD-4F66-9830-5A59DCEF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190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9082F3E-1A4E-46C6-8FD5-6A24BA79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B14429E-97B1-4D43-A284-1193E266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468BF1-3458-495B-9353-E42993C0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80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F4D9DA-87EB-475E-AEBB-7855F332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119840-5263-4F0E-B160-0AC034A6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3C5B9E-19EF-4E58-81EC-576D245B9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A24FC9-2983-465C-80F7-EBCDD7CE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30191D-C215-4527-A14A-F317F18C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13262E-6A56-4C53-B560-C374596A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590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8D8134-4C9F-41C7-B658-9D52F131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8D216D1-3E6E-4756-8124-3114D606E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A0AFC2-CC2C-4E92-BC85-D91AD278E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9D1FE2-D640-43E2-BFC5-50205DA9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EA5064-58DD-41D8-9A06-B46E049D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7AE00E-5537-425E-A39E-C963224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24D32A-0895-4C69-8C80-BC6115D1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997B88-14A1-436E-8AE6-3D61C136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3E2993-DC3B-47E2-A81D-3CF2D3FE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6E7-30F3-44A1-8AA4-9361B694F840}" type="datetimeFigureOut">
              <a:rPr lang="ar-SY" smtClean="0"/>
              <a:t>12/01/1441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060A7A-DDC4-4093-8B6D-1837603F6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CFC3F8-D2CE-4583-B91C-FF38FBDA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B29B-0499-4916-B35A-75261CDC205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89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1.png"/><Relationship Id="rId4" Type="http://schemas.openxmlformats.org/officeDocument/2006/relationships/audio" Target="../media/media13.m4a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4062E7-9B38-44DF-8385-58027225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14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SY" sz="15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الصَّدمةُ النُّخاعيَّةُ</a:t>
            </a:r>
            <a:br>
              <a:rPr lang="ar-SY" b="1" dirty="0"/>
            </a:br>
            <a:r>
              <a:rPr lang="en-US" sz="7300" b="1" dirty="0">
                <a:solidFill>
                  <a:srgbClr val="FF0000"/>
                </a:solidFill>
                <a:latin typeface="Algerian" panose="04020705040A02060702" pitchFamily="82" charset="0"/>
              </a:rPr>
              <a:t>Spinal Shock</a:t>
            </a:r>
            <a:endParaRPr lang="ar-SY" sz="73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4A4B00-9B63-4D35-A657-834507965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491"/>
            <a:ext cx="9144000" cy="1534886"/>
          </a:xfrm>
        </p:spPr>
        <p:txBody>
          <a:bodyPr/>
          <a:lstStyle/>
          <a:p>
            <a:r>
              <a:rPr lang="ar-SY" sz="4000" b="1" dirty="0">
                <a:solidFill>
                  <a:srgbClr val="00B0F0"/>
                </a:solidFill>
                <a:latin typeface="Arabic Typesetting" panose="03020402040406030203" pitchFamily="66" charset="-78"/>
              </a:rPr>
              <a:t>د. عمَّار ياسين منصور</a:t>
            </a:r>
            <a:br>
              <a:rPr lang="ar-SY" dirty="0"/>
            </a:b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Ammar Yaseen MANSOUR</a:t>
            </a:r>
            <a:endParaRPr lang="ar-SY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١">
            <a:hlinkClick r:id="" action="ppaction://media"/>
            <a:extLst>
              <a:ext uri="{FF2B5EF4-FFF2-40B4-BE49-F238E27FC236}">
                <a16:creationId xmlns:a16="http://schemas.microsoft.com/office/drawing/2014/main" id="{455E7BC0-BE09-4B9C-A3C1-50D346ECA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0972" y="925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429000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53621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270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016417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17045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02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4123047">
            <a:off x="6933554" y="303982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664146" y="2558669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2120453">
            <a:off x="6750672" y="290919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468201" y="2362724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842371">
            <a:off x="6424097" y="2830812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128563" y="2271283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479936">
            <a:off x="6045270" y="2726308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749736" y="2219031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5146828">
            <a:off x="5836262" y="262180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551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5784010" y="251730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199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5784010" y="2216851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478353" y="53352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Upper Motor Neuron</a:t>
            </a:r>
            <a:br>
              <a:rPr lang="en-US" sz="1400" b="1" dirty="0">
                <a:solidFill>
                  <a:srgbClr val="00B050"/>
                </a:solidFill>
              </a:rPr>
            </a:br>
            <a:r>
              <a:rPr lang="en-US" sz="1400" b="1" dirty="0">
                <a:solidFill>
                  <a:srgbClr val="00B050"/>
                </a:solidFill>
              </a:rPr>
              <a:t>(Brain)</a:t>
            </a:r>
            <a:endParaRPr lang="ar-SY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FED364-72D1-477E-A5ED-5C60C84AD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01" y="434914"/>
            <a:ext cx="875212" cy="875212"/>
          </a:xfrm>
          <a:prstGeom prst="rect">
            <a:avLst/>
          </a:prstGeom>
        </p:spPr>
      </p:pic>
      <p:pic>
        <p:nvPicPr>
          <p:cNvPr id="3" name="شريحه18">
            <a:hlinkClick r:id="" action="ppaction://media"/>
            <a:extLst>
              <a:ext uri="{FF2B5EF4-FFF2-40B4-BE49-F238E27FC236}">
                <a16:creationId xmlns:a16="http://schemas.microsoft.com/office/drawing/2014/main" id="{14A598F3-339B-48BE-9B78-F4790049E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4469" y="2270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8457552" y="5337952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09894F-1509-40C7-94CA-BEF16F578C53}"/>
              </a:ext>
            </a:extLst>
          </p:cNvPr>
          <p:cNvSpPr/>
          <p:nvPr/>
        </p:nvSpPr>
        <p:spPr>
          <a:xfrm>
            <a:off x="8517864" y="579945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D05927F-480C-484D-9301-D26E0ED3CD87}"/>
              </a:ext>
            </a:extLst>
          </p:cNvPr>
          <p:cNvSpPr/>
          <p:nvPr/>
        </p:nvSpPr>
        <p:spPr>
          <a:xfrm>
            <a:off x="6216710" y="3853894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4F7EBC2-20A1-49A6-B20F-7414CB7AB6EA}"/>
              </a:ext>
            </a:extLst>
          </p:cNvPr>
          <p:cNvSpPr/>
          <p:nvPr/>
        </p:nvSpPr>
        <p:spPr>
          <a:xfrm>
            <a:off x="5458913" y="3614978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D1802CD-1D02-466D-A38E-B9F32BC6D6F9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  <p:pic>
        <p:nvPicPr>
          <p:cNvPr id="2" name="٢">
            <a:hlinkClick r:id="" action="ppaction://media"/>
            <a:extLst>
              <a:ext uri="{FF2B5EF4-FFF2-40B4-BE49-F238E27FC236}">
                <a16:creationId xmlns:a16="http://schemas.microsoft.com/office/drawing/2014/main" id="{4865FB89-ACFD-4685-92A2-1649D8F90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750" y="1084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400000">
            <a:off x="5784010" y="2216851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478353" y="53352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Upper Motor Neuron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(Brain)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3402844" y="193635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400000">
            <a:off x="5784010" y="238667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895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650203">
            <a:off x="5836262" y="2465048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1AC9229-C6A2-411E-BF15-42EAF0C4DDF2}"/>
              </a:ext>
            </a:extLst>
          </p:cNvPr>
          <p:cNvSpPr/>
          <p:nvPr/>
        </p:nvSpPr>
        <p:spPr>
          <a:xfrm>
            <a:off x="3773735" y="2220119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124104">
            <a:off x="5940766" y="251730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D1CCCF8-E835-4C6D-A76F-B25A9B2E909A}"/>
              </a:ext>
            </a:extLst>
          </p:cNvPr>
          <p:cNvSpPr/>
          <p:nvPr/>
        </p:nvSpPr>
        <p:spPr>
          <a:xfrm>
            <a:off x="3875313" y="2272371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89997">
            <a:off x="6071396" y="2569552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8DA8F33-65F0-428B-B9A4-C10CC7CBEBD8}"/>
              </a:ext>
            </a:extLst>
          </p:cNvPr>
          <p:cNvSpPr/>
          <p:nvPr/>
        </p:nvSpPr>
        <p:spPr>
          <a:xfrm>
            <a:off x="4008869" y="2338594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319513">
            <a:off x="6241215" y="264793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ABB107D-A64E-4B43-A5AF-9AC57411FFA0}"/>
              </a:ext>
            </a:extLst>
          </p:cNvPr>
          <p:cNvSpPr/>
          <p:nvPr/>
        </p:nvSpPr>
        <p:spPr>
          <a:xfrm>
            <a:off x="4162697" y="2403565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124161">
            <a:off x="6463286" y="2765497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4291119" y="279820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463286" y="303982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462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97971" y="3353332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322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32657" y="3745216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10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8486637" y="4332513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4540E2-CFA4-45E9-9B98-0692DF771098}"/>
              </a:ext>
            </a:extLst>
          </p:cNvPr>
          <p:cNvSpPr/>
          <p:nvPr/>
        </p:nvSpPr>
        <p:spPr>
          <a:xfrm>
            <a:off x="5532552" y="247493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44722D-5609-4052-9807-9516578F6F0F}"/>
              </a:ext>
            </a:extLst>
          </p:cNvPr>
          <p:cNvSpPr/>
          <p:nvPr/>
        </p:nvSpPr>
        <p:spPr>
          <a:xfrm>
            <a:off x="6280098" y="2731232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74D3883-58DD-42C4-9634-F4EE1CA4C561}"/>
              </a:ext>
            </a:extLst>
          </p:cNvPr>
          <p:cNvSpPr/>
          <p:nvPr/>
        </p:nvSpPr>
        <p:spPr>
          <a:xfrm>
            <a:off x="8512763" y="473147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795BA3-2090-4E78-AC32-864C5AF1EBC2}"/>
              </a:ext>
            </a:extLst>
          </p:cNvPr>
          <p:cNvSpPr/>
          <p:nvPr/>
        </p:nvSpPr>
        <p:spPr>
          <a:xfrm>
            <a:off x="4875055" y="661139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Upper Motor Neuron</a:t>
            </a:r>
            <a:br>
              <a:rPr lang="en-US" sz="1400" b="1" dirty="0">
                <a:solidFill>
                  <a:srgbClr val="00B050"/>
                </a:solidFill>
              </a:rPr>
            </a:br>
            <a:r>
              <a:rPr lang="en-US" sz="1400" b="1" dirty="0">
                <a:solidFill>
                  <a:srgbClr val="00B050"/>
                </a:solidFill>
              </a:rPr>
              <a:t>(Brain)</a:t>
            </a:r>
            <a:endParaRPr lang="ar-SY" sz="1400" b="1" dirty="0">
              <a:solidFill>
                <a:srgbClr val="00B050"/>
              </a:solidFill>
            </a:endParaRPr>
          </a:p>
        </p:txBody>
      </p:sp>
      <p:pic>
        <p:nvPicPr>
          <p:cNvPr id="4" name="٣">
            <a:hlinkClick r:id="" action="ppaction://media"/>
            <a:extLst>
              <a:ext uri="{FF2B5EF4-FFF2-40B4-BE49-F238E27FC236}">
                <a16:creationId xmlns:a16="http://schemas.microsoft.com/office/drawing/2014/main" id="{27BD8840-4B17-42FB-97B3-EC98FF5E7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5862" y="160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32657" y="4215484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826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642958">
            <a:off x="6437161" y="465962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5370532" y="5288084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Lower Motor Neuron</a:t>
            </a:r>
            <a:endParaRPr lang="ar-SY" sz="1400" b="1" dirty="0">
              <a:solidFill>
                <a:srgbClr val="C00000"/>
              </a:solidFill>
            </a:endParaRPr>
          </a:p>
        </p:txBody>
      </p:sp>
      <p:pic>
        <p:nvPicPr>
          <p:cNvPr id="3" name="٣١">
            <a:hlinkClick r:id="" action="ppaction://media"/>
            <a:extLst>
              <a:ext uri="{FF2B5EF4-FFF2-40B4-BE49-F238E27FC236}">
                <a16:creationId xmlns:a16="http://schemas.microsoft.com/office/drawing/2014/main" id="{99A22C6C-0D6A-4A8B-8C8E-1DD4B7FE4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9109" y="1706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08441">
            <a:off x="7103367" y="493394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FD467C7-0642-438C-9852-536DD41D6E01}"/>
              </a:ext>
            </a:extLst>
          </p:cNvPr>
          <p:cNvSpPr/>
          <p:nvPr/>
        </p:nvSpPr>
        <p:spPr>
          <a:xfrm>
            <a:off x="5797710" y="5210782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Secondary 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08441">
            <a:off x="7547508" y="493394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462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1412733">
            <a:off x="8174529" y="4907817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7854384" y="471514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(Spinal Nerve)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7F8101-FE69-4925-B1C3-E4BD8499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CC273A5-5AD3-4194-B39E-955F8E62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09" y="1791070"/>
            <a:ext cx="7137110" cy="4106935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1A3B76E-6C76-4D18-A733-25815037DB87}"/>
              </a:ext>
            </a:extLst>
          </p:cNvPr>
          <p:cNvSpPr/>
          <p:nvPr/>
        </p:nvSpPr>
        <p:spPr>
          <a:xfrm>
            <a:off x="7617823" y="5007430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Efferent Impulse</a:t>
            </a:r>
            <a:endParaRPr lang="ar-SY" sz="1400" b="1" dirty="0">
              <a:solidFill>
                <a:srgbClr val="FF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4714976-AFFE-4F98-8AFB-9DD8BC9D6D33}"/>
              </a:ext>
            </a:extLst>
          </p:cNvPr>
          <p:cNvSpPr/>
          <p:nvPr/>
        </p:nvSpPr>
        <p:spPr>
          <a:xfrm>
            <a:off x="7732123" y="4575696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pic>
        <p:nvPicPr>
          <p:cNvPr id="3" name="شريحه34">
            <a:hlinkClick r:id="" action="ppaction://media"/>
            <a:extLst>
              <a:ext uri="{FF2B5EF4-FFF2-40B4-BE49-F238E27FC236}">
                <a16:creationId xmlns:a16="http://schemas.microsoft.com/office/drawing/2014/main" id="{D3FE5DAB-3798-445E-BCC4-F7F640C4A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5167" y="959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8457552" y="5337952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09894F-1509-40C7-94CA-BEF16F578C53}"/>
              </a:ext>
            </a:extLst>
          </p:cNvPr>
          <p:cNvSpPr/>
          <p:nvPr/>
        </p:nvSpPr>
        <p:spPr>
          <a:xfrm>
            <a:off x="8517864" y="579945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D05927F-480C-484D-9301-D26E0ED3CD87}"/>
              </a:ext>
            </a:extLst>
          </p:cNvPr>
          <p:cNvSpPr/>
          <p:nvPr/>
        </p:nvSpPr>
        <p:spPr>
          <a:xfrm>
            <a:off x="6216710" y="3853894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4F7EBC2-20A1-49A6-B20F-7414CB7AB6EA}"/>
              </a:ext>
            </a:extLst>
          </p:cNvPr>
          <p:cNvSpPr/>
          <p:nvPr/>
        </p:nvSpPr>
        <p:spPr>
          <a:xfrm>
            <a:off x="5458913" y="3614978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D1802CD-1D02-466D-A38E-B9F32BC6D6F9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  <p:pic>
        <p:nvPicPr>
          <p:cNvPr id="2" name="36.">
            <a:hlinkClick r:id="" action="ppaction://media"/>
            <a:extLst>
              <a:ext uri="{FF2B5EF4-FFF2-40B4-BE49-F238E27FC236}">
                <a16:creationId xmlns:a16="http://schemas.microsoft.com/office/drawing/2014/main" id="{F8EBAA5F-EF3B-4632-974F-080F754E7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750" y="1788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8888302" y="5382195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0800000">
            <a:off x="8517864" y="55526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AD47E59-82E5-4A64-B83D-B9CC0BBFE567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7540361" y="4731716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Sensory Neuron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(Ganglion)</a:t>
            </a:r>
            <a:endParaRPr lang="ar-SY" sz="1400" b="1" dirty="0">
              <a:solidFill>
                <a:srgbClr val="00206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0800000">
            <a:off x="8149152" y="55526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8A84DD5-2935-40E0-BF97-CC09CBC4C76E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0800000">
            <a:off x="7588719" y="5567358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2D3F32-D122-4FDC-A812-AA50960CAAA0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8934994" y="4335777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8644799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5" name="شريحه3">
            <a:hlinkClick r:id="" action="ppaction://media"/>
            <a:extLst>
              <a:ext uri="{FF2B5EF4-FFF2-40B4-BE49-F238E27FC236}">
                <a16:creationId xmlns:a16="http://schemas.microsoft.com/office/drawing/2014/main" id="{7D4898F7-8A43-46D8-9F9B-1886BC6F9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6858" y="1854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7110210" y="4916583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Interneuron</a:t>
            </a:r>
            <a:endParaRPr lang="ar-SY" sz="1400" b="1" dirty="0">
              <a:solidFill>
                <a:srgbClr val="7030A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2096780">
            <a:off x="7323249" y="552311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B6EB450-0094-413D-8EF1-AB9BBF960D7C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7167222" y="4860774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4393942">
            <a:off x="6910299" y="519865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B0597BD-3721-48CF-AAC4-FEB9FCE8231A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7167222" y="4698546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5993636">
            <a:off x="6836559" y="485945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C3CC874-2E48-409F-9FEC-E20FA28C05DE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3871949">
            <a:off x="6777567" y="42990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C5EA9D4-402C-45D0-81BC-5BFFA3335CD7}"/>
              </a:ext>
            </a:extLst>
          </p:cNvPr>
          <p:cNvSpPr/>
          <p:nvPr/>
        </p:nvSpPr>
        <p:spPr>
          <a:xfrm>
            <a:off x="5471910" y="373569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3916A57-3310-48E0-8B64-DCC5A58ADC0A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1863502">
            <a:off x="6556347" y="4136782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C5EA9D4-402C-45D0-81BC-5BFFA3335CD7}"/>
              </a:ext>
            </a:extLst>
          </p:cNvPr>
          <p:cNvSpPr/>
          <p:nvPr/>
        </p:nvSpPr>
        <p:spPr>
          <a:xfrm>
            <a:off x="5294934" y="351447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81B95DC-8C30-470F-8092-C55C44469BF0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2045210">
            <a:off x="6054905" y="404829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C5EA9D4-402C-45D0-81BC-5BFFA3335CD7}"/>
              </a:ext>
            </a:extLst>
          </p:cNvPr>
          <p:cNvSpPr/>
          <p:nvPr/>
        </p:nvSpPr>
        <p:spPr>
          <a:xfrm>
            <a:off x="4778746" y="351447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3DEFF28-BCEB-4B7E-BC95-9BF2397284D0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4293072" y="3627155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6200000">
            <a:off x="5818932" y="379757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901697D-09E1-4B5A-849B-6D68968235E3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240EE52-4612-445B-9F0C-C66940173006}"/>
              </a:ext>
            </a:extLst>
          </p:cNvPr>
          <p:cNvSpPr/>
          <p:nvPr/>
        </p:nvSpPr>
        <p:spPr>
          <a:xfrm>
            <a:off x="4293072" y="3435431"/>
            <a:ext cx="1478280" cy="72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83ED55-313F-4059-8FA5-DC61CA26E215}"/>
              </a:ext>
            </a:extLst>
          </p:cNvPr>
          <p:cNvSpPr/>
          <p:nvPr/>
        </p:nvSpPr>
        <p:spPr>
          <a:xfrm>
            <a:off x="4875055" y="77001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Upper Motor Neuron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(Brain)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9C882525-BF2C-4F82-99AE-EB8BA41F05B0}"/>
              </a:ext>
            </a:extLst>
          </p:cNvPr>
          <p:cNvSpPr/>
          <p:nvPr/>
        </p:nvSpPr>
        <p:spPr>
          <a:xfrm rot="16200000">
            <a:off x="5818932" y="3561602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D42879E-125B-45E3-A2E5-569E5AF26C27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4DAC743-62D4-481C-BBAA-B8654FAB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6" y="1256586"/>
            <a:ext cx="4843728" cy="5601414"/>
          </a:xfrm>
        </p:spPr>
      </p:pic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846060DB-C985-41A8-BD4B-EFFBF60F6925}"/>
              </a:ext>
            </a:extLst>
          </p:cNvPr>
          <p:cNvSpPr/>
          <p:nvPr/>
        </p:nvSpPr>
        <p:spPr>
          <a:xfrm>
            <a:off x="4008870" y="2896312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547790-035C-4E29-A0B8-1D5516915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60" y="3324138"/>
            <a:ext cx="642122" cy="650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6FA5BF-3009-4670-BFD8-E8B60ED8D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45" y="30529"/>
            <a:ext cx="1650787" cy="165078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FD46E48-901E-43BA-9056-4B031C5802F1}"/>
              </a:ext>
            </a:extLst>
          </p:cNvPr>
          <p:cNvSpPr/>
          <p:nvPr/>
        </p:nvSpPr>
        <p:spPr>
          <a:xfrm>
            <a:off x="4871162" y="594995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  <p:pic>
        <p:nvPicPr>
          <p:cNvPr id="2" name="٤٨">
            <a:hlinkClick r:id="" action="ppaction://media"/>
            <a:extLst>
              <a:ext uri="{FF2B5EF4-FFF2-40B4-BE49-F238E27FC236}">
                <a16:creationId xmlns:a16="http://schemas.microsoft.com/office/drawing/2014/main" id="{79BA129D-8779-4DF0-81F0-4D3118DF9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79272" y="1778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1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2087884" y="4821662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34E0728-6587-4AE0-AC6F-26851CE13E83}"/>
              </a:ext>
            </a:extLst>
          </p:cNvPr>
          <p:cNvSpPr/>
          <p:nvPr/>
        </p:nvSpPr>
        <p:spPr>
          <a:xfrm>
            <a:off x="2087884" y="5515082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170DFB14-01F9-4271-B842-8DAB942CD02D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22B6634-0279-441A-A022-C5E003ABBA42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64E1DBC-6D4E-476A-89C7-ABB336A48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pic>
        <p:nvPicPr>
          <p:cNvPr id="3" name="٤٩">
            <a:hlinkClick r:id="" action="ppaction://media"/>
            <a:extLst>
              <a:ext uri="{FF2B5EF4-FFF2-40B4-BE49-F238E27FC236}">
                <a16:creationId xmlns:a16="http://schemas.microsoft.com/office/drawing/2014/main" id="{D506B0F0-A110-4AF5-8C5B-BB31A139D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538" y="2013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533682" y="3853163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Sensory Neuron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(Ganglion)</a:t>
            </a:r>
            <a:endParaRPr lang="ar-SY" sz="1400" b="1" dirty="0">
              <a:solidFill>
                <a:srgbClr val="00206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8422728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377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0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1716312" y="478119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3" name="سهم: لليمين 2">
            <a:extLst>
              <a:ext uri="{FF2B5EF4-FFF2-40B4-BE49-F238E27FC236}">
                <a16:creationId xmlns:a16="http://schemas.microsoft.com/office/drawing/2014/main" id="{01A537E8-CD52-44BA-B132-ACA4CF6F6E02}"/>
              </a:ext>
            </a:extLst>
          </p:cNvPr>
          <p:cNvSpPr/>
          <p:nvPr/>
        </p:nvSpPr>
        <p:spPr>
          <a:xfrm rot="21285261">
            <a:off x="3215182" y="4909983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802AD6-2425-4C71-A51D-7FCD9A75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8" name="متوازي أضلاع 7">
            <a:extLst>
              <a:ext uri="{FF2B5EF4-FFF2-40B4-BE49-F238E27FC236}">
                <a16:creationId xmlns:a16="http://schemas.microsoft.com/office/drawing/2014/main" id="{779F682F-076F-4792-AEC3-CC3453EF8740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422170-BD7C-4BAD-B26A-742AC4F7F15D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1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3290030" y="4132328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Sensory Neuron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(Ganglion)</a:t>
            </a:r>
            <a:endParaRPr lang="ar-SY" sz="1400" b="1" dirty="0">
              <a:solidFill>
                <a:srgbClr val="00206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3C543598-6398-4010-9589-4DBC4A67B676}"/>
              </a:ext>
            </a:extLst>
          </p:cNvPr>
          <p:cNvSpPr/>
          <p:nvPr/>
        </p:nvSpPr>
        <p:spPr>
          <a:xfrm rot="21285261">
            <a:off x="3580946" y="4896919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A8116D5-3D05-4680-B068-1943BE4E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9" name="متوازي أضلاع 8">
            <a:extLst>
              <a:ext uri="{FF2B5EF4-FFF2-40B4-BE49-F238E27FC236}">
                <a16:creationId xmlns:a16="http://schemas.microsoft.com/office/drawing/2014/main" id="{F21AE8AF-880E-4ECD-B324-6277AF6D2CE1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7F8DCE-CCE9-4AD4-AA44-EB5AB98B2D3D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2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6238241B-46AA-4A40-9DBA-E7EBC6ECAC16}"/>
              </a:ext>
            </a:extLst>
          </p:cNvPr>
          <p:cNvSpPr/>
          <p:nvPr/>
        </p:nvSpPr>
        <p:spPr>
          <a:xfrm rot="21285261">
            <a:off x="4403908" y="4844668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AA37FA-A1CD-4BD0-B37C-67F4E5B7E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7" name="متوازي أضلاع 6">
            <a:extLst>
              <a:ext uri="{FF2B5EF4-FFF2-40B4-BE49-F238E27FC236}">
                <a16:creationId xmlns:a16="http://schemas.microsoft.com/office/drawing/2014/main" id="{5F815EEC-7E3D-4653-B776-F26A897360A5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FC73055-974E-4CAC-BCA0-3BFDFA63CFC5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3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5527051" y="478035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Interneuron</a:t>
            </a:r>
            <a:endParaRPr lang="ar-SY" sz="1400" b="1" dirty="0">
              <a:solidFill>
                <a:srgbClr val="7030A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BDDEBFDE-8B49-490E-9EB9-7476652A255F}"/>
              </a:ext>
            </a:extLst>
          </p:cNvPr>
          <p:cNvSpPr/>
          <p:nvPr/>
        </p:nvSpPr>
        <p:spPr>
          <a:xfrm rot="21285261">
            <a:off x="4939484" y="4844668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17028A8-6EAB-490A-82C4-0FCF1FB7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9" name="متوازي أضلاع 8">
            <a:extLst>
              <a:ext uri="{FF2B5EF4-FFF2-40B4-BE49-F238E27FC236}">
                <a16:creationId xmlns:a16="http://schemas.microsoft.com/office/drawing/2014/main" id="{1A599C00-D6A3-4AAB-AC0F-200614227D4D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4CB62AC-6AA0-41D0-A18C-242C3FEED5A0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0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028A2328-A44E-4997-BC6F-3F0627462E15}"/>
              </a:ext>
            </a:extLst>
          </p:cNvPr>
          <p:cNvSpPr/>
          <p:nvPr/>
        </p:nvSpPr>
        <p:spPr>
          <a:xfrm rot="6776480">
            <a:off x="5357491" y="5236474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858EB3-9F65-45F8-9021-5E5DF8AC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7" name="متوازي أضلاع 6">
            <a:extLst>
              <a:ext uri="{FF2B5EF4-FFF2-40B4-BE49-F238E27FC236}">
                <a16:creationId xmlns:a16="http://schemas.microsoft.com/office/drawing/2014/main" id="{81CEFA97-04AC-4280-9D79-35AF3F9511E1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DCF3B72-A1D8-4B6B-8EA8-5FC6AEBFDC99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3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4429506" y="6009567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Lower Motor Neuron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028A2328-A44E-4997-BC6F-3F0627462E15}"/>
              </a:ext>
            </a:extLst>
          </p:cNvPr>
          <p:cNvSpPr/>
          <p:nvPr/>
        </p:nvSpPr>
        <p:spPr>
          <a:xfrm rot="7364653">
            <a:off x="5279113" y="5340978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BF7ED09-22DD-4EA4-AF8D-8272892B7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9" name="متوازي أضلاع 8">
            <a:extLst>
              <a:ext uri="{FF2B5EF4-FFF2-40B4-BE49-F238E27FC236}">
                <a16:creationId xmlns:a16="http://schemas.microsoft.com/office/drawing/2014/main" id="{4783E9F2-F168-4769-AE4A-DD07D16CC06C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8FFCEDE-A256-44A7-BDA3-2E742ADA21ED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  <p:pic>
        <p:nvPicPr>
          <p:cNvPr id="3" name="٥٥">
            <a:hlinkClick r:id="" action="ppaction://media"/>
            <a:extLst>
              <a:ext uri="{FF2B5EF4-FFF2-40B4-BE49-F238E27FC236}">
                <a16:creationId xmlns:a16="http://schemas.microsoft.com/office/drawing/2014/main" id="{DA38D6CF-144C-4186-A75B-8E334385E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538" y="2013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3878592" y="5852811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622502" y="5596373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D6DEB62-6667-4CF3-B721-3842A249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9" name="متوازي أضلاع 8">
            <a:extLst>
              <a:ext uri="{FF2B5EF4-FFF2-40B4-BE49-F238E27FC236}">
                <a16:creationId xmlns:a16="http://schemas.microsoft.com/office/drawing/2014/main" id="{BD8218DB-2B78-495E-8B3F-E9273D9B9063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EFEA460-6D4D-4FEF-B5D3-FF9BB8CD8710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3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400431" y="5596371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26B3F1B-E9BA-4DFA-843B-08E97B55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7" name="متوازي أضلاع 6">
            <a:extLst>
              <a:ext uri="{FF2B5EF4-FFF2-40B4-BE49-F238E27FC236}">
                <a16:creationId xmlns:a16="http://schemas.microsoft.com/office/drawing/2014/main" id="{A5B57EFC-F92A-495E-991B-A382F7C79583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791E4E4-9FB2-44AF-B82A-09F36980B457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1507573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086920" y="5622500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75EA3D1-BA0A-489D-93B5-A83832BEBE6F}"/>
              </a:ext>
            </a:extLst>
          </p:cNvPr>
          <p:cNvSpPr/>
          <p:nvPr/>
        </p:nvSpPr>
        <p:spPr>
          <a:xfrm>
            <a:off x="2147924" y="5466701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(Spinal Nerve)</a:t>
            </a:r>
            <a:endParaRPr lang="ar-SY" sz="1400" b="1" dirty="0">
              <a:solidFill>
                <a:srgbClr val="C0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5552B4E-9690-41F8-B2A0-BBEDCEB7B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0" y="30529"/>
            <a:ext cx="1650787" cy="1650787"/>
          </a:xfrm>
          <a:prstGeom prst="rect">
            <a:avLst/>
          </a:prstGeom>
        </p:spPr>
      </p:pic>
      <p:sp>
        <p:nvSpPr>
          <p:cNvPr id="9" name="متوازي أضلاع 8">
            <a:extLst>
              <a:ext uri="{FF2B5EF4-FFF2-40B4-BE49-F238E27FC236}">
                <a16:creationId xmlns:a16="http://schemas.microsoft.com/office/drawing/2014/main" id="{BC3DB19D-69A8-45BE-824A-046EF62AB6ED}"/>
              </a:ext>
            </a:extLst>
          </p:cNvPr>
          <p:cNvSpPr/>
          <p:nvPr/>
        </p:nvSpPr>
        <p:spPr>
          <a:xfrm>
            <a:off x="4468243" y="2946357"/>
            <a:ext cx="3840480" cy="69342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Spinal Section C6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83B55C5-FF2D-4E8C-9A48-058071A16776}"/>
              </a:ext>
            </a:extLst>
          </p:cNvPr>
          <p:cNvSpPr/>
          <p:nvPr/>
        </p:nvSpPr>
        <p:spPr>
          <a:xfrm>
            <a:off x="5334428" y="5607611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Spinal Segment S1</a:t>
            </a:r>
            <a:endParaRPr lang="ar-S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4762BE-AF5C-4B9C-9016-CEB9A73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4D3668A-17BE-4022-B226-9C1ADFB7F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6" y="1309431"/>
            <a:ext cx="7991074" cy="4968000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F5F2092-FFAC-4A20-AE98-0E723AE20514}"/>
              </a:ext>
            </a:extLst>
          </p:cNvPr>
          <p:cNvSpPr/>
          <p:nvPr/>
        </p:nvSpPr>
        <p:spPr>
          <a:xfrm>
            <a:off x="1903246" y="4626264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1FDAC4C-DC70-4E78-8249-838B546E9E2A}"/>
              </a:ext>
            </a:extLst>
          </p:cNvPr>
          <p:cNvSpPr/>
          <p:nvPr/>
        </p:nvSpPr>
        <p:spPr>
          <a:xfrm>
            <a:off x="1860915" y="5249746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  <p:pic>
        <p:nvPicPr>
          <p:cNvPr id="3" name="٥٩">
            <a:hlinkClick r:id="" action="ppaction://media"/>
            <a:extLst>
              <a:ext uri="{FF2B5EF4-FFF2-40B4-BE49-F238E27FC236}">
                <a16:creationId xmlns:a16="http://schemas.microsoft.com/office/drawing/2014/main" id="{AF554689-EF9F-4DE2-9005-52002852F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6125" y="1163817"/>
            <a:ext cx="609600" cy="609600"/>
          </a:xfrm>
          <a:prstGeom prst="rect">
            <a:avLst/>
          </a:prstGeom>
        </p:spPr>
      </p:pic>
      <p:pic>
        <p:nvPicPr>
          <p:cNvPr id="7" name="٥٩.">
            <a:hlinkClick r:id="" action="ppaction://media"/>
            <a:extLst>
              <a:ext uri="{FF2B5EF4-FFF2-40B4-BE49-F238E27FC236}">
                <a16:creationId xmlns:a16="http://schemas.microsoft.com/office/drawing/2014/main" id="{15D86A61-69D7-404D-9A2D-F8407D43F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6125" y="1771496"/>
            <a:ext cx="609600" cy="609600"/>
          </a:xfrm>
          <a:prstGeom prst="rect">
            <a:avLst/>
          </a:prstGeom>
        </p:spPr>
      </p:pic>
      <p:pic>
        <p:nvPicPr>
          <p:cNvPr id="8" name="٥٩..">
            <a:hlinkClick r:id="" action="ppaction://media"/>
            <a:extLst>
              <a:ext uri="{FF2B5EF4-FFF2-40B4-BE49-F238E27FC236}">
                <a16:creationId xmlns:a16="http://schemas.microsoft.com/office/drawing/2014/main" id="{6131F928-4AAB-49FD-9588-57997C5FA6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6125" y="2381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7704269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043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3BEEA-B5C0-4250-BA0C-C82D6F8C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 fontScale="90000"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br>
              <a:rPr lang="ar-SY" dirty="0">
                <a:solidFill>
                  <a:srgbClr val="0070C0"/>
                </a:solidFill>
              </a:rPr>
            </a:b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5C6D3D-88AB-407C-B75E-BD3535A6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العصبيّ، بين مفهوم قاصر وجديد حاضر</a:t>
            </a:r>
            <a:b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Conduction.. Personal View vs. International View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ar-SY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تمثيليّ لآلية النقل العصبيّ في الليف العصبيّ </a:t>
            </a:r>
            <a:r>
              <a:rPr lang="en-US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Innovated View of Neural Conduction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المستقبلات الحسيّة، عبقريّة الخلق وجمال المخلوق</a:t>
            </a:r>
            <a:b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Sensory Receptors, The Genius of Creation and the Beauty of Creature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</a:t>
            </a:r>
            <a:r>
              <a:rPr lang="en-US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 in the Synapses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(</a:t>
            </a:r>
            <a:r>
              <a:rPr lang="en-US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 Presentation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عقدة رانفييه، ضابطة الإيقاع </a:t>
            </a:r>
            <a:r>
              <a:rPr lang="en-US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Node of Ranvier, The Equalizer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مصوّر لدور عقدة رانفييه كضابط إيقاع في النقل العصبيّ</a:t>
            </a:r>
            <a:b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Node of Ranvier, The Equalizer (PowerPoint)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الألم أولاً  </a:t>
            </a:r>
            <a:r>
              <a:rPr lang="en-US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Pain is First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الشكل.. الضرورة </a:t>
            </a:r>
            <a:r>
              <a:rPr lang="en-US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Philosophy of Form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تخطيط الأعصاب الكهربائي، بين الحقيقي والموهوم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الصدمة النخاعيّة (مفهوم جديد)   </a:t>
            </a:r>
            <a:r>
              <a:rPr lang="en-US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Shock (Innovated Conception)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Injury, The Symptomatology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Wallerian Degeneration, Attacks the Motor Axons of Injured Nerve and Conserves its Sensory Axons</a:t>
            </a:r>
            <a:endParaRPr lang="ar-S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CCDFFD-CFFC-41E9-AE53-48041F36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80EC6F-3146-44F9-A51E-598751ED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15000" b="1" dirty="0">
                <a:solidFill>
                  <a:srgbClr val="FF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8374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197099" y="3840338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Interneuron</a:t>
            </a:r>
            <a:endParaRPr lang="ar-SY" sz="1400" b="1" dirty="0">
              <a:solidFill>
                <a:srgbClr val="7030A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124673">
            <a:off x="7482198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5061968">
            <a:off x="7077247" y="4137111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951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682630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836663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249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358</Words>
  <Application>Microsoft Office PowerPoint</Application>
  <PresentationFormat>شاشة عريضة</PresentationFormat>
  <Paragraphs>122</Paragraphs>
  <Slides>61</Slides>
  <Notes>0</Notes>
  <HiddenSlides>0</HiddenSlides>
  <MMClips>14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7" baseType="lpstr">
      <vt:lpstr>Algerian</vt:lpstr>
      <vt:lpstr>Arabic Typesetting</vt:lpstr>
      <vt:lpstr>Arial</vt:lpstr>
      <vt:lpstr>Calibri</vt:lpstr>
      <vt:lpstr>Calibri Light</vt:lpstr>
      <vt:lpstr>نسق Office</vt:lpstr>
      <vt:lpstr>الصَّدمةُ النُّخاعيَّةُ Spinal Shock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Ammar  Yaseen Mansour</dc:creator>
  <cp:lastModifiedBy>DR.Ahmed Saker 2O14</cp:lastModifiedBy>
  <cp:revision>87</cp:revision>
  <dcterms:created xsi:type="dcterms:W3CDTF">2019-08-22T09:16:02Z</dcterms:created>
  <dcterms:modified xsi:type="dcterms:W3CDTF">2019-09-11T06:17:17Z</dcterms:modified>
</cp:coreProperties>
</file>