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90" r:id="rId23"/>
    <p:sldId id="289" r:id="rId24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60478" autoAdjust="0"/>
  </p:normalViewPr>
  <p:slideViewPr>
    <p:cSldViewPr>
      <p:cViewPr varScale="1">
        <p:scale>
          <a:sx n="44" d="100"/>
          <a:sy n="44" d="100"/>
        </p:scale>
        <p:origin x="21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ED8DA6-53F2-49B6-9A2F-CE05AE220B1A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3C6F40-8E83-4D63-979A-EC2B059CE61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42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من أجل فهم أفضل لمضمون العرض، أنصح باتباع ما يلي:</a:t>
            </a:r>
          </a:p>
          <a:p>
            <a:pPr algn="ctr"/>
            <a:endParaRPr lang="ar-SY" dirty="0"/>
          </a:p>
          <a:p>
            <a:pPr algn="ctr"/>
            <a:r>
              <a:rPr lang="ar-SY" b="1" dirty="0"/>
              <a:t>أوّلاً، شاهد الشَّرائح، شريحة بعد شريحة، مع قراءة الشُّروح أسفل كلِّ شريحة.</a:t>
            </a:r>
          </a:p>
          <a:p>
            <a:pPr algn="ctr"/>
            <a:endParaRPr lang="ar-SY" dirty="0"/>
          </a:p>
          <a:p>
            <a:pPr algn="ctr"/>
            <a:r>
              <a:rPr lang="ar-SY" b="0" dirty="0"/>
              <a:t>ملاحظة</a:t>
            </a:r>
            <a:r>
              <a:rPr lang="ar-SY" b="1" dirty="0"/>
              <a:t>: </a:t>
            </a:r>
            <a:r>
              <a:rPr lang="ar-SY" dirty="0"/>
              <a:t>بعض الشَّرائح منسوخةٌ عن سابقاتها مع بعض الفروق البسيطة جدَّاً وذلك خدمةً لـ ثانياً؛</a:t>
            </a:r>
            <a:br>
              <a:rPr lang="ar-SY" dirty="0"/>
            </a:br>
            <a:endParaRPr lang="ar-SY" dirty="0"/>
          </a:p>
          <a:p>
            <a:pPr algn="ctr"/>
            <a:r>
              <a:rPr lang="ar-SY" b="1" dirty="0"/>
              <a:t>ثانياً: شاهد العرض بصورة مستمرة بالنَّقر على عارض الشَّرائح. عندها، ستشاهد عرضاً قصيراً لعمليَّة الخلق </a:t>
            </a:r>
            <a:r>
              <a:rPr lang="ar-SY" b="1" dirty="0" err="1"/>
              <a:t>باكملها</a:t>
            </a:r>
            <a:r>
              <a:rPr lang="ar-SY" b="1" dirty="0"/>
              <a:t>.</a:t>
            </a:r>
          </a:p>
          <a:p>
            <a:pPr algn="ctr"/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7642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396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9316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4647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baseline="0" dirty="0"/>
              <a:t>ما أن تصل الصبغيات إلى غايتها تقريباً، حتى تبدأ البلاسما بالانقسام لتتوزّع بدورها بين الخليتين.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876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تنضمّ الضلع السليبة بصورة نهائيّة إلى الصبغي </a:t>
            </a:r>
            <a:r>
              <a:rPr lang="en-US" dirty="0"/>
              <a:t> </a:t>
            </a:r>
            <a:r>
              <a:rPr lang="en-US" baseline="0" dirty="0"/>
              <a:t>X</a:t>
            </a:r>
            <a:r>
              <a:rPr lang="ar-SY" dirty="0"/>
              <a:t>للخلية الابنة الغاصبة (هنا، نقول بتخلّق الصبغيّ الجنسيّ المؤنّث </a:t>
            </a:r>
            <a:r>
              <a:rPr lang="en-US" dirty="0"/>
              <a:t>X</a:t>
            </a:r>
            <a:r>
              <a:rPr lang="ar-SY" dirty="0"/>
              <a:t> الـ </a:t>
            </a:r>
            <a:r>
              <a:rPr lang="en-US" dirty="0"/>
              <a:t>Female Sexual Chromosome</a:t>
            </a:r>
            <a:r>
              <a:rPr lang="ar-SY" dirty="0"/>
              <a:t>).</a:t>
            </a: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5233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النتيجة</a:t>
            </a:r>
            <a:r>
              <a:rPr lang="ar-SY" baseline="0" dirty="0"/>
              <a:t> النهائيّة خليتان غير متطابقتين.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تصبح الخلية البنت الخاسرة لضلعها (على يمين الصورة) خلية مذكرةً يميّزها الزّوج الصبغي الجنسيّ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كان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الضلع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المسروقة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XY= pXX- 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بالمقابل،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تصبح الخلية البنت الرابحة للضلع المسروقة (على يسار الصورة) خلية أنثى يميّزها الزوج الصبغي الجنسيّ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XX*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كان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(الضلع المسروقة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XX*= pXX + *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هنا، وهنا فقط، يمكننا الحديث عن صبغيّ جنسيّ مؤنث عند الخليّة البنت الرّابحة (على يسار الصورة)، وعن صبغي جنسيّ مذكّر عند الخلية البنت الخاسرة.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فأمّا الصبغي الجنسيّ المؤنّث فهو الصبغيّ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استقرّت عليه الضلع المسروقة، فاصبح الصبغيّ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X*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(حيث تشير الـ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إلى الضلع المُضافة).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وأمّا الصبغيّ الجنسيّ المذكّر فهو الصبغي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بعد أن انتزعت منه إحدى أضلاعه، فأصبح الصبغيّ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Y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(ملاحظة: وأمّا الصبغي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المتبقيّ في كل خلية بنت، فلا أعتقد بجنسيتهما، فهما صبغيان حاملان للصبغيين الجنسيين لا أكثر)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2299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الـ </a:t>
            </a:r>
            <a:r>
              <a:rPr lang="en-US" b="1" baseline="0" dirty="0"/>
              <a:t>Somatic Cell</a:t>
            </a:r>
            <a:r>
              <a:rPr lang="ar-SY" b="1" baseline="0" dirty="0"/>
              <a:t>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7348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8494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05098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19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0920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نشأ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الذكر والأنثى من خلية واحدة، هي الخليّة الأولى الأمّ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Stem Cell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).</a:t>
            </a:r>
          </a:p>
          <a:p>
            <a:pPr algn="ctr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الخلية الأولى الأمّ للبشر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استبطنت في نواتها مفردات إنسان المستقبل.</a:t>
            </a:r>
            <a:endParaRPr lang="ar-S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احتوت الخليّة الأولى الأمّ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على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طليعة ما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سمّي فيما بعد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الصبغي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</a:t>
            </a:r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الجنسي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 عند الرجل والمرأة.</a:t>
            </a:r>
          </a:p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طليعة الصبغيين الجنسيين في نواة الخليّة الأمّ لا بدّ وكانا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(وهما بالمناسبة لم يصبحا صبغيين جنسيّين بعد).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الصبغيان (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للخليّة الأولى الأم لا يشبهان الصبغيين الجنسيين للمرأة (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إلاّ في (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واحدة،</a:t>
            </a:r>
          </a:p>
          <a:p>
            <a:pPr algn="ctr"/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بينما الصبغيّ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الثانيّ مختلف عنه وسنرى تفصيل ذلك لاحفاً.</a:t>
            </a:r>
          </a:p>
          <a:p>
            <a:pPr algn="ctr"/>
            <a:endParaRPr lang="ar-SY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تمييزاً للصبغيين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للخليّة الأولى الأمّ عن الصبغيين الجنسيين للمرأة، نرمز للأوّلين بـ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حيث تشير السّابقة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إلى كلمة طليعة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precursor</a:t>
            </a:r>
            <a:r>
              <a:rPr lang="ar-SY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ar-SY" sz="1100" b="1" dirty="0"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1922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نواة الخلية البنت الأنثى بصبغييها  الجنسيين </a:t>
            </a:r>
            <a:r>
              <a:rPr lang="en-US" dirty="0"/>
              <a:t>XX</a:t>
            </a:r>
            <a:r>
              <a:rPr lang="ar-SY" dirty="0"/>
              <a:t>:</a:t>
            </a:r>
          </a:p>
          <a:p>
            <a:pPr algn="ctr"/>
            <a:r>
              <a:rPr lang="ar-SY" dirty="0"/>
              <a:t>انضمت الضلع السليبة (</a:t>
            </a:r>
            <a:r>
              <a:rPr lang="ar-SY" baseline="0" dirty="0"/>
              <a:t>القطعة الصفراء) إلى أحد الصبغيين </a:t>
            </a:r>
            <a:r>
              <a:rPr lang="en-US" baseline="0" dirty="0"/>
              <a:t>X</a:t>
            </a:r>
            <a:r>
              <a:rPr lang="ar-SY" baseline="0" dirty="0"/>
              <a:t>.</a:t>
            </a:r>
          </a:p>
          <a:p>
            <a:pPr algn="ctr"/>
            <a:r>
              <a:rPr lang="ar-SY" baseline="0" dirty="0"/>
              <a:t>أصبح هذا الأخير أكبر وزناً جزيئياً من شريكه الصبغي </a:t>
            </a:r>
            <a:r>
              <a:rPr lang="en-US" baseline="0" dirty="0"/>
              <a:t>X</a:t>
            </a:r>
            <a:r>
              <a:rPr lang="ar-SY" baseline="0" dirty="0"/>
              <a:t> الثانيّ.</a:t>
            </a:r>
          </a:p>
          <a:p>
            <a:pPr algn="ctr"/>
            <a:r>
              <a:rPr lang="ar-SY" b="1" baseline="0" dirty="0"/>
              <a:t>الصبغي الجنسيّ </a:t>
            </a:r>
            <a:r>
              <a:rPr lang="en-US" b="1" baseline="0" dirty="0"/>
              <a:t>X</a:t>
            </a:r>
            <a:r>
              <a:rPr lang="ar-SY" b="1" baseline="0" dirty="0"/>
              <a:t> العملاق (</a:t>
            </a:r>
            <a:r>
              <a:rPr lang="en-US" b="1" baseline="0" dirty="0"/>
              <a:t>X*</a:t>
            </a:r>
            <a:r>
              <a:rPr lang="ar-SY" b="1" baseline="0" dirty="0"/>
              <a:t>) سيعطي فيما بعد جسيم بار </a:t>
            </a:r>
            <a:r>
              <a:rPr lang="en-US" b="1" baseline="0" dirty="0"/>
              <a:t>Barr Body</a:t>
            </a:r>
            <a:r>
              <a:rPr lang="ar-SY" b="1" baseline="0" dirty="0"/>
              <a:t> في نواة كل خليّة جسمية عند المرأة.</a:t>
            </a:r>
            <a:endParaRPr lang="ar-SY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20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0565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b="1" dirty="0"/>
              <a:t>المرأة الأولى حوّاء،</a:t>
            </a:r>
          </a:p>
          <a:p>
            <a:pPr algn="ctr"/>
            <a:r>
              <a:rPr lang="ar-SY" b="1" dirty="0"/>
              <a:t>اشرقت فرحاً بما أتاها، فأودعته عزيزاً في حنايا بنيّاتها على مرّ الأزمان.</a:t>
            </a:r>
          </a:p>
          <a:p>
            <a:pPr algn="ctr"/>
            <a:r>
              <a:rPr lang="ar-SY" b="1" dirty="0"/>
              <a:t>وأمّا الأبناء، فما زالوا إلى يومنا هذا يشْقَون في استعادة ما سُرق من أبيهم آدم في عتمة ذلك الليل البهيم.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78319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4C754-9B58-4A14-8B8F-ED25BE392359}" type="slidenum">
              <a:rPr lang="ar-SY" smtClean="0"/>
              <a:t>22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8065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23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7783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الأولى</a:t>
            </a:r>
            <a:r>
              <a:rPr lang="ar-SY" baseline="0" dirty="0"/>
              <a:t> </a:t>
            </a:r>
            <a:r>
              <a:rPr lang="ar-SY" dirty="0"/>
              <a:t>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Master Stem Cell</a:t>
            </a:r>
            <a:r>
              <a:rPr lang="ar-SY" baseline="0" dirty="0"/>
              <a:t>:</a:t>
            </a:r>
          </a:p>
          <a:p>
            <a:pPr algn="ctr"/>
            <a:r>
              <a:rPr lang="ar-SY" dirty="0"/>
              <a:t>أثناء تكاثرها</a:t>
            </a:r>
            <a:r>
              <a:rPr lang="ar-SY" baseline="0" dirty="0"/>
              <a:t> اللاجنسيّ </a:t>
            </a:r>
            <a:r>
              <a:rPr lang="en-US" baseline="0" dirty="0"/>
              <a:t>Asexual Reproduction</a:t>
            </a:r>
            <a:r>
              <a:rPr lang="ar-SY" baseline="0" dirty="0"/>
              <a:t>،</a:t>
            </a:r>
          </a:p>
          <a:p>
            <a:pPr algn="ctr"/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يتضاعف مخزون الخلية الجذعيّة الأم من المورثات (ممثلاً هنا بطليعة الصبغيين الجنسيين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pXX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تمهيداً لقسمتها المتساوية بين الخليتين الابنتين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الـ</a:t>
            </a:r>
            <a:r>
              <a:rPr lang="ar-S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Daughter Cells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(pXX= precursor of both sexual chromosomes XX and XY)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359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baseline="0" dirty="0"/>
              <a:t>تضاعف عدد المورثات الكلِّي.</a:t>
            </a:r>
          </a:p>
          <a:p>
            <a:pPr algn="ctr"/>
            <a:r>
              <a:rPr lang="ar-SY" baseline="0" dirty="0"/>
              <a:t>وضمناً، تضاعف طليعة الصبغيات الجنسيّة فأصبح لدينا أربعة صبغيات </a:t>
            </a:r>
            <a:r>
              <a:rPr lang="en-US" baseline="0" dirty="0"/>
              <a:t>X</a:t>
            </a:r>
            <a:r>
              <a:rPr lang="ar-SY" baseline="0" dirty="0"/>
              <a:t> (جميعها صبغيّات غير جنسيّة، إلى الآن). 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11666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يتشكّل القطبان المغزليان الـ </a:t>
            </a:r>
            <a:r>
              <a:rPr lang="en-US" dirty="0"/>
              <a:t>Spindle Poles</a:t>
            </a:r>
            <a:r>
              <a:rPr lang="ar-SY" baseline="0" dirty="0"/>
              <a:t> ومغزلا الانقسام الـ </a:t>
            </a:r>
            <a:r>
              <a:rPr lang="en-US" baseline="0" dirty="0"/>
              <a:t>Spindle Apparatus</a:t>
            </a:r>
            <a:endParaRPr lang="ar-SY" baseline="0" dirty="0"/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تلتصق الأنابيب المجهريّة الـ </a:t>
            </a:r>
            <a:r>
              <a:rPr lang="en-US" baseline="0" dirty="0"/>
              <a:t>Microtubules</a:t>
            </a:r>
            <a:r>
              <a:rPr lang="ar-SY" baseline="0" dirty="0"/>
              <a:t> المشكّلة لمغزل الانقسام مع الصبغيات استعداداً لسحبها في اتجاهين متعاكسين.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baseline="0" dirty="0"/>
              <a:t>حدث أن التصقت بعض الأنابيب المجهرية لمغزل الانقسام في إحدى الخليتين مع الصبغي </a:t>
            </a:r>
            <a:r>
              <a:rPr lang="en-US" baseline="0" dirty="0"/>
              <a:t>X</a:t>
            </a:r>
            <a:r>
              <a:rPr lang="ar-SY" baseline="0" dirty="0"/>
              <a:t> (غير الجنسيّ إلى الآن) للخلية البنت الأخرى.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68491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الأولى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في مرحلة الهجرة والانفصال الـ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Anaphase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وتحت تأثير انكماش الأنابيب المجهريّة لمغزل الانقسام،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ينفصل ضلع من الصبغيّ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(اعتباراً من لحظه، يمكننا وصفه بالصبغي الجنسيّ المذكر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الـ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 Sexual Chromosome Y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لإحدى الخلايا البنات لصالح الصبغي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ar-S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(غير الجنسيّ إلى الآن) للخليّة البنت الأخرى.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367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algn="ctr"/>
            <a:r>
              <a:rPr lang="ar-SY" dirty="0"/>
              <a:t>مع استمرار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31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مع استمرار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11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التكاثر اللاجنسيّ</a:t>
            </a:r>
            <a:r>
              <a:rPr lang="ar-SY" baseline="0" dirty="0"/>
              <a:t> الـ </a:t>
            </a:r>
            <a:r>
              <a:rPr lang="en-US" baseline="0" dirty="0"/>
              <a:t>Mitosis</a:t>
            </a:r>
            <a:r>
              <a:rPr lang="ar-SY" dirty="0"/>
              <a:t> للخلية الأمّ</a:t>
            </a:r>
            <a:r>
              <a:rPr lang="en-US" baseline="0" dirty="0"/>
              <a:t> </a:t>
            </a:r>
            <a:r>
              <a:rPr lang="ar-SY" baseline="0" dirty="0"/>
              <a:t> الـ </a:t>
            </a:r>
            <a:r>
              <a:rPr lang="en-US" baseline="0" dirty="0"/>
              <a:t>Mother Stem Cell</a:t>
            </a:r>
            <a:r>
              <a:rPr lang="ar-SY" baseline="0" dirty="0"/>
              <a:t>: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dirty="0"/>
              <a:t>تحت تأثير انكماش مغزل الانقسام ، تتابع </a:t>
            </a:r>
            <a:r>
              <a:rPr lang="ar-SY" baseline="0" dirty="0"/>
              <a:t>الضلع السليبة هجرتها لتلحق تدريجياً بواحدٍ من الصبغيين </a:t>
            </a:r>
            <a:r>
              <a:rPr lang="en-US" baseline="0" dirty="0"/>
              <a:t>X</a:t>
            </a:r>
            <a:r>
              <a:rPr lang="ar-SY" baseline="0" dirty="0"/>
              <a:t> للخلية البنت الغاصبة.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C6F40-8E83-4D63-979A-EC2B059CE61C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614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61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13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05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27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932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44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238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966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25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818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174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" name="click.wav"/>
          </p:stSnd>
        </p:sndAc>
      </p:transition>
    </mc:Choice>
    <mc:Fallback xmlns="">
      <p:transition spd="med" advTm="1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7042-DF2C-49FE-AC81-777059C419F2}" type="datetimeFigureOut">
              <a:rPr lang="ar-SY" smtClean="0"/>
              <a:t>05/08/1441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2FBC-9D64-41BE-87BC-7B3E780E130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4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13" name="click.wav"/>
          </p:stSnd>
        </p:sndAc>
      </p:transition>
    </mc:Choice>
    <mc:Fallback xmlns="">
      <p:transition spd="med" advTm="1000">
        <p:fade/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4" Type="http://schemas.openxmlformats.org/officeDocument/2006/relationships/audio" Target="../media/media3.m4a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DDmYIsfal4nh3BEf6YL8xpZfEkgtfK6O" TargetMode="External"/><Relationship Id="rId13" Type="http://schemas.openxmlformats.org/officeDocument/2006/relationships/hyperlink" Target="https://drive.google.com/open?id=14CVFdK2Oz-btbH21qCz1sQkdRT6jmKbT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drive.google.com/open?id=1Yj6S8cqTssk1VSQugy3iRWXzlEyUXEFs" TargetMode="External"/><Relationship Id="rId12" Type="http://schemas.openxmlformats.org/officeDocument/2006/relationships/hyperlink" Target="https://drive.google.com/open?id=1uyRepoygHc_GnAIWKeSVd7EPyF2y_qXq" TargetMode="External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drive.google.com/open?id=1ueF8P_YMU83XI48bJ5PmRUhKFzmbOBQ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wkO9ikgF-6yW_hVcYWJ7cYPpDRyfhyOm" TargetMode="External"/><Relationship Id="rId11" Type="http://schemas.openxmlformats.org/officeDocument/2006/relationships/hyperlink" Target="https://drive.google.com/open?id=1wZfUDRUV34ebdfWFremn9y-Adao-NfaE" TargetMode="External"/><Relationship Id="rId5" Type="http://schemas.openxmlformats.org/officeDocument/2006/relationships/hyperlink" Target="https://drive.google.com/open?id=1XYI_39qahJNP5KEVLKQsMBhh74mH080m" TargetMode="External"/><Relationship Id="rId15" Type="http://schemas.openxmlformats.org/officeDocument/2006/relationships/hyperlink" Target="https://drive.google.com/open?id=1C0SGMfcOfZI8yvRosHA6DcwED8vAC59l" TargetMode="External"/><Relationship Id="rId10" Type="http://schemas.openxmlformats.org/officeDocument/2006/relationships/hyperlink" Target="https://drive.google.com/open?id=1hM3qv82opObxPQzJLu1NVy5Kgcb_eimS" TargetMode="External"/><Relationship Id="rId4" Type="http://schemas.openxmlformats.org/officeDocument/2006/relationships/hyperlink" Target="https://drive.google.com/open?id=1wXlRwrscwen_h4mYV1-ZgISUzjd8odwJ" TargetMode="External"/><Relationship Id="rId9" Type="http://schemas.openxmlformats.org/officeDocument/2006/relationships/hyperlink" Target="https://drive.google.com/open?id=1m38m-iAq4ZpeCUf177vyI_9ece1bcJC1" TargetMode="External"/><Relationship Id="rId14" Type="http://schemas.openxmlformats.org/officeDocument/2006/relationships/hyperlink" Target="https://drive.google.com/open?id=1O0SGl-UrYImUMU4CWg8LPPImSholuHi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>
            <a:normAutofit/>
          </a:bodyPr>
          <a:lstStyle/>
          <a:p>
            <a:r>
              <a:rPr lang="ar-SY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خُلقتِ المرأةُ من ضِلعِ الرَّجلِ</a:t>
            </a:r>
            <a:br>
              <a:rPr lang="ar-SY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Y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والشَّاهدُ جسيمُ بار</a:t>
            </a:r>
            <a:endParaRPr lang="ar-SY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92500" lnSpcReduction="20000"/>
          </a:bodyPr>
          <a:lstStyle/>
          <a:p>
            <a:r>
              <a:rPr lang="ar-SY" sz="5600" b="1" dirty="0">
                <a:solidFill>
                  <a:srgbClr val="002060"/>
                </a:solidFill>
              </a:rPr>
              <a:t>د. عمَّـــار ياسين منصور</a:t>
            </a:r>
            <a:br>
              <a:rPr lang="ar-SY" sz="3600" b="1" dirty="0">
                <a:solidFill>
                  <a:srgbClr val="00B0F0"/>
                </a:solidFill>
              </a:rPr>
            </a:br>
            <a:r>
              <a:rPr lang="en-US" sz="3600" dirty="0">
                <a:solidFill>
                  <a:srgbClr val="002060"/>
                </a:solidFill>
                <a:latin typeface="Algerian" panose="04020705040A02060702" pitchFamily="82" charset="0"/>
              </a:rPr>
              <a:t>Ammar Yaseen MANSOUR</a:t>
            </a:r>
            <a:endParaRPr lang="ar-SY" sz="36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endParaRPr lang="ar-SY" sz="3600" b="1" dirty="0">
              <a:solidFill>
                <a:srgbClr val="00B0F0"/>
              </a:solidFill>
            </a:endParaRPr>
          </a:p>
          <a:p>
            <a:r>
              <a:rPr lang="ar-SY" sz="2600" b="1" dirty="0">
                <a:solidFill>
                  <a:srgbClr val="00B050"/>
                </a:solidFill>
              </a:rPr>
              <a:t>ملاحظة هامَّة: اقرأ الملاحظات تحت كلِّ شريحة</a:t>
            </a:r>
          </a:p>
          <a:p>
            <a:endParaRPr lang="ar-SY" sz="3600" b="1" dirty="0">
              <a:solidFill>
                <a:srgbClr val="00B0F0"/>
              </a:solidFill>
            </a:endParaRPr>
          </a:p>
        </p:txBody>
      </p:sp>
      <p:pic>
        <p:nvPicPr>
          <p:cNvPr id="5" name="١">
            <a:hlinkClick r:id="" action="ppaction://media"/>
            <a:extLst>
              <a:ext uri="{FF2B5EF4-FFF2-40B4-BE49-F238E27FC236}">
                <a16:creationId xmlns:a16="http://schemas.microsoft.com/office/drawing/2014/main" id="{19FE34C7-10A7-4B0D-9C75-428D02951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93888"/>
            <a:ext cx="10386397" cy="77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-387424"/>
            <a:ext cx="10097684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736"/>
            <a:ext cx="9399445" cy="72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43408"/>
            <a:ext cx="10189567" cy="7416824"/>
          </a:xfrm>
          <a:prstGeom prst="rect">
            <a:avLst/>
          </a:prstGeom>
        </p:spPr>
      </p:pic>
      <p:pic>
        <p:nvPicPr>
          <p:cNvPr id="3" name="١٣">
            <a:hlinkClick r:id="" action="ppaction://media"/>
            <a:extLst>
              <a:ext uri="{FF2B5EF4-FFF2-40B4-BE49-F238E27FC236}">
                <a16:creationId xmlns:a16="http://schemas.microsoft.com/office/drawing/2014/main" id="{1258A731-09A4-40BF-8C46-DBB10AAA7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7407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459432"/>
            <a:ext cx="10297144" cy="7704856"/>
          </a:xfrm>
          <a:prstGeom prst="rect">
            <a:avLst/>
          </a:prstGeom>
        </p:spPr>
      </p:pic>
      <p:pic>
        <p:nvPicPr>
          <p:cNvPr id="3" name="١٤">
            <a:hlinkClick r:id="" action="ppaction://media"/>
            <a:extLst>
              <a:ext uri="{FF2B5EF4-FFF2-40B4-BE49-F238E27FC236}">
                <a16:creationId xmlns:a16="http://schemas.microsoft.com/office/drawing/2014/main" id="{FF7310E3-0B3D-4868-AB11-F8CB9AB00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521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36" y="-264761"/>
            <a:ext cx="10369152" cy="7438177"/>
          </a:xfrm>
          <a:prstGeom prst="rect">
            <a:avLst/>
          </a:prstGeom>
        </p:spPr>
      </p:pic>
      <p:pic>
        <p:nvPicPr>
          <p:cNvPr id="3" name="١٥">
            <a:hlinkClick r:id="" action="ppaction://media"/>
            <a:extLst>
              <a:ext uri="{FF2B5EF4-FFF2-40B4-BE49-F238E27FC236}">
                <a16:creationId xmlns:a16="http://schemas.microsoft.com/office/drawing/2014/main" id="{82BBDC7B-8526-4A25-9701-963241ED3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71400"/>
            <a:ext cx="5040559" cy="6671329"/>
          </a:xfrm>
          <a:prstGeom prst="rect">
            <a:avLst/>
          </a:prstGeom>
        </p:spPr>
      </p:pic>
      <p:pic>
        <p:nvPicPr>
          <p:cNvPr id="2" name="١٦">
            <a:hlinkClick r:id="" action="ppaction://media"/>
            <a:extLst>
              <a:ext uri="{FF2B5EF4-FFF2-40B4-BE49-F238E27FC236}">
                <a16:creationId xmlns:a16="http://schemas.microsoft.com/office/drawing/2014/main" id="{10C7FE3D-6665-453E-ACCB-6E2204FAA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16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72255"/>
            <a:ext cx="3597200" cy="47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39848"/>
            <a:ext cx="2664296" cy="35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6981"/>
            <a:ext cx="1800200" cy="23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56"/>
            <a:ext cx="6336703" cy="6850488"/>
          </a:xfrm>
          <a:prstGeom prst="rect">
            <a:avLst/>
          </a:prstGeom>
        </p:spPr>
      </p:pic>
      <p:pic>
        <p:nvPicPr>
          <p:cNvPr id="3" name="٢">
            <a:hlinkClick r:id="" action="ppaction://media"/>
            <a:extLst>
              <a:ext uri="{FF2B5EF4-FFF2-40B4-BE49-F238E27FC236}">
                <a16:creationId xmlns:a16="http://schemas.microsoft.com/office/drawing/2014/main" id="{BCDDBF1B-946B-43D9-B3D8-D027101E2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8848" y="476672"/>
            <a:ext cx="609600" cy="609600"/>
          </a:xfrm>
          <a:prstGeom prst="rect">
            <a:avLst/>
          </a:prstGeom>
        </p:spPr>
      </p:pic>
      <p:pic>
        <p:nvPicPr>
          <p:cNvPr id="4" name="٢ ٢٢٢">
            <a:hlinkClick r:id="" action="ppaction://media"/>
            <a:extLst>
              <a:ext uri="{FF2B5EF4-FFF2-40B4-BE49-F238E27FC236}">
                <a16:creationId xmlns:a16="http://schemas.microsoft.com/office/drawing/2014/main" id="{A10DAB80-25C5-4BDC-938B-2632780FA1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0618" y="1254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7" name="click.wav"/>
          </p:stSnd>
        </p:sndAc>
      </p:transition>
    </mc:Choice>
    <mc:Fallback xmlns="">
      <p:transition spd="med" advTm="1000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رابط 2"/>
          <p:cNvSpPr/>
          <p:nvPr/>
        </p:nvSpPr>
        <p:spPr>
          <a:xfrm>
            <a:off x="3239851" y="1712600"/>
            <a:ext cx="2520280" cy="3456384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41" y="2935882"/>
            <a:ext cx="891299" cy="11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9895"/>
            <a:ext cx="3600400" cy="6677106"/>
          </a:xfrm>
          <a:prstGeom prst="rect">
            <a:avLst/>
          </a:prstGeom>
        </p:spPr>
      </p:pic>
      <p:pic>
        <p:nvPicPr>
          <p:cNvPr id="3" name="٢١">
            <a:hlinkClick r:id="" action="ppaction://media"/>
            <a:extLst>
              <a:ext uri="{FF2B5EF4-FFF2-40B4-BE49-F238E27FC236}">
                <a16:creationId xmlns:a16="http://schemas.microsoft.com/office/drawing/2014/main" id="{3C336300-5FE9-4F18-9CFD-D96B0BD29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0112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A4FBCC-3DA0-4C98-B7B3-6D515E87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>
                <a:solidFill>
                  <a:srgbClr val="C00000"/>
                </a:solidFill>
              </a:rPr>
              <a:t>أنصح بقراءة المقالات التاليّة:</a:t>
            </a:r>
            <a:br>
              <a:rPr lang="en-US" dirty="0">
                <a:solidFill>
                  <a:srgbClr val="C00000"/>
                </a:solidFill>
              </a:rPr>
            </a:b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47B664-E6CE-44B3-82BD-64F7518D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5165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خُلقتِ المرأةُ من ضلع الرّجل، رائعةُ الإيحاء الفلسفيّ والمجازِ العلميّ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نعم، خُلقتِ المرأةُ من ضلع الرّجل، والشّاهدُ جسيم بار (</a:t>
            </a:r>
            <a:r>
              <a:rPr lang="en-US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r>
              <a:rPr lang="ar-SY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ar-SY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المرأةُ تقرِّرُ جنسَ وليدها، والرّجل يدّعي</a:t>
            </a:r>
            <a:r>
              <a:rPr lang="en-US" b="1" u="sng" dirty="0">
                <a:solidFill>
                  <a:srgbClr val="0070C0"/>
                </a:solidFill>
              </a:rPr>
              <a:t>!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كما النطاف، هناك بويضة مؤنّثة وأخرى ذكر (</a:t>
            </a:r>
            <a:r>
              <a:rPr lang="en-US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PowerPoint</a:t>
            </a:r>
            <a:r>
              <a:rPr lang="ar-SY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ar-SY" b="1" u="sng" dirty="0">
                <a:solidFill>
                  <a:srgbClr val="0070C0"/>
                </a:solidFill>
              </a:rPr>
              <a:t>        </a:t>
            </a:r>
            <a:r>
              <a:rPr lang="en-US" b="1" dirty="0">
                <a:solidFill>
                  <a:srgbClr val="0070C0"/>
                </a:solidFill>
              </a:rPr>
              <a:t>       </a:t>
            </a:r>
            <a:r>
              <a:rPr lang="ar-SY" b="1" dirty="0">
                <a:solidFill>
                  <a:srgbClr val="0070C0"/>
                </a:solidFill>
              </a:rPr>
              <a:t> 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الرُّوحُ والنَّفسُ.. عَطيَّةُ خالقٍ وصَنيعةُ مخلوقٍ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-خلقُ السَّماواتِ والأرضِ أكبرُ من خلقِ النَّاس.. في المرامي والدَلالات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</a:rPr>
              <a:t>- مُكاشفات قرآنيّة، تُفَّاحة آدم، خلقُ حوَّاء من ضلع آدم.. حوَّاءُ المعنى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حــــــــــوَّاءُ.. هذه</a:t>
            </a:r>
            <a:br>
              <a:rPr lang="ar-SY" b="1" u="sng" dirty="0">
                <a:solidFill>
                  <a:srgbClr val="0070C0"/>
                </a:solidFill>
              </a:rPr>
            </a:br>
            <a:r>
              <a:rPr lang="ar-SY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سفينةُ نوح، طوق نجاة لا معراجَ خلاص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المصباح الكهربائي، بين التَّجريدِ والتَّنفيذ رحلة ألفِ عام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هكذا تكلّم ابراهيمُ الخليل</a:t>
            </a:r>
            <a:r>
              <a:rPr lang="ar-SA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فقهُ الحضاراتِ، بين قوَّةِ الفكرِ وفكرِ القوَّةِ</a:t>
            </a:r>
            <a:r>
              <a:rPr lang="ar-SY" b="1" dirty="0">
                <a:solidFill>
                  <a:srgbClr val="0070C0"/>
                </a:solidFill>
              </a:rPr>
              <a:t> 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العِدَّةُ وعِلَّةُ الاختلاف بين مُطلَّقةٍ وأرملةٍ ذاتِ عفاف</a:t>
            </a:r>
            <a:br>
              <a:rPr lang="ar-SY" b="1" dirty="0">
                <a:solidFill>
                  <a:srgbClr val="0070C0"/>
                </a:solidFill>
              </a:rPr>
            </a:br>
            <a:r>
              <a:rPr lang="ar-SY" b="1" dirty="0">
                <a:solidFill>
                  <a:srgbClr val="0070C0"/>
                </a:solidFill>
              </a:rPr>
              <a:t> </a:t>
            </a:r>
            <a:r>
              <a:rPr lang="ar-SY" b="1" u="sng" dirty="0">
                <a:solidFill>
                  <a:srgbClr val="0070C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تعدُّدُ الزَّوجاتِ وملكُ اليمين.. المنسوخُ الآجلُ</a:t>
            </a:r>
            <a:endParaRPr lang="ar-S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3" name="click.wav"/>
          </p:stSnd>
        </p:sndAc>
      </p:transition>
    </mc:Choice>
    <mc:Fallback xmlns="">
      <p:transition spd="slow" advClick="0" advTm="1000">
        <p:fade/>
        <p:sndAc>
          <p:stSnd>
            <p:snd r:embed="rId17" name="click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A4845A-29F6-4C44-A055-76847222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4BAAE1-F03D-450B-9E55-9ADFCEBBA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dirty="0"/>
              <a:t>   </a:t>
            </a:r>
          </a:p>
          <a:p>
            <a:pPr marL="0" indent="0">
              <a:buNone/>
            </a:pPr>
            <a:endParaRPr lang="ar-SY" dirty="0"/>
          </a:p>
          <a:p>
            <a:pPr marL="0" indent="0" algn="ctr">
              <a:buNone/>
            </a:pPr>
            <a:r>
              <a:rPr lang="ar-SY" sz="9600" b="1" dirty="0">
                <a:solidFill>
                  <a:srgbClr val="C00000"/>
                </a:solidFill>
              </a:rPr>
              <a:t>شكراً لكم</a:t>
            </a:r>
          </a:p>
        </p:txBody>
      </p:sp>
    </p:spTree>
    <p:extLst>
      <p:ext uri="{BB962C8B-B14F-4D97-AF65-F5344CB8AC3E}">
        <p14:creationId xmlns:p14="http://schemas.microsoft.com/office/powerpoint/2010/main" val="6051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4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081120" cy="7245424"/>
          </a:xfrm>
          <a:prstGeom prst="rect">
            <a:avLst/>
          </a:prstGeom>
        </p:spPr>
      </p:pic>
      <p:pic>
        <p:nvPicPr>
          <p:cNvPr id="3" name="٣">
            <a:hlinkClick r:id="" action="ppaction://media"/>
            <a:extLst>
              <a:ext uri="{FF2B5EF4-FFF2-40B4-BE49-F238E27FC236}">
                <a16:creationId xmlns:a16="http://schemas.microsoft.com/office/drawing/2014/main" id="{1253FE96-EF31-4268-ABB6-459E4A4E1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352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10128"/>
            <a:ext cx="10123536" cy="6747872"/>
          </a:xfrm>
          <a:prstGeom prst="rect">
            <a:avLst/>
          </a:prstGeom>
        </p:spPr>
      </p:pic>
      <p:pic>
        <p:nvPicPr>
          <p:cNvPr id="3" name="٤">
            <a:hlinkClick r:id="" action="ppaction://media"/>
            <a:extLst>
              <a:ext uri="{FF2B5EF4-FFF2-40B4-BE49-F238E27FC236}">
                <a16:creationId xmlns:a16="http://schemas.microsoft.com/office/drawing/2014/main" id="{28E2B5E7-EFC4-40FE-BB41-DE6757915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243408"/>
            <a:ext cx="10657184" cy="7560840"/>
          </a:xfrm>
          <a:prstGeom prst="rect">
            <a:avLst/>
          </a:prstGeom>
        </p:spPr>
      </p:pic>
      <p:pic>
        <p:nvPicPr>
          <p:cNvPr id="3" name="٥">
            <a:hlinkClick r:id="" action="ppaction://media"/>
            <a:extLst>
              <a:ext uri="{FF2B5EF4-FFF2-40B4-BE49-F238E27FC236}">
                <a16:creationId xmlns:a16="http://schemas.microsoft.com/office/drawing/2014/main" id="{7909C7E4-0477-457E-A335-D71C0E625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16376"/>
            <a:ext cx="10953949" cy="6941016"/>
          </a:xfrm>
          <a:prstGeom prst="rect">
            <a:avLst/>
          </a:prstGeom>
        </p:spPr>
      </p:pic>
      <p:pic>
        <p:nvPicPr>
          <p:cNvPr id="3" name="٦">
            <a:hlinkClick r:id="" action="ppaction://media"/>
            <a:extLst>
              <a:ext uri="{FF2B5EF4-FFF2-40B4-BE49-F238E27FC236}">
                <a16:creationId xmlns:a16="http://schemas.microsoft.com/office/drawing/2014/main" id="{77FA07E7-6589-470E-8825-F624D1167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5" name="click.wav"/>
          </p:stSnd>
        </p:sndAc>
      </p:transition>
    </mc:Choice>
    <mc:Fallback xmlns="">
      <p:transition spd="med" advTm="1000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243408"/>
            <a:ext cx="10584556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89304"/>
            <a:ext cx="10297144" cy="72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646427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  <p:sndAc>
          <p:stSnd>
            <p:snd r:embed="rId3" name="click.wav"/>
          </p:stSnd>
        </p:sndAc>
      </p:transition>
    </mc:Choice>
    <mc:Fallback xmlns="">
      <p:transition spd="med" advTm="1000">
        <p:fade/>
        <p:sndAc>
          <p:stSnd>
            <p:snd r:embed="rId5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1156</Words>
  <Application>Microsoft Office PowerPoint</Application>
  <PresentationFormat>عرض على الشاشة (4:3)</PresentationFormat>
  <Paragraphs>108</Paragraphs>
  <Slides>23</Slides>
  <Notes>23</Notes>
  <HiddenSlides>0</HiddenSlides>
  <MMClips>12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Algerian</vt:lpstr>
      <vt:lpstr>Arial</vt:lpstr>
      <vt:lpstr>Calibri</vt:lpstr>
      <vt:lpstr>Tahoma</vt:lpstr>
      <vt:lpstr>نسق Office</vt:lpstr>
      <vt:lpstr>خُلقتِ المرأةُ من ضِلعِ الرَّجلِ والشَّاهدُ جسيمُ بار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أنصح بقراءة المقالات التاليّة: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 Body</dc:title>
  <dc:subject>the origin of both sexes man and woman</dc:subject>
  <dc:creator>Dr. Ammar  Yaseen Mansour</dc:creator>
  <cp:lastModifiedBy>DR.Ahmed Saker 2O14</cp:lastModifiedBy>
  <cp:revision>65</cp:revision>
  <dcterms:created xsi:type="dcterms:W3CDTF">2018-05-25T09:11:11Z</dcterms:created>
  <dcterms:modified xsi:type="dcterms:W3CDTF">2020-03-29T07:15:28Z</dcterms:modified>
</cp:coreProperties>
</file>