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73" r:id="rId4"/>
    <p:sldId id="270" r:id="rId5"/>
    <p:sldId id="272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6" r:id="rId17"/>
    <p:sldId id="279" r:id="rId18"/>
    <p:sldId id="282" r:id="rId19"/>
    <p:sldId id="286" r:id="rId20"/>
    <p:sldId id="278" r:id="rId21"/>
    <p:sldId id="283" r:id="rId22"/>
    <p:sldId id="277" r:id="rId23"/>
    <p:sldId id="280" r:id="rId24"/>
    <p:sldId id="284" r:id="rId25"/>
    <p:sldId id="287" r:id="rId26"/>
    <p:sldId id="281" r:id="rId27"/>
    <p:sldId id="285" r:id="rId28"/>
    <p:sldId id="288" r:id="rId29"/>
    <p:sldId id="289" r:id="rId30"/>
  </p:sldIdLst>
  <p:sldSz cx="9144000" cy="6858000" type="screen4x3"/>
  <p:notesSz cx="6858000" cy="9144000"/>
  <p:defaultTextStyle>
    <a:defPPr>
      <a:defRPr lang="ar-SY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63235" autoAdjust="0"/>
  </p:normalViewPr>
  <p:slideViewPr>
    <p:cSldViewPr>
      <p:cViewPr varScale="1">
        <p:scale>
          <a:sx n="46" d="100"/>
          <a:sy n="46" d="100"/>
        </p:scale>
        <p:origin x="2076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C5A7911-6425-48AA-9DAE-C6C904363FA6}" type="datetimeFigureOut">
              <a:rPr lang="ar-SY" smtClean="0"/>
              <a:t>22/09/1440</a:t>
            </a:fld>
            <a:endParaRPr lang="ar-SY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604C754-9B58-4A14-8B8F-ED25BE392359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547456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SY" dirty="0"/>
              <a:t>من أجل فهم أفضل لمضمون العرض، أنصح باتباع ما يلي:</a:t>
            </a:r>
          </a:p>
          <a:p>
            <a:pPr algn="ctr"/>
            <a:endParaRPr lang="ar-SY" dirty="0"/>
          </a:p>
          <a:p>
            <a:pPr algn="ctr"/>
            <a:r>
              <a:rPr lang="ar-SY" b="1" dirty="0"/>
              <a:t>أوّلاً، شاهد الشرائح، شريحة بعد شريحة، مع قراءة الشروح أسفل كلّ شريحة.</a:t>
            </a:r>
          </a:p>
          <a:p>
            <a:pPr algn="ctr"/>
            <a:endParaRPr lang="ar-SY" dirty="0"/>
          </a:p>
          <a:p>
            <a:pPr algn="ctr"/>
            <a:r>
              <a:rPr lang="ar-SY" b="0" dirty="0"/>
              <a:t>ملاحظة</a:t>
            </a:r>
            <a:r>
              <a:rPr lang="ar-SY" b="1" dirty="0"/>
              <a:t>: </a:t>
            </a:r>
            <a:r>
              <a:rPr lang="ar-SY" dirty="0"/>
              <a:t>بعض الشرائح منسوخة عن سابقاتها مع بعض الفروق البسيطة جداً وذلك خدمةً لـ ثانياً؛</a:t>
            </a:r>
            <a:br>
              <a:rPr lang="ar-SY" dirty="0"/>
            </a:br>
            <a:endParaRPr lang="ar-SY" dirty="0"/>
          </a:p>
          <a:p>
            <a:pPr algn="ctr"/>
            <a:r>
              <a:rPr lang="ar-SY" b="1" dirty="0"/>
              <a:t>ثانياً: شاهد العرض بصورة مستمرة بالنقر على عارض الشرائح. عندها، ستشاهد فيديو قصير جداً لعمليّة الخلق بكاملها.</a:t>
            </a:r>
          </a:p>
          <a:p>
            <a:pPr algn="ctr"/>
            <a:endParaRPr lang="ar-SY" b="1" dirty="0"/>
          </a:p>
          <a:p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1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6296396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SY" dirty="0"/>
              <a:t>الانقسام المنصف الـ </a:t>
            </a:r>
            <a:r>
              <a:rPr lang="en-US" dirty="0"/>
              <a:t>Meiosis</a:t>
            </a:r>
            <a:r>
              <a:rPr lang="ar-SY" dirty="0"/>
              <a:t> للخلية الأم للبويضات الـ </a:t>
            </a:r>
            <a:r>
              <a:rPr lang="en-US" dirty="0"/>
              <a:t>Oogonium</a:t>
            </a:r>
            <a:r>
              <a:rPr lang="ar-SY" dirty="0"/>
              <a:t>:</a:t>
            </a:r>
          </a:p>
          <a:p>
            <a:pPr algn="ctr"/>
            <a:r>
              <a:rPr lang="ar-SY" dirty="0"/>
              <a:t>ننوّه هنا بوجود انقسام منصّف أوّل</a:t>
            </a:r>
            <a:r>
              <a:rPr lang="ar-SY" baseline="0" dirty="0"/>
              <a:t> وثانيّ صمن عملية الانقسام المنصّف الواحدة الـ </a:t>
            </a:r>
            <a:r>
              <a:rPr lang="en-US" baseline="0" dirty="0"/>
              <a:t>Meiosis</a:t>
            </a:r>
            <a:r>
              <a:rPr lang="ar-SY" baseline="0" dirty="0"/>
              <a:t>.</a:t>
            </a:r>
          </a:p>
          <a:p>
            <a:pPr algn="ctr"/>
            <a:r>
              <a:rPr lang="ar-SY" baseline="0" dirty="0"/>
              <a:t>لكن تبسيطاً للعرض ودون المساس بالجوهر، اقتصر التمثيل على العملية النهائيّة من الانقسام المنصف.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10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6952467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SY" dirty="0"/>
              <a:t>الانقسام المنصف الـ </a:t>
            </a:r>
            <a:r>
              <a:rPr lang="en-US" dirty="0"/>
              <a:t>Meiosis</a:t>
            </a:r>
            <a:r>
              <a:rPr lang="ar-SY" dirty="0"/>
              <a:t> للخلية الأم للبويضات الـ </a:t>
            </a:r>
            <a:r>
              <a:rPr lang="en-US" dirty="0"/>
              <a:t>Oogonium</a:t>
            </a:r>
            <a:r>
              <a:rPr lang="ar-SY" dirty="0"/>
              <a:t>:</a:t>
            </a:r>
          </a:p>
          <a:p>
            <a:pPr algn="ctr"/>
            <a:r>
              <a:rPr lang="ar-SY" dirty="0"/>
              <a:t>بدء عملية الانفصال</a:t>
            </a:r>
            <a:r>
              <a:rPr lang="ar-SY" baseline="0" dirty="0"/>
              <a:t> الخلوي الـ </a:t>
            </a:r>
            <a:r>
              <a:rPr lang="en-US" baseline="0" dirty="0"/>
              <a:t>Telophase</a:t>
            </a:r>
            <a:r>
              <a:rPr lang="ar-SY" baseline="0" dirty="0"/>
              <a:t>.</a:t>
            </a:r>
          </a:p>
          <a:p>
            <a:pPr algn="ctr"/>
            <a:r>
              <a:rPr lang="ar-SY" baseline="0" dirty="0"/>
              <a:t>ظهور انحماص محدّد لمنطقة الفصل بين الخليتين البنتين.</a:t>
            </a:r>
          </a:p>
          <a:p>
            <a:pPr algn="ctr"/>
            <a:r>
              <a:rPr lang="ar-SY" baseline="0" dirty="0"/>
              <a:t>وظهور الغلاف النوويّ الذي يجمع المخزون المورثيّ لكل خلية بنت في حجرة واحدة هي النواة الـ </a:t>
            </a:r>
            <a:r>
              <a:rPr lang="en-US" baseline="0" dirty="0"/>
              <a:t>Nucleus</a:t>
            </a:r>
            <a:r>
              <a:rPr lang="ar-SY" baseline="0" dirty="0"/>
              <a:t>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11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0350699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SY" dirty="0"/>
              <a:t>الانقسام المنصف الـ </a:t>
            </a:r>
            <a:r>
              <a:rPr lang="en-US" dirty="0"/>
              <a:t>Meiosis</a:t>
            </a:r>
            <a:r>
              <a:rPr lang="ar-SY" dirty="0"/>
              <a:t> للخلية الأم للبويضات الـ </a:t>
            </a:r>
            <a:r>
              <a:rPr lang="en-US" dirty="0"/>
              <a:t>Oogonium</a:t>
            </a:r>
            <a:r>
              <a:rPr lang="ar-SY" dirty="0"/>
              <a:t>:</a:t>
            </a:r>
          </a:p>
          <a:p>
            <a:pPr algn="ctr"/>
            <a:r>
              <a:rPr lang="ar-SY" dirty="0"/>
              <a:t>تظهّر تدريجيّ لملامح الخليتين البنتين الـ </a:t>
            </a:r>
            <a:r>
              <a:rPr lang="en-US" dirty="0"/>
              <a:t>Daughter</a:t>
            </a:r>
            <a:r>
              <a:rPr lang="en-US" baseline="0" dirty="0"/>
              <a:t> Cells</a:t>
            </a:r>
            <a:r>
              <a:rPr lang="ar-SY" dirty="0"/>
              <a:t>.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12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7099203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SY" dirty="0"/>
              <a:t>الانقسام المنصف الـ </a:t>
            </a:r>
            <a:r>
              <a:rPr lang="en-US" dirty="0"/>
              <a:t>Meiosis</a:t>
            </a:r>
            <a:r>
              <a:rPr lang="ar-SY" dirty="0"/>
              <a:t> للخلية الأم للبويضات الـ </a:t>
            </a:r>
            <a:r>
              <a:rPr lang="en-US" dirty="0"/>
              <a:t>Oogonium</a:t>
            </a:r>
            <a:r>
              <a:rPr lang="ar-SY" dirty="0"/>
              <a:t>:</a:t>
            </a:r>
          </a:p>
          <a:p>
            <a:pPr algn="ctr"/>
            <a:r>
              <a:rPr lang="ar-SY" dirty="0"/>
              <a:t> المراحل النهائيّة.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13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4475586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SY" dirty="0"/>
              <a:t>الانقسام المنصف الـ </a:t>
            </a:r>
            <a:r>
              <a:rPr lang="en-US" dirty="0"/>
              <a:t>Meiosis</a:t>
            </a:r>
            <a:r>
              <a:rPr lang="ar-SY" dirty="0"/>
              <a:t> للخلية الأم للبويضات الـ </a:t>
            </a:r>
            <a:r>
              <a:rPr lang="en-US" dirty="0"/>
              <a:t>Oogonium</a:t>
            </a:r>
            <a:r>
              <a:rPr lang="ar-SY" dirty="0"/>
              <a:t>:</a:t>
            </a:r>
          </a:p>
          <a:p>
            <a:pPr algn="ctr"/>
            <a:r>
              <a:rPr lang="ar-SY" dirty="0"/>
              <a:t>أصبحنا</a:t>
            </a:r>
            <a:r>
              <a:rPr lang="ar-SY" baseline="0" dirty="0"/>
              <a:t> بالكاد نميّز مغزلي الانقسام والجسمين القطبيين. بدأت الخليتان البنتان تشعران باستقلاليتهما.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14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3466604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dirty="0"/>
              <a:t>الانقسام المنصف الـ </a:t>
            </a:r>
            <a:r>
              <a:rPr lang="en-US" dirty="0"/>
              <a:t>Meiosis</a:t>
            </a:r>
            <a:r>
              <a:rPr lang="ar-SY" dirty="0"/>
              <a:t> للخلية الأم للبويضات الـ </a:t>
            </a:r>
            <a:r>
              <a:rPr lang="en-US" dirty="0"/>
              <a:t>Oogonium</a:t>
            </a:r>
            <a:r>
              <a:rPr lang="ar-SY" dirty="0"/>
              <a:t>: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dirty="0"/>
              <a:t>انفصلت الخليتان البنتان بشكل نهائيّ. احتوت كلٌّ منهما على نصف مخزون الخلية الأمّ الـ </a:t>
            </a:r>
            <a:r>
              <a:rPr lang="en-US" dirty="0"/>
              <a:t>Oogonium</a:t>
            </a:r>
            <a:r>
              <a:rPr lang="ar-SY" dirty="0"/>
              <a:t> من الصبغيات.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baseline="0" dirty="0"/>
              <a:t>اختصّت واحدة منها بالصبغي </a:t>
            </a:r>
            <a:r>
              <a:rPr lang="en-US" baseline="0" dirty="0"/>
              <a:t>X</a:t>
            </a:r>
            <a:r>
              <a:rPr lang="ar-SY" baseline="0" dirty="0"/>
              <a:t> العادي (على يسار الصورة)، بينما تفرّدت الثانية بالصبغيّ الجنسيّ </a:t>
            </a:r>
            <a:r>
              <a:rPr lang="en-US" baseline="0" dirty="0"/>
              <a:t>X</a:t>
            </a:r>
            <a:r>
              <a:rPr lang="ar-SY" baseline="0" dirty="0"/>
              <a:t> العملاق (على يمين الصورة تميّزه الضلع الصفراء).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baseline="0" dirty="0"/>
              <a:t>تتم جميع عمليات الانقسام الـ </a:t>
            </a:r>
            <a:r>
              <a:rPr lang="en-US" baseline="0" dirty="0"/>
              <a:t>Meiosis</a:t>
            </a:r>
            <a:r>
              <a:rPr lang="ar-SY" baseline="0" dirty="0"/>
              <a:t> للخلايا الأم للبويضات داخل الرحم خلال الحياة الجنينيّة للأنثى.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baseline="0" dirty="0"/>
              <a:t>بمجموع عمليتي الانقسام المنصف الأوّل والثاني، تعطي كلّ خلية أم للبويضات أربع بويضات الـ </a:t>
            </a:r>
            <a:r>
              <a:rPr lang="en-US" baseline="0" dirty="0"/>
              <a:t>Oocytes</a:t>
            </a:r>
            <a:r>
              <a:rPr lang="ar-SY" baseline="0" dirty="0"/>
              <a:t>.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baseline="0" dirty="0"/>
              <a:t>اثنتان بصبغي </a:t>
            </a:r>
            <a:r>
              <a:rPr lang="en-US" baseline="0" dirty="0"/>
              <a:t>X</a:t>
            </a:r>
            <a:r>
              <a:rPr lang="ar-SY" baseline="0" dirty="0"/>
              <a:t> عادي في كلّ منهما، واثنتان بصبغي جنسي</a:t>
            </a:r>
            <a:r>
              <a:rPr lang="en-US" baseline="0" dirty="0"/>
              <a:t>X </a:t>
            </a:r>
            <a:r>
              <a:rPr lang="ar-SY" baseline="0" dirty="0"/>
              <a:t> عملاق في كلٍّ منهما.</a:t>
            </a:r>
            <a:endParaRPr lang="ar-SY" dirty="0"/>
          </a:p>
          <a:p>
            <a:endParaRPr lang="ar-SY" dirty="0"/>
          </a:p>
          <a:p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15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6557523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SY" dirty="0"/>
              <a:t>البويضة الذكر الـ </a:t>
            </a:r>
            <a:r>
              <a:rPr lang="en-US" baseline="0" dirty="0"/>
              <a:t>Male Oocyte</a:t>
            </a:r>
            <a:r>
              <a:rPr lang="ar-SY" baseline="0" dirty="0"/>
              <a:t> </a:t>
            </a:r>
            <a:r>
              <a:rPr lang="ar-SY" dirty="0"/>
              <a:t>:</a:t>
            </a:r>
          </a:p>
          <a:p>
            <a:pPr algn="ctr"/>
            <a:r>
              <a:rPr lang="ar-SY" dirty="0"/>
              <a:t>البويضة التي تحتوي في نواتها على الصبغي </a:t>
            </a:r>
            <a:r>
              <a:rPr lang="en-US" dirty="0"/>
              <a:t>X</a:t>
            </a:r>
            <a:r>
              <a:rPr lang="ar-SY" dirty="0"/>
              <a:t> العادي هي بويضة</a:t>
            </a:r>
            <a:r>
              <a:rPr lang="ar-SY" baseline="0" dirty="0"/>
              <a:t> مذكّرة، لا يمكن لها إلا أن تعطي جنيناً ذكراً.</a:t>
            </a:r>
          </a:p>
          <a:p>
            <a:pPr algn="ctr"/>
            <a:r>
              <a:rPr lang="ar-SY" baseline="0" dirty="0"/>
              <a:t>صادف والتقت بالنطفة الذكر (التي تحتوي في نواتها على الصبغي الجنسيّ </a:t>
            </a:r>
            <a:r>
              <a:rPr lang="en-US" baseline="0" dirty="0"/>
              <a:t>Y</a:t>
            </a:r>
            <a:r>
              <a:rPr lang="ar-SY" baseline="0" dirty="0"/>
              <a:t>)، اكتملت الشفرة الوراثيّة لمخلوق ذكر </a:t>
            </a:r>
            <a:r>
              <a:rPr lang="en-US" baseline="0" dirty="0"/>
              <a:t>XY</a:t>
            </a:r>
            <a:r>
              <a:rPr lang="ar-SY" baseline="0" dirty="0"/>
              <a:t>.</a:t>
            </a:r>
          </a:p>
          <a:p>
            <a:pPr algn="ctr"/>
            <a:r>
              <a:rPr lang="ar-SY" baseline="0" dirty="0"/>
              <a:t>واستمرت عملية الخلق كما رسُم لها منذ بدء التكوين.</a:t>
            </a:r>
          </a:p>
          <a:p>
            <a:pPr algn="ctr"/>
            <a:r>
              <a:rPr lang="ar-SY" baseline="0" dirty="0"/>
              <a:t>بالمقابل، هب أنّه التقت البويضة الذكر بالنطفة الأنثى (التي تحتوي في نواتها على الصبغي </a:t>
            </a:r>
            <a:r>
              <a:rPr lang="en-US" baseline="0" dirty="0"/>
              <a:t>X</a:t>
            </a:r>
            <a:r>
              <a:rPr lang="ar-SY" baseline="0" dirty="0"/>
              <a:t> العادي)، تشكّل لدينا معقّد جينيّ بشفرة وراثية </a:t>
            </a:r>
            <a:r>
              <a:rPr lang="en-US" baseline="0" dirty="0"/>
              <a:t>XX</a:t>
            </a:r>
            <a:r>
              <a:rPr lang="ar-SY" baseline="0" dirty="0"/>
              <a:t> لكن بدون جسيم بار الـ </a:t>
            </a:r>
            <a:r>
              <a:rPr lang="en-US" baseline="0" dirty="0"/>
              <a:t>Barr Body</a:t>
            </a:r>
            <a:r>
              <a:rPr lang="ar-SY" baseline="0" dirty="0"/>
              <a:t>. اجتماع الصبغي </a:t>
            </a:r>
            <a:r>
              <a:rPr lang="en-US" baseline="0" dirty="0"/>
              <a:t>X</a:t>
            </a:r>
            <a:r>
              <a:rPr lang="ar-SY" baseline="0" dirty="0"/>
              <a:t> العادي مع الصبغي </a:t>
            </a:r>
            <a:r>
              <a:rPr lang="en-US" baseline="0" dirty="0"/>
              <a:t>X</a:t>
            </a:r>
            <a:r>
              <a:rPr lang="ar-SY" baseline="0" dirty="0"/>
              <a:t> العادي ليس بنواة لأيّ مخلوق عيوش. مباشرة أم قليلاً بعد تخلّقها، تنتهي عملية الخلق كما بدأت.</a:t>
            </a:r>
          </a:p>
          <a:p>
            <a:pPr algn="ctr"/>
            <a:r>
              <a:rPr lang="ar-SY" b="1" baseline="0" dirty="0"/>
              <a:t>يمكن لهذه الظاهرة أن تفسّر لنا النسبة المرتفعة (حوالي 50%) لفشل اللقاح المجهري على الرغم من الدّقة والتطوّر الهائلين في اختيار كلٍّ من النطفة والبويضة.</a:t>
            </a:r>
          </a:p>
          <a:p>
            <a:pPr algn="ctr"/>
            <a:r>
              <a:rPr lang="ar-SY" b="1" baseline="0" dirty="0"/>
              <a:t>حيث لا يمكن لنطفة مؤنّثة قوية أن تلقح بويضة مذكّرة جميلة، والعكس بالعكس.</a:t>
            </a:r>
          </a:p>
          <a:p>
            <a:pPr algn="ctr"/>
            <a:r>
              <a:rPr lang="ar-SY" baseline="0" dirty="0"/>
              <a:t>وبما أنّ تحديد الهوية الجينيّة للنطفة والبويضة كذلك ما زال مستحيلاً حتى أيّامنا هذه ستبقى نسبة الفشل في الالقاح المجهري كما في الإلقاح الطبيعي مرتفعة جداً (حوالي 50%). </a:t>
            </a:r>
          </a:p>
          <a:p>
            <a:pPr algn="ctr"/>
            <a:r>
              <a:rPr lang="ar-SY" b="1" baseline="0" dirty="0"/>
              <a:t>ملاحظة: نطفة أو بويضة معلومتا النمط الوراثيّ هما نطفة وبويضة تالفتان بالضرورة. </a:t>
            </a:r>
            <a:endParaRPr lang="ar-SY" b="1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16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8768877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dirty="0"/>
              <a:t>البويضة الملقّحة المذكّرة الـ </a:t>
            </a:r>
            <a:r>
              <a:rPr lang="en-US" baseline="0" dirty="0"/>
              <a:t>Male Ovum</a:t>
            </a:r>
            <a:r>
              <a:rPr lang="ar-SY" baseline="0" dirty="0"/>
              <a:t> </a:t>
            </a:r>
            <a:r>
              <a:rPr lang="ar-SY" dirty="0"/>
              <a:t>: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dirty="0"/>
              <a:t> هي نتاج تلاقح البويضة المذكّرة التي تحتوي في نواتها على الصبغي </a:t>
            </a:r>
            <a:r>
              <a:rPr lang="en-US" dirty="0"/>
              <a:t>X</a:t>
            </a:r>
            <a:r>
              <a:rPr lang="ar-SY" dirty="0"/>
              <a:t> العادي</a:t>
            </a:r>
            <a:r>
              <a:rPr lang="ar-SY" baseline="0" dirty="0"/>
              <a:t> والنطفة الذكر (التي تحتوي في نواتها على الصبغي الجنسيّ </a:t>
            </a:r>
            <a:r>
              <a:rPr lang="en-US" baseline="0" dirty="0"/>
              <a:t>Y</a:t>
            </a:r>
            <a:r>
              <a:rPr lang="ar-SY" baseline="0" dirty="0"/>
              <a:t>).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baseline="0" dirty="0"/>
              <a:t> بذلك تكتمل الشفرة الوراثيّة لمخلوق ذكر </a:t>
            </a:r>
            <a:r>
              <a:rPr lang="en-US" baseline="0" dirty="0"/>
              <a:t>XY</a:t>
            </a:r>
            <a:r>
              <a:rPr lang="ar-SY" baseline="0" dirty="0"/>
              <a:t>. وتستمر عملية الخلق كما رسُم لها منذ بدء التكوين. 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17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2049878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SY" dirty="0"/>
              <a:t>صحّ اللقاء جينيّاً، واكتحل الخلق بجنين ذكر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18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5006652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dirty="0"/>
              <a:t>صحّ اللقاء جينيّاً، واكتحل الخلق بجنين ذكر</a:t>
            </a:r>
          </a:p>
          <a:p>
            <a:pPr algn="ctr"/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19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69339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dirty="0"/>
              <a:t>هي الخلية الجسميّة للمرأة.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dirty="0"/>
              <a:t>تحتوي في نواتها على الصبغيين الجنسيين </a:t>
            </a:r>
            <a:r>
              <a:rPr lang="en-US" dirty="0"/>
              <a:t>XX</a:t>
            </a:r>
            <a:r>
              <a:rPr lang="ar-SY" dirty="0"/>
              <a:t> (</a:t>
            </a:r>
            <a:r>
              <a:rPr lang="en-US" dirty="0"/>
              <a:t>Sexual Chromosomes XX</a:t>
            </a:r>
            <a:r>
              <a:rPr lang="ar-SY" dirty="0"/>
              <a:t>)،</a:t>
            </a:r>
            <a:r>
              <a:rPr lang="ar-SY" baseline="0" dirty="0"/>
              <a:t>إلى جانب 44 صبغياً جسمياً (</a:t>
            </a:r>
            <a:r>
              <a:rPr lang="en-US" baseline="0" dirty="0"/>
              <a:t>Autosomes</a:t>
            </a:r>
            <a:r>
              <a:rPr lang="ar-SY" baseline="0" dirty="0"/>
              <a:t>).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b="1" dirty="0"/>
              <a:t>الصبغيان الجنسيان </a:t>
            </a:r>
            <a:r>
              <a:rPr lang="en-US" b="1" dirty="0"/>
              <a:t>XX</a:t>
            </a:r>
            <a:r>
              <a:rPr lang="ar-SY" b="1" dirty="0"/>
              <a:t> غير متناظرين.</a:t>
            </a:r>
            <a:endParaRPr lang="ar-SY" b="1" baseline="0" dirty="0"/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baseline="0" dirty="0"/>
              <a:t>هناك الصبغي </a:t>
            </a:r>
            <a:r>
              <a:rPr lang="en-US" baseline="0" dirty="0"/>
              <a:t>X</a:t>
            </a:r>
            <a:r>
              <a:rPr lang="ar-SY" baseline="0" dirty="0"/>
              <a:t> الصغير ( أعتقد بأنّه صبغي حامل للصبغي </a:t>
            </a:r>
            <a:r>
              <a:rPr lang="en-US" baseline="0" dirty="0"/>
              <a:t>X</a:t>
            </a:r>
            <a:r>
              <a:rPr lang="ar-SY" baseline="0" dirty="0"/>
              <a:t> العملاق، دون أن يكون هو صبغيّاً جنسيّاً بالضرورة)،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baseline="0" dirty="0"/>
              <a:t>وآخر جنسيّ عملاق (تميّزه الضلع الصفراء السليبة</a:t>
            </a:r>
            <a:r>
              <a:rPr lang="ar-SY" b="1" baseline="0" dirty="0"/>
              <a:t>*</a:t>
            </a:r>
            <a:r>
              <a:rPr lang="ar-SY" baseline="0" dirty="0"/>
              <a:t>)، كبير الوزن الجزيئيّ، وهو الأساس فيما يُعرف </a:t>
            </a:r>
            <a:r>
              <a:rPr lang="ar-SY" b="1" baseline="0" dirty="0"/>
              <a:t>بجسيم بار </a:t>
            </a:r>
            <a:r>
              <a:rPr lang="en-US" b="1" baseline="0" dirty="0"/>
              <a:t>Barr Body</a:t>
            </a:r>
            <a:r>
              <a:rPr lang="ar-SY" baseline="0" dirty="0"/>
              <a:t>.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SY" baseline="0" dirty="0"/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b="1" baseline="0" dirty="0"/>
              <a:t>*</a:t>
            </a:r>
            <a:r>
              <a:rPr lang="ar-SY" baseline="0" dirty="0"/>
              <a:t> </a:t>
            </a:r>
            <a:r>
              <a:rPr lang="ar-SY" b="1" baseline="0" dirty="0"/>
              <a:t>ملاحظة</a:t>
            </a:r>
            <a:r>
              <a:rPr lang="ar-SY" baseline="0" dirty="0"/>
              <a:t>: هي الضلع السليبة التي خُطفت من خلية الرجل الأوّل، كما أوضحت سابقاً في عرضي المصوّر: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b="1" baseline="0" dirty="0">
                <a:solidFill>
                  <a:srgbClr val="00B0F0"/>
                </a:solidFill>
              </a:rPr>
              <a:t>"نعم! خلقت المرأة من ضلع الرّجل.. والشاهد جسيم بار"، </a:t>
            </a:r>
            <a:r>
              <a:rPr lang="ar-SY" b="0" baseline="0" dirty="0">
                <a:solidFill>
                  <a:srgbClr val="00B0F0"/>
                </a:solidFill>
              </a:rPr>
              <a:t>وفي مقالي المكتوب</a:t>
            </a:r>
            <a:r>
              <a:rPr lang="ar-SY" b="1" baseline="0" dirty="0">
                <a:solidFill>
                  <a:srgbClr val="00B0F0"/>
                </a:solidFill>
              </a:rPr>
              <a:t>: 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b="1" baseline="0" dirty="0">
                <a:solidFill>
                  <a:srgbClr val="00B0F0"/>
                </a:solidFill>
              </a:rPr>
              <a:t>" خُلقت المرأة من ضلع الرّجل، وخُلق الرّجل من رحمها"</a:t>
            </a:r>
            <a:endParaRPr lang="ar-SY" b="1" dirty="0">
              <a:solidFill>
                <a:srgbClr val="00B0F0"/>
              </a:solidFill>
            </a:endParaRPr>
          </a:p>
          <a:p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2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3109766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SY" dirty="0"/>
              <a:t>بيضة ملقّحة فاسدة جينياُ:</a:t>
            </a:r>
          </a:p>
          <a:p>
            <a:pPr algn="ctr"/>
            <a:r>
              <a:rPr lang="ar-SY" baseline="0" dirty="0"/>
              <a:t> </a:t>
            </a:r>
            <a:r>
              <a:rPr lang="ar-SY" dirty="0"/>
              <a:t>التقاء البويضة المذكّرة</a:t>
            </a:r>
            <a:r>
              <a:rPr lang="ar-SY" baseline="0" dirty="0"/>
              <a:t> </a:t>
            </a:r>
            <a:r>
              <a:rPr lang="ar-SY" dirty="0"/>
              <a:t>الـ </a:t>
            </a:r>
            <a:r>
              <a:rPr lang="en-US" dirty="0"/>
              <a:t>Male Oocyte</a:t>
            </a:r>
            <a:r>
              <a:rPr lang="ar-SY" dirty="0"/>
              <a:t> (تحتوي في نواتها على الصبغي </a:t>
            </a:r>
            <a:r>
              <a:rPr lang="en-US" dirty="0"/>
              <a:t>X</a:t>
            </a:r>
            <a:r>
              <a:rPr lang="ar-SY" dirty="0"/>
              <a:t> العادي)</a:t>
            </a:r>
          </a:p>
          <a:p>
            <a:pPr algn="ctr"/>
            <a:r>
              <a:rPr lang="ar-SY" dirty="0"/>
              <a:t>والنطفة الأنثى الـ </a:t>
            </a:r>
            <a:r>
              <a:rPr lang="en-US" dirty="0"/>
              <a:t>Female Sperm</a:t>
            </a:r>
            <a:r>
              <a:rPr lang="ar-SY" dirty="0"/>
              <a:t> (تحتوي في نواتها على الصبغي </a:t>
            </a:r>
            <a:r>
              <a:rPr lang="en-US" dirty="0"/>
              <a:t>X</a:t>
            </a:r>
            <a:r>
              <a:rPr lang="ar-SY" dirty="0"/>
              <a:t> العادي)</a:t>
            </a:r>
            <a:r>
              <a:rPr lang="ar-SY" baseline="0" dirty="0"/>
              <a:t> يعطي بيضة ملقّحة الـ </a:t>
            </a:r>
            <a:r>
              <a:rPr lang="en-US" baseline="0" dirty="0"/>
              <a:t>Ovum</a:t>
            </a:r>
            <a:r>
              <a:rPr lang="ar-SY" baseline="0" dirty="0"/>
              <a:t> ذات شفرة وراثيّة هجينة </a:t>
            </a:r>
            <a:r>
              <a:rPr lang="en-US" baseline="0" dirty="0"/>
              <a:t>XX</a:t>
            </a:r>
            <a:r>
              <a:rPr lang="ar-SY" baseline="0" dirty="0"/>
              <a:t> بدون جسيم بار </a:t>
            </a:r>
            <a:r>
              <a:rPr lang="en-US" baseline="0" dirty="0"/>
              <a:t>Barr Body</a:t>
            </a:r>
            <a:r>
              <a:rPr lang="ar-SY" baseline="0" dirty="0"/>
              <a:t>.</a:t>
            </a:r>
          </a:p>
          <a:p>
            <a:pPr algn="ctr"/>
            <a:r>
              <a:rPr lang="ar-SY" baseline="0" dirty="0"/>
              <a:t>هي بيضة فاسدة جينياً. لا يمكن لها أن تتطوّر.</a:t>
            </a:r>
          </a:p>
          <a:p>
            <a:pPr algn="ctr"/>
            <a:r>
              <a:rPr lang="ar-SY" baseline="0" dirty="0"/>
              <a:t>لذلك مباشرة أو بعد ردحٍ من الزمن، ستُجهض عملية الخلق.  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20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9231241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SY" dirty="0"/>
              <a:t>لقاءٌ خاطئ جينيّاً، والإجهاض حتميٌّ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21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4047462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dirty="0"/>
              <a:t>البويضة الأنثى الـ </a:t>
            </a:r>
            <a:r>
              <a:rPr lang="en-US" dirty="0"/>
              <a:t>Fem</a:t>
            </a:r>
            <a:r>
              <a:rPr lang="en-US" baseline="0" dirty="0"/>
              <a:t>ale Oocyte</a:t>
            </a:r>
            <a:r>
              <a:rPr lang="ar-SY" baseline="0" dirty="0"/>
              <a:t> </a:t>
            </a:r>
            <a:r>
              <a:rPr lang="ar-SY" dirty="0"/>
              <a:t>: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dirty="0"/>
              <a:t>البويضة التي تحتوي في نواتها على الصبغي الجنسيّ الأنثويّ </a:t>
            </a:r>
            <a:r>
              <a:rPr lang="en-US" dirty="0"/>
              <a:t>X</a:t>
            </a:r>
            <a:r>
              <a:rPr lang="ar-SY" dirty="0"/>
              <a:t> (</a:t>
            </a:r>
            <a:r>
              <a:rPr lang="en-US" dirty="0"/>
              <a:t>X</a:t>
            </a:r>
            <a:r>
              <a:rPr lang="ar-SY" dirty="0"/>
              <a:t> العملاقة) هي بويضة</a:t>
            </a:r>
            <a:r>
              <a:rPr lang="ar-SY" baseline="0" dirty="0"/>
              <a:t> أنثى، لا يمكن لها إلا أن تعطي جنيناً أنثى.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baseline="0" dirty="0"/>
              <a:t>صادف والتقت بالنطفة الأنثى (التي تحتوي في نواتها على الصبغي </a:t>
            </a:r>
            <a:r>
              <a:rPr lang="en-US" baseline="0" dirty="0"/>
              <a:t>X</a:t>
            </a:r>
            <a:r>
              <a:rPr lang="ar-SY" baseline="0" dirty="0"/>
              <a:t> العادي)، اكتملت الشفرة الوراثيّة لمخلوق أنثى </a:t>
            </a:r>
            <a:r>
              <a:rPr lang="en-US" baseline="0" dirty="0"/>
              <a:t>XX</a:t>
            </a:r>
            <a:r>
              <a:rPr lang="ar-SY" baseline="0" dirty="0"/>
              <a:t> مع جسيم بار الـ </a:t>
            </a:r>
            <a:r>
              <a:rPr lang="en-US" baseline="0" dirty="0"/>
              <a:t>Barr Body</a:t>
            </a:r>
            <a:r>
              <a:rPr lang="ar-SY" baseline="0" dirty="0"/>
              <a:t>.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baseline="0" dirty="0"/>
              <a:t>واستمرت عملية الخلق كما رسُم لها منذ بدء التكوين.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baseline="0" dirty="0"/>
              <a:t>بالمقابل، هب أنّه التقت البويضة الأنثى بالنطفة الذكر (التي تحتوي في نواتها على الصبغي الجنسيّ </a:t>
            </a:r>
            <a:r>
              <a:rPr lang="en-US" baseline="0" dirty="0"/>
              <a:t>Y</a:t>
            </a:r>
            <a:r>
              <a:rPr lang="ar-SY" baseline="0" dirty="0"/>
              <a:t>)،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baseline="0" dirty="0"/>
              <a:t>تشكّل لدينا معقّد جينيّ بشفرة وراثية </a:t>
            </a:r>
            <a:r>
              <a:rPr lang="en-US" baseline="0" dirty="0"/>
              <a:t>XY</a:t>
            </a:r>
            <a:r>
              <a:rPr lang="ar-SY" baseline="0" dirty="0"/>
              <a:t> مع جسيم بار الـ </a:t>
            </a:r>
            <a:r>
              <a:rPr lang="en-US" baseline="0" dirty="0"/>
              <a:t>Barr Body</a:t>
            </a:r>
            <a:r>
              <a:rPr lang="ar-SY" baseline="0" dirty="0"/>
              <a:t>.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baseline="0" dirty="0"/>
              <a:t>اجتماع الصبغي الجنسيّ الأنثويّ (العملاق) </a:t>
            </a:r>
            <a:r>
              <a:rPr lang="en-US" baseline="0" dirty="0"/>
              <a:t>X</a:t>
            </a:r>
            <a:r>
              <a:rPr lang="ar-SY" baseline="0" dirty="0"/>
              <a:t> مع الصبغي الجنسيّ الذكريّ </a:t>
            </a:r>
            <a:r>
              <a:rPr lang="en-US" baseline="0" dirty="0"/>
              <a:t>Y</a:t>
            </a:r>
            <a:r>
              <a:rPr lang="ar-SY" baseline="0" dirty="0"/>
              <a:t> ليس بنواة لأيّ مخلوق عيوش.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baseline="0" dirty="0"/>
              <a:t>حيث لا وجود لذكر سويّ جينياً بصيغة  </a:t>
            </a:r>
            <a:r>
              <a:rPr lang="en-US" baseline="0" dirty="0"/>
              <a:t>XY</a:t>
            </a:r>
            <a:r>
              <a:rPr lang="ar-SY" baseline="0" dirty="0"/>
              <a:t> مع جسيم بار. فمباشرة أم قليلاً بعد تخلّقها، تنتهي عملية الخلق كما بدأت.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b="1" baseline="0" dirty="0"/>
              <a:t>بمكن لهذه الظاهرة أن تفسّر لنا النسبة المرتفعة (حوالي 50%) لفشل اللقاح المجهري على الرغم من الدّقة والتطوّر الهائلين في اختيار كلٍّ من النطفة والبويضة.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b="1" baseline="0" dirty="0"/>
              <a:t>حيث لا يمكن لنطفة مذكّرة قوية أن تلقح بويضة مؤنّثة جميلة، والعكس بالعكس.</a:t>
            </a:r>
          </a:p>
          <a:p>
            <a: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Y" b="1" baseline="0" dirty="0"/>
              <a:t>وبما أنّ تحديد الهوية الجينيّة للنطفة والبويضة كذلك ما زال مستحيلاً حتى أيّامنا هذه ستبقى نسبة الفشل في الالقاح المجهري كما في الإلقاح الطبيعي مرتفعة جداً (حوالي 50%).</a:t>
            </a:r>
            <a:endParaRPr lang="ar-SY" b="1" dirty="0"/>
          </a:p>
          <a:p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22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4718169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SY" dirty="0"/>
              <a:t>البيضة الملقّحة الأنثى الـ</a:t>
            </a:r>
            <a:r>
              <a:rPr lang="ar-SY" baseline="0" dirty="0"/>
              <a:t> </a:t>
            </a:r>
            <a:r>
              <a:rPr lang="en-US" baseline="0" dirty="0"/>
              <a:t>Female Ovum</a:t>
            </a:r>
            <a:r>
              <a:rPr lang="ar-SY" baseline="0" dirty="0"/>
              <a:t>:</a:t>
            </a:r>
          </a:p>
          <a:p>
            <a:pPr algn="ctr"/>
            <a:r>
              <a:rPr lang="ar-SY" baseline="0" dirty="0"/>
              <a:t>هي الشفرة الوراثيّة للمرأة السّويّة جينياً.</a:t>
            </a:r>
          </a:p>
          <a:p>
            <a:pPr algn="ctr"/>
            <a:r>
              <a:rPr lang="ar-SY" baseline="0" dirty="0"/>
              <a:t> تلتقي البويضة الأنثى (التي تحتوي في نواتها على الصبغي الجنسيّ الأنثويّ </a:t>
            </a:r>
            <a:r>
              <a:rPr lang="en-US" baseline="0" dirty="0"/>
              <a:t>X</a:t>
            </a:r>
            <a:r>
              <a:rPr lang="ar-SY" baseline="0" dirty="0"/>
              <a:t>، تميّزه الصلع السليبة صفراء اللون)</a:t>
            </a:r>
          </a:p>
          <a:p>
            <a:pPr algn="ctr"/>
            <a:r>
              <a:rPr lang="ar-SY" baseline="0" dirty="0"/>
              <a:t>مع النطفة الأنثى (التي تحتوي في نواتها على الصبغي </a:t>
            </a:r>
            <a:r>
              <a:rPr lang="en-US" baseline="0" dirty="0"/>
              <a:t>X</a:t>
            </a:r>
            <a:r>
              <a:rPr lang="ar-SY" baseline="0" dirty="0"/>
              <a:t> العادي).</a:t>
            </a:r>
          </a:p>
          <a:p>
            <a:pPr algn="ctr"/>
            <a:r>
              <a:rPr lang="ar-SY" baseline="0" dirty="0"/>
              <a:t>والناتج، بيضة ملقحة بصيغة وراثيّة </a:t>
            </a:r>
            <a:r>
              <a:rPr lang="en-US" baseline="0" dirty="0"/>
              <a:t>XX</a:t>
            </a:r>
            <a:r>
              <a:rPr lang="ar-SY" baseline="0" dirty="0"/>
              <a:t> مع جسيم بار. 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23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8709579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SY" dirty="0"/>
              <a:t>صحّ اللقاء جينيّاً، فاكتمل الحمل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24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0241873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SY" dirty="0"/>
              <a:t>صحّ اللقاء الجينيّ، والحصيلة اشراقة امرأة 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25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8716863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SY" dirty="0"/>
              <a:t>بيضة فاسدة جينياً:</a:t>
            </a:r>
          </a:p>
          <a:p>
            <a:pPr algn="ctr"/>
            <a:r>
              <a:rPr lang="ar-SY" dirty="0"/>
              <a:t>هي احتمالية</a:t>
            </a:r>
            <a:r>
              <a:rPr lang="ar-SY" baseline="0" dirty="0"/>
              <a:t> لقاء فاشل بين بويضة أنثى (تحتوي نواتها على الصبغي الجنسيّ الأنثويّ </a:t>
            </a:r>
            <a:r>
              <a:rPr lang="en-US" baseline="0" dirty="0"/>
              <a:t>X</a:t>
            </a:r>
            <a:r>
              <a:rPr lang="ar-SY" baseline="0" dirty="0"/>
              <a:t> العملاق تميّزه الضلع الصفراء السليبة)</a:t>
            </a:r>
          </a:p>
          <a:p>
            <a:pPr algn="ctr"/>
            <a:r>
              <a:rPr lang="ar-SY" baseline="0" dirty="0"/>
              <a:t>ونطفة مذكّرة (تحتوي نواتها الصبغي الجنسيّ المذكّر </a:t>
            </a:r>
            <a:r>
              <a:rPr lang="en-US" baseline="0" dirty="0"/>
              <a:t>Y</a:t>
            </a:r>
            <a:r>
              <a:rPr lang="ar-SY" baseline="0" dirty="0"/>
              <a:t>). إذ </a:t>
            </a:r>
            <a:r>
              <a:rPr lang="ar-SY" dirty="0"/>
              <a:t>لا وجود لرجل سويّ جينياً مع جسيم بار. </a:t>
            </a:r>
          </a:p>
          <a:p>
            <a:pPr algn="ctr"/>
            <a:endParaRPr lang="ar-SY" dirty="0"/>
          </a:p>
          <a:p>
            <a:pPr algn="ctr"/>
            <a:r>
              <a:rPr lang="ar-SY" b="1" dirty="0"/>
              <a:t>ملاحظة: في بعض الشذوذات الوراثيّة</a:t>
            </a:r>
            <a:r>
              <a:rPr lang="ar-SY" b="1" baseline="0" dirty="0"/>
              <a:t> قد نجد ذكراً بجسيم بار، كما قد نجد أنثى بأكثر من جسيم بار داخل نواتها.</a:t>
            </a:r>
            <a:endParaRPr lang="ar-SY" b="1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26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5072451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SY" dirty="0"/>
              <a:t>اللقاء الخاطئ لا يمكن له أن يمرّ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27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3384365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28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98219141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29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741604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SY" dirty="0"/>
              <a:t>نواة الخلية للمرأة: الصبغيان الجنسيان </a:t>
            </a:r>
            <a:r>
              <a:rPr lang="en-US" dirty="0"/>
              <a:t>XX</a:t>
            </a:r>
            <a:r>
              <a:rPr lang="ar-SY" dirty="0"/>
              <a:t> غير متناظرين.</a:t>
            </a:r>
            <a:endParaRPr lang="ar-SY" baseline="0" dirty="0"/>
          </a:p>
          <a:p>
            <a:pPr algn="ctr"/>
            <a:r>
              <a:rPr lang="ar-SY" baseline="0" dirty="0"/>
              <a:t>هناك الصبغي </a:t>
            </a:r>
            <a:r>
              <a:rPr lang="en-US" baseline="0" dirty="0"/>
              <a:t>X</a:t>
            </a:r>
            <a:r>
              <a:rPr lang="ar-SY" baseline="0" dirty="0"/>
              <a:t> الحامل، وآخر عملاق (تميّزه الضلع الصفراء السليبة)، كبير الوزن الجزيئيّ، هو الأساس فيما يُعرف بجسيم بار </a:t>
            </a:r>
            <a:r>
              <a:rPr lang="en-US" baseline="0" dirty="0"/>
              <a:t>Barr Body</a:t>
            </a:r>
            <a:r>
              <a:rPr lang="ar-SY" baseline="0" dirty="0"/>
              <a:t>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3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902186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SY" dirty="0"/>
              <a:t>يوجد الصبغي </a:t>
            </a:r>
            <a:r>
              <a:rPr lang="en-US" dirty="0"/>
              <a:t>X</a:t>
            </a:r>
            <a:r>
              <a:rPr lang="ar-SY" dirty="0"/>
              <a:t> العملاق أو جسيم بار </a:t>
            </a:r>
            <a:r>
              <a:rPr lang="en-US" dirty="0"/>
              <a:t>Barr Body</a:t>
            </a:r>
            <a:r>
              <a:rPr lang="ar-SY" dirty="0"/>
              <a:t> في الخلية الجسمية للمرأة فقط.</a:t>
            </a:r>
            <a:endParaRPr lang="ar-SY" baseline="0" dirty="0"/>
          </a:p>
          <a:p>
            <a:pPr algn="ctr"/>
            <a:r>
              <a:rPr lang="ar-SY" baseline="0" dirty="0"/>
              <a:t>لا نجده أبداً في الرجل طبيعيّ الجينات. 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4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066712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SY" dirty="0"/>
              <a:t>يتألّف </a:t>
            </a:r>
            <a:r>
              <a:rPr lang="ar-SY" baseline="0" dirty="0"/>
              <a:t>الصبغي </a:t>
            </a:r>
            <a:r>
              <a:rPr lang="en-US" baseline="0" dirty="0"/>
              <a:t>X</a:t>
            </a:r>
            <a:r>
              <a:rPr lang="ar-SY" baseline="0" dirty="0"/>
              <a:t> العملاق، أو جسيم بار، من أساس ومُضاف.</a:t>
            </a:r>
          </a:p>
          <a:p>
            <a:pPr algn="ctr"/>
            <a:r>
              <a:rPr lang="ar-SY" baseline="0" dirty="0"/>
              <a:t>فأمّا الأساس فهو الصبغيّ </a:t>
            </a:r>
            <a:r>
              <a:rPr lang="en-US" baseline="0" dirty="0"/>
              <a:t>X</a:t>
            </a:r>
            <a:r>
              <a:rPr lang="ar-SY" baseline="0" dirty="0"/>
              <a:t>، نظير الصبغي </a:t>
            </a:r>
            <a:r>
              <a:rPr lang="en-US" baseline="0" dirty="0"/>
              <a:t>X</a:t>
            </a:r>
            <a:r>
              <a:rPr lang="ar-SY" baseline="0" dirty="0"/>
              <a:t> الآخر، المشارك له في ذات النواة.</a:t>
            </a:r>
          </a:p>
          <a:p>
            <a:pPr algn="ctr"/>
            <a:r>
              <a:rPr lang="ar-SY" baseline="0" dirty="0"/>
              <a:t>وأمّا المُضاف فهو الضلع السليبة ذائعة الصّيت أساس نظرية النشوء خاصّتي.</a:t>
            </a:r>
          </a:p>
          <a:p>
            <a:pPr algn="ctr"/>
            <a:endParaRPr lang="ar-SY" baseline="0" dirty="0"/>
          </a:p>
          <a:p>
            <a:pPr algn="ctr"/>
            <a:r>
              <a:rPr lang="ar-SY" baseline="0" dirty="0"/>
              <a:t>(راجع مقال «</a:t>
            </a:r>
            <a:r>
              <a:rPr lang="ar-SY" b="1" baseline="0" dirty="0"/>
              <a:t>خُلقت المرأة من ضلع الرّجل</a:t>
            </a:r>
            <a:r>
              <a:rPr lang="ar-SY" baseline="0" dirty="0"/>
              <a:t>»).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5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603466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SY" dirty="0"/>
              <a:t>نواة الخلية الأم للبويضات الـ </a:t>
            </a:r>
            <a:r>
              <a:rPr lang="en-US" dirty="0"/>
              <a:t>Oogonium</a:t>
            </a:r>
            <a:r>
              <a:rPr lang="ar-SY" dirty="0"/>
              <a:t>: </a:t>
            </a:r>
          </a:p>
          <a:p>
            <a:pPr algn="ctr"/>
            <a:r>
              <a:rPr lang="ar-SY" dirty="0"/>
              <a:t>كما في بقية الخلايا</a:t>
            </a:r>
            <a:r>
              <a:rPr lang="ar-SY" baseline="0" dirty="0"/>
              <a:t> الجسميّة للمرأة، نجد في الخلية الأمّ للبويضات الـ</a:t>
            </a:r>
            <a:r>
              <a:rPr lang="en-US" baseline="0" dirty="0"/>
              <a:t> </a:t>
            </a:r>
            <a:r>
              <a:rPr lang="ar-SY" baseline="0" dirty="0"/>
              <a:t> </a:t>
            </a:r>
            <a:r>
              <a:rPr lang="en-US" baseline="0" dirty="0"/>
              <a:t>Oogonium</a:t>
            </a:r>
            <a:r>
              <a:rPr lang="ar-SY" baseline="0" dirty="0"/>
              <a:t> الزوج الصبغي </a:t>
            </a:r>
            <a:r>
              <a:rPr lang="en-US" baseline="0" dirty="0"/>
              <a:t>XX</a:t>
            </a:r>
            <a:r>
              <a:rPr lang="ar-SY" baseline="0" dirty="0"/>
              <a:t> مع جسيم بار.</a:t>
            </a:r>
          </a:p>
          <a:p>
            <a:pPr algn="ctr"/>
            <a:r>
              <a:rPr lang="ar-SY" baseline="0" dirty="0"/>
              <a:t>تتكاثر الحلية الأم للبويضات في المبيضين والجنين مازال داخل الرحم.</a:t>
            </a:r>
          </a:p>
          <a:p>
            <a:pPr algn="ctr"/>
            <a:endParaRPr lang="ar-SY" baseline="0" dirty="0"/>
          </a:p>
          <a:p>
            <a:pPr algn="ctr"/>
            <a:r>
              <a:rPr lang="ar-SY" b="1" baseline="0" dirty="0"/>
              <a:t>لا ضير في التذكير مجدّداً، أن الصبغيين الجنسيين </a:t>
            </a:r>
            <a:r>
              <a:rPr lang="en-US" b="1" baseline="0" dirty="0"/>
              <a:t>XX</a:t>
            </a:r>
            <a:r>
              <a:rPr lang="ar-SY" b="1" baseline="0" dirty="0"/>
              <a:t> غير متناظرين.</a:t>
            </a:r>
          </a:p>
          <a:p>
            <a:pPr algn="ctr"/>
            <a:r>
              <a:rPr lang="ar-SY" b="1" baseline="0" dirty="0"/>
              <a:t> هناك الصبغي </a:t>
            </a:r>
            <a:r>
              <a:rPr lang="en-US" b="1" baseline="0" dirty="0"/>
              <a:t>X</a:t>
            </a:r>
            <a:r>
              <a:rPr lang="ar-SY" b="1" baseline="0" dirty="0"/>
              <a:t> العادي، وهناك الصبغيّ الجنسيّ </a:t>
            </a:r>
            <a:r>
              <a:rPr lang="en-US" b="1" baseline="0" dirty="0"/>
              <a:t>X </a:t>
            </a:r>
            <a:r>
              <a:rPr lang="ar-SY" b="1" baseline="0" dirty="0"/>
              <a:t> العملاق (تميّزه الصلع الصفراء السليبة).</a:t>
            </a:r>
            <a:endParaRPr lang="ar-SY" b="1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6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445602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SY" dirty="0"/>
              <a:t>الانقسام المنصف الـ </a:t>
            </a:r>
            <a:r>
              <a:rPr lang="en-US" dirty="0"/>
              <a:t>Meiosis</a:t>
            </a:r>
            <a:r>
              <a:rPr lang="ar-SY" dirty="0"/>
              <a:t> للخلية الأم للبويضات الـ </a:t>
            </a:r>
            <a:r>
              <a:rPr lang="en-US" dirty="0"/>
              <a:t>Oogonium</a:t>
            </a:r>
            <a:r>
              <a:rPr lang="ar-SY" dirty="0"/>
              <a:t>:</a:t>
            </a:r>
          </a:p>
          <a:p>
            <a:pPr algn="ctr"/>
            <a:r>
              <a:rPr lang="ar-SY" dirty="0"/>
              <a:t>يتشكّل الجسمان</a:t>
            </a:r>
            <a:r>
              <a:rPr lang="ar-SY" baseline="0" dirty="0"/>
              <a:t> القطبيان ومغزلا الانقسام.</a:t>
            </a:r>
          </a:p>
          <a:p>
            <a:pPr algn="ctr"/>
            <a:r>
              <a:rPr lang="ar-SY" baseline="0" dirty="0"/>
              <a:t>تلتصق الأنابيب المجهريّة الـ </a:t>
            </a:r>
            <a:r>
              <a:rPr lang="en-US" baseline="0" dirty="0"/>
              <a:t>Microtubules</a:t>
            </a:r>
            <a:r>
              <a:rPr lang="ar-SY" baseline="0" dirty="0"/>
              <a:t> المشكّلة لمغزل الانقسام مع الصبغيات استعداداً لسحبها في اتجاهين متعاكسين.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7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385003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SY" dirty="0"/>
              <a:t>الانقسام المنصف الـ </a:t>
            </a:r>
            <a:r>
              <a:rPr lang="en-US" dirty="0"/>
              <a:t>Meiosis</a:t>
            </a:r>
            <a:r>
              <a:rPr lang="ar-SY" dirty="0"/>
              <a:t> للخلية الأم للبويضات الـ </a:t>
            </a:r>
            <a:r>
              <a:rPr lang="en-US" dirty="0"/>
              <a:t>Oogonium</a:t>
            </a:r>
            <a:r>
              <a:rPr lang="ar-SY" dirty="0"/>
              <a:t>:</a:t>
            </a:r>
          </a:p>
          <a:p>
            <a:pPr algn="ctr"/>
            <a:r>
              <a:rPr lang="ar-SY" dirty="0"/>
              <a:t>تتقلّص الأنابيب المجهريّة و</a:t>
            </a:r>
            <a:r>
              <a:rPr lang="ar-SY" baseline="0" dirty="0"/>
              <a:t>تُباعد</a:t>
            </a:r>
            <a:r>
              <a:rPr lang="ar-SY" dirty="0"/>
              <a:t> بين الصبغيّ ونظيره. 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8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8721135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SY" dirty="0"/>
              <a:t>الانقسام المنصف الـ </a:t>
            </a:r>
            <a:r>
              <a:rPr lang="en-US" dirty="0"/>
              <a:t>Meiosis</a:t>
            </a:r>
            <a:r>
              <a:rPr lang="ar-SY" dirty="0"/>
              <a:t> للخلية الأم للبويضات الـ </a:t>
            </a:r>
            <a:r>
              <a:rPr lang="en-US" dirty="0"/>
              <a:t>Oogonium</a:t>
            </a:r>
            <a:r>
              <a:rPr lang="ar-SY" dirty="0"/>
              <a:t>:</a:t>
            </a:r>
          </a:p>
          <a:p>
            <a:pPr algn="ctr"/>
            <a:r>
              <a:rPr lang="ar-SY" dirty="0"/>
              <a:t>تدريجياً يصل كل صبغي</a:t>
            </a:r>
            <a:r>
              <a:rPr lang="ar-SY" baseline="0" dirty="0"/>
              <a:t> إلى مكانه النهائيّ في واحدةٍ من الخليتين البنتين الـ </a:t>
            </a:r>
            <a:r>
              <a:rPr lang="en-US" baseline="0" dirty="0"/>
              <a:t>Daughter Cells</a:t>
            </a:r>
            <a:r>
              <a:rPr lang="ar-SY" baseline="0" dirty="0"/>
              <a:t>.</a:t>
            </a:r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4C754-9B58-4A14-8B8F-ED25BE392359}" type="slidenum">
              <a:rPr lang="ar-SY" smtClean="0"/>
              <a:t>9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497275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B87-076A-4EA7-A18B-D8D56BC369E5}" type="datetimeFigureOut">
              <a:rPr lang="ar-SY" smtClean="0"/>
              <a:t>22/09/1440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096214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" name="click.wav"/>
          </p:stSnd>
        </p:sndAc>
      </p:transition>
    </mc:Choice>
    <mc:Fallback xmlns="">
      <p:transition spd="slow" advClick="0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B87-076A-4EA7-A18B-D8D56BC369E5}" type="datetimeFigureOut">
              <a:rPr lang="ar-SY" smtClean="0"/>
              <a:t>22/09/1440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059910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" name="click.wav"/>
          </p:stSnd>
        </p:sndAc>
      </p:transition>
    </mc:Choice>
    <mc:Fallback xmlns="">
      <p:transition spd="slow" advClick="0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B87-076A-4EA7-A18B-D8D56BC369E5}" type="datetimeFigureOut">
              <a:rPr lang="ar-SY" smtClean="0"/>
              <a:t>22/09/1440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30580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" name="click.wav"/>
          </p:stSnd>
        </p:sndAc>
      </p:transition>
    </mc:Choice>
    <mc:Fallback xmlns="">
      <p:transition spd="slow" advClick="0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B87-076A-4EA7-A18B-D8D56BC369E5}" type="datetimeFigureOut">
              <a:rPr lang="ar-SY" smtClean="0"/>
              <a:t>22/09/1440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53485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" name="click.wav"/>
          </p:stSnd>
        </p:sndAc>
      </p:transition>
    </mc:Choice>
    <mc:Fallback xmlns="">
      <p:transition spd="slow" advClick="0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B87-076A-4EA7-A18B-D8D56BC369E5}" type="datetimeFigureOut">
              <a:rPr lang="ar-SY" smtClean="0"/>
              <a:t>22/09/1440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50564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" name="click.wav"/>
          </p:stSnd>
        </p:sndAc>
      </p:transition>
    </mc:Choice>
    <mc:Fallback xmlns="">
      <p:transition spd="slow" advClick="0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B87-076A-4EA7-A18B-D8D56BC369E5}" type="datetimeFigureOut">
              <a:rPr lang="ar-SY" smtClean="0"/>
              <a:t>22/09/1440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857466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" name="click.wav"/>
          </p:stSnd>
        </p:sndAc>
      </p:transition>
    </mc:Choice>
    <mc:Fallback xmlns="">
      <p:transition spd="slow" advClick="0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B87-076A-4EA7-A18B-D8D56BC369E5}" type="datetimeFigureOut">
              <a:rPr lang="ar-SY" smtClean="0"/>
              <a:t>22/09/1440</a:t>
            </a:fld>
            <a:endParaRPr lang="ar-SY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47637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" name="click.wav"/>
          </p:stSnd>
        </p:sndAc>
      </p:transition>
    </mc:Choice>
    <mc:Fallback xmlns="">
      <p:transition spd="slow" advClick="0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B87-076A-4EA7-A18B-D8D56BC369E5}" type="datetimeFigureOut">
              <a:rPr lang="ar-SY" smtClean="0"/>
              <a:t>22/09/1440</a:t>
            </a:fld>
            <a:endParaRPr lang="ar-SY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06022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" name="click.wav"/>
          </p:stSnd>
        </p:sndAc>
      </p:transition>
    </mc:Choice>
    <mc:Fallback xmlns="">
      <p:transition spd="slow" advClick="0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B87-076A-4EA7-A18B-D8D56BC369E5}" type="datetimeFigureOut">
              <a:rPr lang="ar-SY" smtClean="0"/>
              <a:t>22/09/1440</a:t>
            </a:fld>
            <a:endParaRPr lang="ar-SY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285198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" name="click.wav"/>
          </p:stSnd>
        </p:sndAc>
      </p:transition>
    </mc:Choice>
    <mc:Fallback xmlns="">
      <p:transition spd="slow" advClick="0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B87-076A-4EA7-A18B-D8D56BC369E5}" type="datetimeFigureOut">
              <a:rPr lang="ar-SY" smtClean="0"/>
              <a:t>22/09/1440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996361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" name="click.wav"/>
          </p:stSnd>
        </p:sndAc>
      </p:transition>
    </mc:Choice>
    <mc:Fallback xmlns="">
      <p:transition spd="slow" advClick="0" advTm="1000">
        <p:fade/>
        <p:sndAc>
          <p:stSnd>
            <p:snd r:embed="rId3" name="click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B87-076A-4EA7-A18B-D8D56BC369E5}" type="datetimeFigureOut">
              <a:rPr lang="ar-SY" smtClean="0"/>
              <a:t>22/09/1440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18437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" name="click.wav"/>
          </p:stSnd>
        </p:sndAc>
      </p:transition>
    </mc:Choice>
    <mc:Fallback xmlns="">
      <p:transition spd="slow" advClick="0" advTm="1000">
        <p:fade/>
        <p:sndAc>
          <p:stSnd>
            <p:snd r:embed="rId3" name="click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76B87-076A-4EA7-A18B-D8D56BC369E5}" type="datetimeFigureOut">
              <a:rPr lang="ar-SY" smtClean="0"/>
              <a:t>22/09/1440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59565-B2D6-433C-8342-47AB7862F74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55011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13" name="click.wav"/>
          </p:stSnd>
        </p:sndAc>
      </p:transition>
    </mc:Choice>
    <mc:Fallback xmlns="">
      <p:transition spd="slow" advClick="0" advTm="1000">
        <p:fade/>
        <p:sndAc>
          <p:stSnd>
            <p:snd r:embed="rId14" name="click.wav"/>
          </p:stSnd>
        </p:sndAc>
      </p:transition>
    </mc:Fallback>
  </mc:AlternateConten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2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drive.google.com/open?id=19nQgWpQl4OBk9frZVcoGlw2EAnJ93_Ib" TargetMode="External"/><Relationship Id="rId13" Type="http://schemas.openxmlformats.org/officeDocument/2006/relationships/hyperlink" Target="https://drive.google.com/open?id=14CVFdK2Oz-btbH21qCz1sQkdRT6jmKbT" TargetMode="External"/><Relationship Id="rId3" Type="http://schemas.openxmlformats.org/officeDocument/2006/relationships/audio" Target="../media/audio1.wav"/><Relationship Id="rId7" Type="http://schemas.openxmlformats.org/officeDocument/2006/relationships/hyperlink" Target="https://drive.google.com/open?id=1wkO9ikgF-6yW_hVcYWJ7cYPpDRyfhyOm" TargetMode="External"/><Relationship Id="rId12" Type="http://schemas.openxmlformats.org/officeDocument/2006/relationships/hyperlink" Target="https://drive.google.com/open?id=1uyRepoygHc_GnAIWKeSVd7EPyF2y_qXq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rive.google.com/open?id=1XYI_39qahJNP5KEVLKQsMBhh74mH080m" TargetMode="External"/><Relationship Id="rId11" Type="http://schemas.openxmlformats.org/officeDocument/2006/relationships/hyperlink" Target="https://drive.google.com/open?id=1wZfUDRUV34ebdfWFremn9y-Adao-NfaE" TargetMode="External"/><Relationship Id="rId5" Type="http://schemas.openxmlformats.org/officeDocument/2006/relationships/hyperlink" Target="https://drive.google.com/open?id=1wXlRwrscwen_h4mYV1-ZgISUzjd8odwJ" TargetMode="External"/><Relationship Id="rId10" Type="http://schemas.openxmlformats.org/officeDocument/2006/relationships/hyperlink" Target="https://drive.google.com/open?id=1m38m-iAq4ZpeCUf177vyI_9ece1bcJC1" TargetMode="External"/><Relationship Id="rId4" Type="http://schemas.openxmlformats.org/officeDocument/2006/relationships/hyperlink" Target="https://drive.google.com/open?id=1hM3qv82opObxPQzJLu1NVy5Kgcb_eimS" TargetMode="External"/><Relationship Id="rId9" Type="http://schemas.openxmlformats.org/officeDocument/2006/relationships/hyperlink" Target="https://drive.google.com/open?id=1DDmYIsfal4nh3BEf6YL8xpZfEkgtfK6O" TargetMode="External"/><Relationship Id="rId14" Type="http://schemas.openxmlformats.org/officeDocument/2006/relationships/audio" Target="../media/audio1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ar-SY" sz="4800" b="1" dirty="0">
                <a:solidFill>
                  <a:srgbClr val="C00000"/>
                </a:solidFill>
              </a:rPr>
              <a:t>كما النطاف، </a:t>
            </a:r>
            <a:br>
              <a:rPr lang="ar-SY" sz="4800" b="1" dirty="0">
                <a:solidFill>
                  <a:srgbClr val="C00000"/>
                </a:solidFill>
              </a:rPr>
            </a:br>
            <a:r>
              <a:rPr lang="ar-SY" sz="4800" b="1" dirty="0">
                <a:solidFill>
                  <a:srgbClr val="C00000"/>
                </a:solidFill>
              </a:rPr>
              <a:t>توجد بويضة مذكّرة وأخرى مؤنّثة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ar-SY" sz="3600" b="1" dirty="0">
                <a:solidFill>
                  <a:srgbClr val="00B0F0"/>
                </a:solidFill>
              </a:rPr>
              <a:t>د. عمّــــــار ياسين منصور</a:t>
            </a:r>
          </a:p>
          <a:p>
            <a:endParaRPr lang="ar-SY" sz="3600" b="1" dirty="0">
              <a:solidFill>
                <a:srgbClr val="00B0F0"/>
              </a:solidFill>
            </a:endParaRPr>
          </a:p>
          <a:p>
            <a:r>
              <a:rPr lang="ar-SY" sz="2600" b="1" dirty="0">
                <a:solidFill>
                  <a:srgbClr val="00B050"/>
                </a:solidFill>
              </a:rPr>
              <a:t>ملاحظة هامّة: اقرأ الملاحظات تحت كلّ شريحة</a:t>
            </a:r>
          </a:p>
        </p:txBody>
      </p:sp>
    </p:spTree>
    <p:extLst>
      <p:ext uri="{BB962C8B-B14F-4D97-AF65-F5344CB8AC3E}">
        <p14:creationId xmlns:p14="http://schemas.microsoft.com/office/powerpoint/2010/main" val="362505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4" name="click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9036" y="332657"/>
            <a:ext cx="9682069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338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1" y="548680"/>
            <a:ext cx="9407233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781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3680" y="476672"/>
            <a:ext cx="9571358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375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5200" y="692696"/>
            <a:ext cx="9841281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558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4664"/>
            <a:ext cx="9239962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76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650" y="-6966"/>
            <a:ext cx="9718820" cy="659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08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6501" y="0"/>
            <a:ext cx="4591456" cy="617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441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105" y="-243408"/>
            <a:ext cx="5645287" cy="7101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63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6821"/>
            <a:ext cx="7488831" cy="672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50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88" y="-150"/>
            <a:ext cx="3312295" cy="685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42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خطط انسيابي: رابط 2"/>
          <p:cNvSpPr/>
          <p:nvPr/>
        </p:nvSpPr>
        <p:spPr>
          <a:xfrm>
            <a:off x="2469145" y="932782"/>
            <a:ext cx="3816424" cy="5184576"/>
          </a:xfrm>
          <a:prstGeom prst="flowChartConnector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924944"/>
            <a:ext cx="906858" cy="1200253"/>
          </a:xfrm>
          <a:prstGeom prst="rect">
            <a:avLst/>
          </a:prstGeom>
        </p:spPr>
      </p:pic>
      <p:pic>
        <p:nvPicPr>
          <p:cNvPr id="4" name="صورة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209" y="2924944"/>
            <a:ext cx="1262686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698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-283799"/>
            <a:ext cx="5473156" cy="7141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93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5" y="404665"/>
            <a:ext cx="6624735" cy="6323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28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044" y="617516"/>
            <a:ext cx="4104456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08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050" y="0"/>
            <a:ext cx="5599578" cy="670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98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697" y="188640"/>
            <a:ext cx="7138815" cy="6408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58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87474"/>
            <a:ext cx="3672408" cy="681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84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-229471"/>
            <a:ext cx="5579977" cy="7087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287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3" y="260648"/>
            <a:ext cx="6703601" cy="639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62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AA4FBCC-3DA0-4C98-B7B3-6D515E872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b="1" dirty="0">
                <a:solidFill>
                  <a:srgbClr val="C00000"/>
                </a:solidFill>
              </a:rPr>
              <a:t>أنصح بقراءة المقالات التاليّة:</a:t>
            </a:r>
            <a:br>
              <a:rPr lang="en-US" dirty="0">
                <a:solidFill>
                  <a:srgbClr val="C00000"/>
                </a:solidFill>
              </a:rPr>
            </a:br>
            <a:endParaRPr lang="ar-SY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C47B664-E6CE-44B3-82BD-64F7518DF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ar-SY" b="1" u="sng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 حــــــــــوَّاءُ.. هذه</a:t>
            </a:r>
            <a:br>
              <a:rPr lang="ar-SY" b="1" u="sng" dirty="0">
                <a:solidFill>
                  <a:srgbClr val="0070C0"/>
                </a:solidFill>
              </a:rPr>
            </a:br>
            <a:r>
              <a:rPr lang="ar-SY" b="1" u="sng" dirty="0">
                <a:solidFill>
                  <a:srgbClr val="0070C0"/>
                </a:solidFill>
              </a:rPr>
              <a:t>-</a:t>
            </a:r>
            <a:r>
              <a:rPr lang="ar-SY" b="1" u="sng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خُلقتِ المرأةُ من ضلع الرّجل، رائعةُ الإيحاء الفلسفيّ والمجازِ العلميّ</a:t>
            </a:r>
            <a:br>
              <a:rPr lang="ar-SY" dirty="0">
                <a:solidFill>
                  <a:srgbClr val="0070C0"/>
                </a:solidFill>
              </a:rPr>
            </a:br>
            <a:r>
              <a:rPr lang="ar-SY" b="1" u="sng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 نعم، خُلقتِ المرأةُ من ضلع الرّجل، والشّاهدُ جسيم بار (</a:t>
            </a:r>
            <a:r>
              <a:rPr lang="en-US" b="1" u="sng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PowerPoint</a:t>
            </a:r>
            <a:r>
              <a:rPr lang="ar-SY" b="1" u="sng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br>
              <a:rPr lang="ar-SY" dirty="0">
                <a:solidFill>
                  <a:srgbClr val="0070C0"/>
                </a:solidFill>
              </a:rPr>
            </a:br>
            <a:r>
              <a:rPr lang="ar-SY" b="1" u="sng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 المرأةُ تقرِّرُ جنسَ وليدها، والرّجل يدّعي</a:t>
            </a:r>
            <a:br>
              <a:rPr lang="ar-SY" b="1" dirty="0">
                <a:solidFill>
                  <a:srgbClr val="0070C0"/>
                </a:solidFill>
              </a:rPr>
            </a:br>
            <a:r>
              <a:rPr lang="ar-SY" b="1" u="sng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 مُكاشفات قرآنيّة، تُفَّاحة آدم، خلقُ حوَّاء من ضلع آدم، حوَّاء.. دلالاتٌ ومعنى</a:t>
            </a:r>
            <a:br>
              <a:rPr lang="ar-SY" b="1" dirty="0">
                <a:solidFill>
                  <a:srgbClr val="0070C0"/>
                </a:solidFill>
              </a:rPr>
            </a:br>
            <a:r>
              <a:rPr lang="ar-SY" b="1" u="sng" dirty="0">
                <a:solidFill>
                  <a:srgbClr val="0070C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 الرُّوحُ والنَّفسُ.. عَطيَّةُ خالقٍ وصَنيعةُ مخلوقٍ</a:t>
            </a:r>
            <a:br>
              <a:rPr lang="ar-SY" b="1" dirty="0">
                <a:solidFill>
                  <a:srgbClr val="0070C0"/>
                </a:solidFill>
              </a:rPr>
            </a:br>
            <a:r>
              <a:rPr lang="ar-SY" b="1" u="sng" dirty="0">
                <a:solidFill>
                  <a:srgbClr val="0070C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-خلقُ السَّماواتِ والأرضِ أكبرُ من خلقِ النَّاس.. في المرامي والدَلالات</a:t>
            </a:r>
            <a:br>
              <a:rPr lang="ar-SY" b="1" u="sng" dirty="0">
                <a:solidFill>
                  <a:srgbClr val="0070C0"/>
                </a:solidFill>
              </a:rPr>
            </a:br>
            <a:r>
              <a:rPr lang="ar-SY" b="1" u="sng" dirty="0">
                <a:solidFill>
                  <a:srgbClr val="0070C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 سفينةُ نوح، طوق نجاة لا معراجَ خلاص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br>
              <a:rPr lang="ar-SY" b="1" dirty="0">
                <a:solidFill>
                  <a:srgbClr val="0070C0"/>
                </a:solidFill>
              </a:rPr>
            </a:br>
            <a:r>
              <a:rPr lang="ar-SY" b="1" u="sng" dirty="0">
                <a:solidFill>
                  <a:srgbClr val="0070C0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 المصباح الكهربائي، بين التَّجريدِ والتَّنفيذ رحلة ألفِ عام</a:t>
            </a:r>
            <a:br>
              <a:rPr lang="ar-SY" b="1" dirty="0">
                <a:solidFill>
                  <a:srgbClr val="0070C0"/>
                </a:solidFill>
              </a:rPr>
            </a:br>
            <a:r>
              <a:rPr lang="ar-SY" b="1" u="sng" dirty="0">
                <a:solidFill>
                  <a:srgbClr val="0070C0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 هكذا تكلّم ابراهيمُ الخليل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br>
              <a:rPr lang="ar-SY" b="1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874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14" name="click.wav"/>
          </p:stSnd>
        </p:sndAc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773AE5-8B2E-499A-8061-91E065FFA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BA16A17-233B-4ABB-B78D-6F79F1061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ar-SY" dirty="0"/>
          </a:p>
          <a:p>
            <a:pPr marL="0" indent="0" algn="ctr">
              <a:buNone/>
            </a:pPr>
            <a:r>
              <a:rPr lang="ar-SY" sz="9600" b="1" dirty="0">
                <a:solidFill>
                  <a:srgbClr val="C00000"/>
                </a:solidFill>
              </a:rPr>
              <a:t>شكراً لكم</a:t>
            </a:r>
          </a:p>
        </p:txBody>
      </p:sp>
    </p:spTree>
    <p:extLst>
      <p:ext uri="{BB962C8B-B14F-4D97-AF65-F5344CB8AC3E}">
        <p14:creationId xmlns:p14="http://schemas.microsoft.com/office/powerpoint/2010/main" val="11872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4" name="click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543" y="2297332"/>
            <a:ext cx="1882521" cy="225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05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124745"/>
            <a:ext cx="3312368" cy="3914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64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622431"/>
            <a:ext cx="4566922" cy="546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97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133" y="1196752"/>
            <a:ext cx="7589643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156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7211" y="260649"/>
            <a:ext cx="10053982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500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5884" y="620688"/>
            <a:ext cx="10075767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08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4584" y="260648"/>
            <a:ext cx="10801200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78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:fade/>
        <p:sndAc>
          <p:stSnd>
            <p:snd r:embed="rId3" name="click.wav"/>
          </p:stSnd>
        </p:sndAc>
      </p:transition>
    </mc:Choice>
    <mc:Fallback xmlns="">
      <p:transition spd="slow" advClick="0" advTm="1000">
        <p:fade/>
        <p:sndAc>
          <p:stSnd>
            <p:snd r:embed="rId5" name="click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1447</Words>
  <Application>Microsoft Office PowerPoint</Application>
  <PresentationFormat>عرض على الشاشة (4:3)</PresentationFormat>
  <Paragraphs>137</Paragraphs>
  <Slides>29</Slides>
  <Notes>29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29</vt:i4>
      </vt:variant>
    </vt:vector>
  </HeadingPairs>
  <TitlesOfParts>
    <vt:vector size="32" baseType="lpstr">
      <vt:lpstr>Arial</vt:lpstr>
      <vt:lpstr>Calibri</vt:lpstr>
      <vt:lpstr>نسق Office</vt:lpstr>
      <vt:lpstr>كما النطاف،  توجد بويضة مذكّرة وأخرى مؤنّثة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أنصح بقراءة المقالات التاليّة: 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Shaam</dc:creator>
  <cp:lastModifiedBy>DR.Ahmed Saker 2O14</cp:lastModifiedBy>
  <cp:revision>72</cp:revision>
  <dcterms:created xsi:type="dcterms:W3CDTF">2018-05-28T07:10:39Z</dcterms:created>
  <dcterms:modified xsi:type="dcterms:W3CDTF">2019-05-26T08:54:07Z</dcterms:modified>
</cp:coreProperties>
</file>