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97" r:id="rId12"/>
    <p:sldId id="266"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13" r:id="rId29"/>
    <p:sldId id="314" r:id="rId30"/>
    <p:sldId id="315" r:id="rId31"/>
    <p:sldId id="316" r:id="rId32"/>
    <p:sldId id="317" r:id="rId33"/>
    <p:sldId id="318" r:id="rId34"/>
    <p:sldId id="319" r:id="rId35"/>
    <p:sldId id="320" r:id="rId36"/>
    <p:sldId id="323" r:id="rId37"/>
    <p:sldId id="322"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4A58FE9D-D4AB-4587-9E4E-7280338CEFC0}" type="datetimeFigureOut">
              <a:rPr lang="ar-SY" smtClean="0"/>
              <a:t>04/10/1440</a:t>
            </a:fld>
            <a:endParaRPr lang="ar-SY"/>
          </a:p>
        </p:txBody>
      </p:sp>
      <p:sp>
        <p:nvSpPr>
          <p:cNvPr id="5" name="Footer Placeholder 4"/>
          <p:cNvSpPr>
            <a:spLocks noGrp="1"/>
          </p:cNvSpPr>
          <p:nvPr>
            <p:ph type="ftr" sz="quarter" idx="11"/>
          </p:nvPr>
        </p:nvSpPr>
        <p:spPr/>
        <p:txBody>
          <a:bodyPr/>
          <a:lstStyle/>
          <a:p>
            <a:endParaRPr lang="ar-SY"/>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3152288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A58FE9D-D4AB-4587-9E4E-7280338CEFC0}" type="datetimeFigureOut">
              <a:rPr lang="ar-SY" smtClean="0"/>
              <a:t>04/10/1440</a:t>
            </a:fld>
            <a:endParaRPr lang="ar-SY"/>
          </a:p>
        </p:txBody>
      </p:sp>
      <p:sp>
        <p:nvSpPr>
          <p:cNvPr id="5" name="Footer Placeholder 4"/>
          <p:cNvSpPr>
            <a:spLocks noGrp="1"/>
          </p:cNvSpPr>
          <p:nvPr>
            <p:ph type="ftr" sz="quarter" idx="11"/>
          </p:nvPr>
        </p:nvSpPr>
        <p:spPr/>
        <p:txBody>
          <a:bodyPr/>
          <a:lstStyle/>
          <a:p>
            <a:endParaRPr lang="ar-S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407062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A58FE9D-D4AB-4587-9E4E-7280338CEFC0}" type="datetimeFigureOut">
              <a:rPr lang="ar-SY" smtClean="0"/>
              <a:t>04/10/1440</a:t>
            </a:fld>
            <a:endParaRPr lang="ar-SY"/>
          </a:p>
        </p:txBody>
      </p:sp>
      <p:sp>
        <p:nvSpPr>
          <p:cNvPr id="5" name="Footer Placeholder 4"/>
          <p:cNvSpPr>
            <a:spLocks noGrp="1"/>
          </p:cNvSpPr>
          <p:nvPr>
            <p:ph type="ftr" sz="quarter" idx="11"/>
          </p:nvPr>
        </p:nvSpPr>
        <p:spPr/>
        <p:txBody>
          <a:bodyPr/>
          <a:lstStyle/>
          <a:p>
            <a:endParaRPr lang="ar-SY"/>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787CA4-D526-4D38-A137-E0670B7D0969}" type="slidenum">
              <a:rPr lang="ar-SY" smtClean="0"/>
              <a:t>‹#›</a:t>
            </a:fld>
            <a:endParaRPr lang="ar-SY"/>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8486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4A58FE9D-D4AB-4587-9E4E-7280338CEFC0}" type="datetimeFigureOut">
              <a:rPr lang="ar-SY" smtClean="0"/>
              <a:t>04/10/1440</a:t>
            </a:fld>
            <a:endParaRPr lang="ar-SY"/>
          </a:p>
        </p:txBody>
      </p:sp>
      <p:sp>
        <p:nvSpPr>
          <p:cNvPr id="6" name="Footer Placeholder 5"/>
          <p:cNvSpPr>
            <a:spLocks noGrp="1"/>
          </p:cNvSpPr>
          <p:nvPr>
            <p:ph type="ftr" sz="quarter" idx="11"/>
          </p:nvPr>
        </p:nvSpPr>
        <p:spPr/>
        <p:txBody>
          <a:bodyPr/>
          <a:lstStyle/>
          <a:p>
            <a:endParaRPr lang="ar-S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355026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4A58FE9D-D4AB-4587-9E4E-7280338CEFC0}" type="datetimeFigureOut">
              <a:rPr lang="ar-SY" smtClean="0"/>
              <a:t>04/10/1440</a:t>
            </a:fld>
            <a:endParaRPr lang="ar-SY"/>
          </a:p>
        </p:txBody>
      </p:sp>
      <p:sp>
        <p:nvSpPr>
          <p:cNvPr id="6" name="Footer Placeholder 5"/>
          <p:cNvSpPr>
            <a:spLocks noGrp="1"/>
          </p:cNvSpPr>
          <p:nvPr>
            <p:ph type="ftr" sz="quarter" idx="11"/>
          </p:nvPr>
        </p:nvSpPr>
        <p:spPr/>
        <p:txBody>
          <a:bodyPr/>
          <a:lstStyle/>
          <a:p>
            <a:endParaRPr lang="ar-SY"/>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787CA4-D526-4D38-A137-E0670B7D0969}" type="slidenum">
              <a:rPr lang="ar-SY" smtClean="0"/>
              <a:t>‹#›</a:t>
            </a:fld>
            <a:endParaRPr lang="ar-SY"/>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50717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انقر لتحرير أنماط نص الشكل الرئيسي</a:t>
            </a:r>
          </a:p>
        </p:txBody>
      </p:sp>
      <p:sp>
        <p:nvSpPr>
          <p:cNvPr id="5" name="Date Placeholder 4"/>
          <p:cNvSpPr>
            <a:spLocks noGrp="1"/>
          </p:cNvSpPr>
          <p:nvPr>
            <p:ph type="dt" sz="half" idx="10"/>
          </p:nvPr>
        </p:nvSpPr>
        <p:spPr/>
        <p:txBody>
          <a:bodyPr/>
          <a:lstStyle/>
          <a:p>
            <a:fld id="{4A58FE9D-D4AB-4587-9E4E-7280338CEFC0}" type="datetimeFigureOut">
              <a:rPr lang="ar-SY" smtClean="0"/>
              <a:t>04/10/1440</a:t>
            </a:fld>
            <a:endParaRPr lang="ar-SY"/>
          </a:p>
        </p:txBody>
      </p:sp>
      <p:sp>
        <p:nvSpPr>
          <p:cNvPr id="6" name="Footer Placeholder 5"/>
          <p:cNvSpPr>
            <a:spLocks noGrp="1"/>
          </p:cNvSpPr>
          <p:nvPr>
            <p:ph type="ftr" sz="quarter" idx="11"/>
          </p:nvPr>
        </p:nvSpPr>
        <p:spPr/>
        <p:txBody>
          <a:bodyPr/>
          <a:lstStyle/>
          <a:p>
            <a:endParaRPr lang="ar-S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3532799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A58FE9D-D4AB-4587-9E4E-7280338CEFC0}" type="datetimeFigureOut">
              <a:rPr lang="ar-SY" smtClean="0"/>
              <a:t>04/10/1440</a:t>
            </a:fld>
            <a:endParaRPr lang="ar-SY"/>
          </a:p>
        </p:txBody>
      </p:sp>
      <p:sp>
        <p:nvSpPr>
          <p:cNvPr id="5" name="Footer Placeholder 4"/>
          <p:cNvSpPr>
            <a:spLocks noGrp="1"/>
          </p:cNvSpPr>
          <p:nvPr>
            <p:ph type="ftr" sz="quarter" idx="11"/>
          </p:nvPr>
        </p:nvSpPr>
        <p:spPr/>
        <p:txBody>
          <a:bodyPr/>
          <a:lstStyle/>
          <a:p>
            <a:endParaRPr lang="ar-S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3542254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A58FE9D-D4AB-4587-9E4E-7280338CEFC0}" type="datetimeFigureOut">
              <a:rPr lang="ar-SY" smtClean="0"/>
              <a:t>04/10/1440</a:t>
            </a:fld>
            <a:endParaRPr lang="ar-SY"/>
          </a:p>
        </p:txBody>
      </p:sp>
      <p:sp>
        <p:nvSpPr>
          <p:cNvPr id="5" name="Footer Placeholder 4"/>
          <p:cNvSpPr>
            <a:spLocks noGrp="1"/>
          </p:cNvSpPr>
          <p:nvPr>
            <p:ph type="ftr" sz="quarter" idx="11"/>
          </p:nvPr>
        </p:nvSpPr>
        <p:spPr/>
        <p:txBody>
          <a:bodyPr/>
          <a:lstStyle/>
          <a:p>
            <a:endParaRPr lang="ar-S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175129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4A58FE9D-D4AB-4587-9E4E-7280338CEFC0}" type="datetimeFigureOut">
              <a:rPr lang="ar-SY" smtClean="0"/>
              <a:t>04/10/1440</a:t>
            </a:fld>
            <a:endParaRPr lang="ar-SY"/>
          </a:p>
        </p:txBody>
      </p:sp>
      <p:sp>
        <p:nvSpPr>
          <p:cNvPr id="5" name="Footer Placeholder 4"/>
          <p:cNvSpPr>
            <a:spLocks noGrp="1"/>
          </p:cNvSpPr>
          <p:nvPr>
            <p:ph type="ftr" sz="quarter" idx="11"/>
          </p:nvPr>
        </p:nvSpPr>
        <p:spPr/>
        <p:txBody>
          <a:bodyPr/>
          <a:lstStyle/>
          <a:p>
            <a:endParaRPr lang="ar-S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1996383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4A58FE9D-D4AB-4587-9E4E-7280338CEFC0}" type="datetimeFigureOut">
              <a:rPr lang="ar-SY" smtClean="0"/>
              <a:t>04/10/1440</a:t>
            </a:fld>
            <a:endParaRPr lang="ar-SY"/>
          </a:p>
        </p:txBody>
      </p:sp>
      <p:sp>
        <p:nvSpPr>
          <p:cNvPr id="5" name="Footer Placeholder 4"/>
          <p:cNvSpPr>
            <a:spLocks noGrp="1"/>
          </p:cNvSpPr>
          <p:nvPr>
            <p:ph type="ftr" sz="quarter" idx="11"/>
          </p:nvPr>
        </p:nvSpPr>
        <p:spPr/>
        <p:txBody>
          <a:bodyPr/>
          <a:lstStyle/>
          <a:p>
            <a:endParaRPr lang="ar-S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365563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4A58FE9D-D4AB-4587-9E4E-7280338CEFC0}" type="datetimeFigureOut">
              <a:rPr lang="ar-SY" smtClean="0"/>
              <a:t>04/10/1440</a:t>
            </a:fld>
            <a:endParaRPr lang="ar-SY"/>
          </a:p>
        </p:txBody>
      </p:sp>
      <p:sp>
        <p:nvSpPr>
          <p:cNvPr id="6" name="Footer Placeholder 5"/>
          <p:cNvSpPr>
            <a:spLocks noGrp="1"/>
          </p:cNvSpPr>
          <p:nvPr>
            <p:ph type="ftr" sz="quarter" idx="11"/>
          </p:nvPr>
        </p:nvSpPr>
        <p:spPr/>
        <p:txBody>
          <a:bodyPr/>
          <a:lstStyle/>
          <a:p>
            <a:endParaRPr lang="ar-SY"/>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138145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4A58FE9D-D4AB-4587-9E4E-7280338CEFC0}" type="datetimeFigureOut">
              <a:rPr lang="ar-SY" smtClean="0"/>
              <a:t>04/10/1440</a:t>
            </a:fld>
            <a:endParaRPr lang="ar-SY"/>
          </a:p>
        </p:txBody>
      </p:sp>
      <p:sp>
        <p:nvSpPr>
          <p:cNvPr id="8" name="Footer Placeholder 7"/>
          <p:cNvSpPr>
            <a:spLocks noGrp="1"/>
          </p:cNvSpPr>
          <p:nvPr>
            <p:ph type="ftr" sz="quarter" idx="11"/>
          </p:nvPr>
        </p:nvSpPr>
        <p:spPr/>
        <p:txBody>
          <a:bodyPr/>
          <a:lstStyle/>
          <a:p>
            <a:endParaRPr lang="ar-SY"/>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2548079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4A58FE9D-D4AB-4587-9E4E-7280338CEFC0}" type="datetimeFigureOut">
              <a:rPr lang="ar-SY" smtClean="0"/>
              <a:t>04/10/1440</a:t>
            </a:fld>
            <a:endParaRPr lang="ar-SY"/>
          </a:p>
        </p:txBody>
      </p:sp>
      <p:sp>
        <p:nvSpPr>
          <p:cNvPr id="4" name="Footer Placeholder 3"/>
          <p:cNvSpPr>
            <a:spLocks noGrp="1"/>
          </p:cNvSpPr>
          <p:nvPr>
            <p:ph type="ftr" sz="quarter" idx="11"/>
          </p:nvPr>
        </p:nvSpPr>
        <p:spPr/>
        <p:txBody>
          <a:bodyPr/>
          <a:lstStyle/>
          <a:p>
            <a:endParaRPr lang="ar-SY"/>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3286120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58FE9D-D4AB-4587-9E4E-7280338CEFC0}" type="datetimeFigureOut">
              <a:rPr lang="ar-SY" smtClean="0"/>
              <a:t>04/10/1440</a:t>
            </a:fld>
            <a:endParaRPr lang="ar-SY"/>
          </a:p>
        </p:txBody>
      </p:sp>
      <p:sp>
        <p:nvSpPr>
          <p:cNvPr id="3" name="Footer Placeholder 2"/>
          <p:cNvSpPr>
            <a:spLocks noGrp="1"/>
          </p:cNvSpPr>
          <p:nvPr>
            <p:ph type="ftr" sz="quarter" idx="11"/>
          </p:nvPr>
        </p:nvSpPr>
        <p:spPr/>
        <p:txBody>
          <a:bodyPr/>
          <a:lstStyle/>
          <a:p>
            <a:endParaRPr lang="ar-SY"/>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2064936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A58FE9D-D4AB-4587-9E4E-7280338CEFC0}" type="datetimeFigureOut">
              <a:rPr lang="ar-SY" smtClean="0"/>
              <a:t>04/10/1440</a:t>
            </a:fld>
            <a:endParaRPr lang="ar-SY"/>
          </a:p>
        </p:txBody>
      </p:sp>
      <p:sp>
        <p:nvSpPr>
          <p:cNvPr id="6" name="Footer Placeholder 5"/>
          <p:cNvSpPr>
            <a:spLocks noGrp="1"/>
          </p:cNvSpPr>
          <p:nvPr>
            <p:ph type="ftr" sz="quarter" idx="11"/>
          </p:nvPr>
        </p:nvSpPr>
        <p:spPr/>
        <p:txBody>
          <a:bodyPr/>
          <a:lstStyle/>
          <a:p>
            <a:endParaRPr lang="ar-SY"/>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1094083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A58FE9D-D4AB-4587-9E4E-7280338CEFC0}" type="datetimeFigureOut">
              <a:rPr lang="ar-SY" smtClean="0"/>
              <a:t>04/10/1440</a:t>
            </a:fld>
            <a:endParaRPr lang="ar-SY"/>
          </a:p>
        </p:txBody>
      </p:sp>
      <p:sp>
        <p:nvSpPr>
          <p:cNvPr id="6" name="Footer Placeholder 5"/>
          <p:cNvSpPr>
            <a:spLocks noGrp="1"/>
          </p:cNvSpPr>
          <p:nvPr>
            <p:ph type="ftr" sz="quarter" idx="11"/>
          </p:nvPr>
        </p:nvSpPr>
        <p:spPr/>
        <p:txBody>
          <a:bodyPr/>
          <a:lstStyle/>
          <a:p>
            <a:endParaRPr lang="ar-S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787CA4-D526-4D38-A137-E0670B7D0969}" type="slidenum">
              <a:rPr lang="ar-SY" smtClean="0"/>
              <a:t>‹#›</a:t>
            </a:fld>
            <a:endParaRPr lang="ar-SY"/>
          </a:p>
        </p:txBody>
      </p:sp>
    </p:spTree>
    <p:extLst>
      <p:ext uri="{BB962C8B-B14F-4D97-AF65-F5344CB8AC3E}">
        <p14:creationId xmlns:p14="http://schemas.microsoft.com/office/powerpoint/2010/main" val="4069768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58FE9D-D4AB-4587-9E4E-7280338CEFC0}" type="datetimeFigureOut">
              <a:rPr lang="ar-SY" smtClean="0"/>
              <a:t>04/10/1440</a:t>
            </a:fld>
            <a:endParaRPr lang="ar-SY"/>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SY"/>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787CA4-D526-4D38-A137-E0670B7D0969}" type="slidenum">
              <a:rPr lang="ar-SY" smtClean="0"/>
              <a:t>‹#›</a:t>
            </a:fld>
            <a:endParaRPr lang="ar-SY"/>
          </a:p>
        </p:txBody>
      </p:sp>
    </p:spTree>
    <p:extLst>
      <p:ext uri="{BB962C8B-B14F-4D97-AF65-F5344CB8AC3E}">
        <p14:creationId xmlns:p14="http://schemas.microsoft.com/office/powerpoint/2010/main" val="1090188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drive.google.com/open?id=19nQgWpQl4OBk9frZVcoGlw2EAnJ93_Ib" TargetMode="External"/><Relationship Id="rId3" Type="http://schemas.openxmlformats.org/officeDocument/2006/relationships/hyperlink" Target="https://drive.google.com/open?id=1XYI_39qahJNP5KEVLKQsMBhh74mH080m" TargetMode="External"/><Relationship Id="rId7" Type="http://schemas.openxmlformats.org/officeDocument/2006/relationships/hyperlink" Target="https://drive.google.com/open?id=1m38m-iAq4ZpeCUf177vyI_9ece1bcJC1" TargetMode="External"/><Relationship Id="rId12" Type="http://schemas.openxmlformats.org/officeDocument/2006/relationships/hyperlink" Target="https://drive.google.com/open?id=14CVFdK2Oz-btbH21qCz1sQkdRT6jmKbT" TargetMode="External"/><Relationship Id="rId2" Type="http://schemas.openxmlformats.org/officeDocument/2006/relationships/hyperlink" Target="https://drive.google.com/open?id=1wXlRwrscwen_h4mYV1-ZgISUzjd8odwJ" TargetMode="External"/><Relationship Id="rId1" Type="http://schemas.openxmlformats.org/officeDocument/2006/relationships/slideLayout" Target="../slideLayouts/slideLayout2.xml"/><Relationship Id="rId6" Type="http://schemas.openxmlformats.org/officeDocument/2006/relationships/hyperlink" Target="https://drive.google.com/open?id=1DDmYIsfal4nh3BEf6YL8xpZfEkgtfK6O" TargetMode="External"/><Relationship Id="rId11" Type="http://schemas.openxmlformats.org/officeDocument/2006/relationships/hyperlink" Target="https://drive.google.com/open?id=1uyRepoygHc_GnAIWKeSVd7EPyF2y_qXq" TargetMode="External"/><Relationship Id="rId5" Type="http://schemas.openxmlformats.org/officeDocument/2006/relationships/hyperlink" Target="https://drive.google.com/open?id=1Yj6S8cqTssk1VSQugy3iRWXzlEyUXEFs" TargetMode="External"/><Relationship Id="rId10" Type="http://schemas.openxmlformats.org/officeDocument/2006/relationships/hyperlink" Target="https://drive.google.com/open?id=1wZfUDRUV34ebdfWFremn9y-Adao-NfaE" TargetMode="External"/><Relationship Id="rId4" Type="http://schemas.openxmlformats.org/officeDocument/2006/relationships/hyperlink" Target="https://drive.google.com/open?id=1wkO9ikgF-6yW_hVcYWJ7cYPpDRyfhyOm" TargetMode="External"/><Relationship Id="rId9" Type="http://schemas.openxmlformats.org/officeDocument/2006/relationships/hyperlink" Target="https://drive.google.com/open?id=1hM3qv82opObxPQzJLu1NVy5Kgcb_eimS"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084981A-BB85-4986-911D-1FF9DDBDF5C6}"/>
              </a:ext>
            </a:extLst>
          </p:cNvPr>
          <p:cNvSpPr>
            <a:spLocks noGrp="1"/>
          </p:cNvSpPr>
          <p:nvPr>
            <p:ph type="ctrTitle"/>
          </p:nvPr>
        </p:nvSpPr>
        <p:spPr>
          <a:xfrm>
            <a:off x="2458585" y="1796143"/>
            <a:ext cx="8915399" cy="2262781"/>
          </a:xfrm>
        </p:spPr>
        <p:txBody>
          <a:bodyPr/>
          <a:lstStyle/>
          <a:p>
            <a:pPr algn="ctr"/>
            <a:r>
              <a:rPr lang="ar-SY" b="1" dirty="0">
                <a:solidFill>
                  <a:srgbClr val="C00000"/>
                </a:solidFill>
                <a:latin typeface="Arial Black" panose="020B0A04020102020204" pitchFamily="34" charset="0"/>
              </a:rPr>
              <a:t>آفاتُ الثَّدي الأكثرُ شيوعاً</a:t>
            </a:r>
            <a:br>
              <a:rPr lang="ar-SY" b="1" dirty="0">
                <a:solidFill>
                  <a:srgbClr val="C00000"/>
                </a:solidFill>
                <a:latin typeface="Arial Black" panose="020B0A04020102020204" pitchFamily="34" charset="0"/>
              </a:rPr>
            </a:br>
            <a:r>
              <a:rPr lang="ar-SY" b="1" dirty="0">
                <a:solidFill>
                  <a:srgbClr val="00B0F0"/>
                </a:solidFill>
                <a:latin typeface="Arial Black" panose="020B0A04020102020204" pitchFamily="34" charset="0"/>
              </a:rPr>
              <a:t>في المقاربة والتَّدبير</a:t>
            </a:r>
          </a:p>
        </p:txBody>
      </p:sp>
      <p:sp>
        <p:nvSpPr>
          <p:cNvPr id="3" name="عنوان فرعي 2">
            <a:extLst>
              <a:ext uri="{FF2B5EF4-FFF2-40B4-BE49-F238E27FC236}">
                <a16:creationId xmlns:a16="http://schemas.microsoft.com/office/drawing/2014/main" id="{DF363D16-6BAE-4073-BDAD-1807F6BD0CD8}"/>
              </a:ext>
            </a:extLst>
          </p:cNvPr>
          <p:cNvSpPr>
            <a:spLocks noGrp="1"/>
          </p:cNvSpPr>
          <p:nvPr>
            <p:ph type="subTitle" idx="1"/>
          </p:nvPr>
        </p:nvSpPr>
        <p:spPr/>
        <p:txBody>
          <a:bodyPr/>
          <a:lstStyle/>
          <a:p>
            <a:pPr algn="ctr"/>
            <a:r>
              <a:rPr lang="ar-SY" b="1" dirty="0">
                <a:solidFill>
                  <a:srgbClr val="0070C0"/>
                </a:solidFill>
              </a:rPr>
              <a:t>د. عمَّــــار ياسين منصور</a:t>
            </a:r>
          </a:p>
        </p:txBody>
      </p:sp>
    </p:spTree>
    <p:extLst>
      <p:ext uri="{BB962C8B-B14F-4D97-AF65-F5344CB8AC3E}">
        <p14:creationId xmlns:p14="http://schemas.microsoft.com/office/powerpoint/2010/main" val="47477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0B39EE6-1B9D-4CF7-BA2D-DA78F2AE692F}"/>
              </a:ext>
            </a:extLst>
          </p:cNvPr>
          <p:cNvSpPr>
            <a:spLocks noGrp="1"/>
          </p:cNvSpPr>
          <p:nvPr>
            <p:ph type="title"/>
          </p:nvPr>
        </p:nvSpPr>
        <p:spPr/>
        <p:txBody>
          <a:bodyPr>
            <a:normAutofit/>
          </a:bodyPr>
          <a:lstStyle/>
          <a:p>
            <a:pPr algn="ctr"/>
            <a:r>
              <a:rPr lang="ar-SY" b="1" dirty="0">
                <a:solidFill>
                  <a:srgbClr val="00B0F0"/>
                </a:solidFill>
              </a:rPr>
              <a:t>تقييم ألم الثَّدي</a:t>
            </a:r>
            <a:br>
              <a:rPr lang="ar-SY" dirty="0"/>
            </a:br>
            <a:r>
              <a:rPr lang="en-US" altLang="ar-SY" dirty="0">
                <a:solidFill>
                  <a:srgbClr val="FF0000"/>
                </a:solidFill>
                <a:latin typeface="Algerian" panose="04020705040A02060702" pitchFamily="82" charset="0"/>
              </a:rPr>
              <a:t>THE EVALUATION OF BREAST PAIN</a:t>
            </a:r>
            <a:endParaRPr lang="ar-SY" dirty="0">
              <a:solidFill>
                <a:srgbClr val="FF0000"/>
              </a:solidFill>
            </a:endParaRPr>
          </a:p>
        </p:txBody>
      </p:sp>
      <p:sp>
        <p:nvSpPr>
          <p:cNvPr id="3" name="عنصر نائب للمحتوى 2">
            <a:extLst>
              <a:ext uri="{FF2B5EF4-FFF2-40B4-BE49-F238E27FC236}">
                <a16:creationId xmlns:a16="http://schemas.microsoft.com/office/drawing/2014/main" id="{3F1C0DE2-5DDE-42A7-86E5-234FDB619192}"/>
              </a:ext>
            </a:extLst>
          </p:cNvPr>
          <p:cNvSpPr>
            <a:spLocks noGrp="1"/>
          </p:cNvSpPr>
          <p:nvPr>
            <p:ph idx="1"/>
          </p:nvPr>
        </p:nvSpPr>
        <p:spPr>
          <a:xfrm>
            <a:off x="3788229" y="2828110"/>
            <a:ext cx="5325879" cy="2124891"/>
          </a:xfrm>
        </p:spPr>
        <p:txBody>
          <a:bodyPr>
            <a:normAutofit/>
          </a:bodyPr>
          <a:lstStyle/>
          <a:p>
            <a:r>
              <a:rPr lang="ar-SY" dirty="0">
                <a:solidFill>
                  <a:srgbClr val="C00000"/>
                </a:solidFill>
              </a:rPr>
              <a:t>القصّة المرضيّة </a:t>
            </a:r>
            <a:r>
              <a:rPr lang="en-US" altLang="ar-SY" b="1" dirty="0">
                <a:solidFill>
                  <a:srgbClr val="C00000"/>
                </a:solidFill>
              </a:rPr>
              <a:t>HISTORY</a:t>
            </a:r>
            <a:r>
              <a:rPr lang="ar-SY" dirty="0">
                <a:solidFill>
                  <a:srgbClr val="C00000"/>
                </a:solidFill>
              </a:rPr>
              <a:t>.</a:t>
            </a:r>
          </a:p>
          <a:p>
            <a:r>
              <a:rPr lang="ar-SY" dirty="0">
                <a:solidFill>
                  <a:srgbClr val="002060"/>
                </a:solidFill>
              </a:rPr>
              <a:t>الفحص الفيزيائيّ </a:t>
            </a:r>
            <a:r>
              <a:rPr lang="en-US" altLang="ar-SY" b="1" dirty="0">
                <a:solidFill>
                  <a:srgbClr val="002060"/>
                </a:solidFill>
              </a:rPr>
              <a:t> PHYSICAL EXAMINATION</a:t>
            </a:r>
            <a:endParaRPr lang="ar-SY" dirty="0">
              <a:solidFill>
                <a:srgbClr val="002060"/>
              </a:solidFill>
            </a:endParaRPr>
          </a:p>
          <a:p>
            <a:r>
              <a:rPr lang="ar-SY" dirty="0">
                <a:solidFill>
                  <a:srgbClr val="0070C0"/>
                </a:solidFill>
              </a:rPr>
              <a:t>الدراسة الشُّعاعيَّة للثَّدي </a:t>
            </a:r>
            <a:r>
              <a:rPr lang="en-US" altLang="ar-SY" b="1" dirty="0">
                <a:solidFill>
                  <a:srgbClr val="0070C0"/>
                </a:solidFill>
              </a:rPr>
              <a:t>MAMMOGRAPHY</a:t>
            </a:r>
            <a:r>
              <a:rPr lang="ar-SY" dirty="0">
                <a:solidFill>
                  <a:srgbClr val="0070C0"/>
                </a:solidFill>
              </a:rPr>
              <a:t>.</a:t>
            </a:r>
          </a:p>
        </p:txBody>
      </p:sp>
    </p:spTree>
    <p:extLst>
      <p:ext uri="{BB962C8B-B14F-4D97-AF65-F5344CB8AC3E}">
        <p14:creationId xmlns:p14="http://schemas.microsoft.com/office/powerpoint/2010/main" val="446171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زوايا مستديرة 1">
            <a:extLst>
              <a:ext uri="{FF2B5EF4-FFF2-40B4-BE49-F238E27FC236}">
                <a16:creationId xmlns:a16="http://schemas.microsoft.com/office/drawing/2014/main" id="{43CE87A3-A505-4690-AF35-CA5869D2BF4E}"/>
              </a:ext>
            </a:extLst>
          </p:cNvPr>
          <p:cNvSpPr/>
          <p:nvPr/>
        </p:nvSpPr>
        <p:spPr>
          <a:xfrm>
            <a:off x="3695700" y="481013"/>
            <a:ext cx="4800600" cy="10668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sz="4800" b="1" dirty="0">
                <a:solidFill>
                  <a:srgbClr val="FF0000"/>
                </a:solidFill>
                <a:latin typeface="Algerian" panose="04020705040A02060702" pitchFamily="82" charset="0"/>
              </a:rPr>
              <a:t>MANAGEMENT</a:t>
            </a:r>
            <a:br>
              <a:rPr lang="en-US" sz="4800" b="1" dirty="0">
                <a:solidFill>
                  <a:srgbClr val="FF0000"/>
                </a:solidFill>
                <a:latin typeface="Algerian" panose="04020705040A02060702" pitchFamily="82" charset="0"/>
              </a:rPr>
            </a:br>
            <a:r>
              <a:rPr lang="en-US" b="1" dirty="0">
                <a:solidFill>
                  <a:srgbClr val="C00000"/>
                </a:solidFill>
                <a:latin typeface="Algerian" panose="04020705040A02060702" pitchFamily="82" charset="0"/>
              </a:rPr>
              <a:t>OF Breast Pain</a:t>
            </a:r>
            <a:endParaRPr lang="ar-SY" b="1" dirty="0">
              <a:solidFill>
                <a:srgbClr val="C00000"/>
              </a:solidFill>
              <a:latin typeface="Algerian" panose="04020705040A02060702" pitchFamily="82" charset="0"/>
            </a:endParaRPr>
          </a:p>
        </p:txBody>
      </p:sp>
      <p:sp>
        <p:nvSpPr>
          <p:cNvPr id="3" name="مستطيل: زوايا مستديرة 2">
            <a:extLst>
              <a:ext uri="{FF2B5EF4-FFF2-40B4-BE49-F238E27FC236}">
                <a16:creationId xmlns:a16="http://schemas.microsoft.com/office/drawing/2014/main" id="{BF8DF409-B992-4897-A875-0C630BAC31B7}"/>
              </a:ext>
            </a:extLst>
          </p:cNvPr>
          <p:cNvSpPr/>
          <p:nvPr/>
        </p:nvSpPr>
        <p:spPr>
          <a:xfrm rot="858993">
            <a:off x="6324600" y="1879600"/>
            <a:ext cx="2514600" cy="1066800"/>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rgbClr val="0070C0"/>
                </a:solidFill>
                <a:latin typeface="Algerian" panose="04020705040A02060702" pitchFamily="82" charset="0"/>
              </a:rPr>
              <a:t>PHYSICAL EXAMINATION</a:t>
            </a:r>
            <a:endParaRPr lang="ar-SY" b="1" dirty="0">
              <a:solidFill>
                <a:srgbClr val="0070C0"/>
              </a:solidFill>
              <a:latin typeface="Algerian" panose="04020705040A02060702" pitchFamily="82" charset="0"/>
            </a:endParaRPr>
          </a:p>
        </p:txBody>
      </p:sp>
      <p:sp>
        <p:nvSpPr>
          <p:cNvPr id="5" name="مستطيل: زوايا مستديرة 4">
            <a:extLst>
              <a:ext uri="{FF2B5EF4-FFF2-40B4-BE49-F238E27FC236}">
                <a16:creationId xmlns:a16="http://schemas.microsoft.com/office/drawing/2014/main" id="{76D695E2-CDDF-46B7-BB6E-32A54A783F81}"/>
              </a:ext>
            </a:extLst>
          </p:cNvPr>
          <p:cNvSpPr/>
          <p:nvPr/>
        </p:nvSpPr>
        <p:spPr>
          <a:xfrm>
            <a:off x="4233863" y="3359150"/>
            <a:ext cx="3733800" cy="10668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sz="3200" b="1" dirty="0">
                <a:solidFill>
                  <a:srgbClr val="FF0000"/>
                </a:solidFill>
                <a:latin typeface="Algerian" panose="04020705040A02060702" pitchFamily="82" charset="0"/>
              </a:rPr>
              <a:t>NO BREAST MASS</a:t>
            </a:r>
            <a:endParaRPr lang="ar-SY" sz="3200" b="1" dirty="0">
              <a:solidFill>
                <a:srgbClr val="FF0000"/>
              </a:solidFill>
              <a:latin typeface="Algerian" panose="04020705040A02060702" pitchFamily="82" charset="0"/>
            </a:endParaRPr>
          </a:p>
        </p:txBody>
      </p:sp>
      <p:sp>
        <p:nvSpPr>
          <p:cNvPr id="8" name="مستطيل: زوايا مستديرة 7">
            <a:extLst>
              <a:ext uri="{FF2B5EF4-FFF2-40B4-BE49-F238E27FC236}">
                <a16:creationId xmlns:a16="http://schemas.microsoft.com/office/drawing/2014/main" id="{5EF31B59-ADE5-45C0-838D-D72DE5062017}"/>
              </a:ext>
            </a:extLst>
          </p:cNvPr>
          <p:cNvSpPr/>
          <p:nvPr/>
        </p:nvSpPr>
        <p:spPr>
          <a:xfrm rot="20516344">
            <a:off x="3303588" y="1944688"/>
            <a:ext cx="2514600" cy="1066800"/>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rgbClr val="0070C0"/>
                </a:solidFill>
                <a:latin typeface="Algerian" panose="04020705040A02060702" pitchFamily="82" charset="0"/>
              </a:rPr>
              <a:t>HISTORY</a:t>
            </a:r>
            <a:endParaRPr lang="ar-SY" b="1" dirty="0">
              <a:solidFill>
                <a:srgbClr val="0070C0"/>
              </a:solidFill>
              <a:latin typeface="Algerian" panose="04020705040A02060702" pitchFamily="82" charset="0"/>
            </a:endParaRPr>
          </a:p>
        </p:txBody>
      </p:sp>
      <p:sp>
        <p:nvSpPr>
          <p:cNvPr id="9" name="سهم: لأسفل 8">
            <a:extLst>
              <a:ext uri="{FF2B5EF4-FFF2-40B4-BE49-F238E27FC236}">
                <a16:creationId xmlns:a16="http://schemas.microsoft.com/office/drawing/2014/main" id="{E8FAB70E-77C6-4167-8C12-527A98FA901F}"/>
              </a:ext>
            </a:extLst>
          </p:cNvPr>
          <p:cNvSpPr/>
          <p:nvPr/>
        </p:nvSpPr>
        <p:spPr>
          <a:xfrm>
            <a:off x="5829300" y="2667000"/>
            <a:ext cx="533400" cy="609600"/>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Y" dirty="0"/>
          </a:p>
        </p:txBody>
      </p:sp>
      <p:sp>
        <p:nvSpPr>
          <p:cNvPr id="11" name="مستطيل: زوايا مستديرة 10">
            <a:extLst>
              <a:ext uri="{FF2B5EF4-FFF2-40B4-BE49-F238E27FC236}">
                <a16:creationId xmlns:a16="http://schemas.microsoft.com/office/drawing/2014/main" id="{41D174C5-F565-423C-AD86-5093BD7340F1}"/>
              </a:ext>
            </a:extLst>
          </p:cNvPr>
          <p:cNvSpPr/>
          <p:nvPr/>
        </p:nvSpPr>
        <p:spPr>
          <a:xfrm rot="20954915">
            <a:off x="7011988" y="5105400"/>
            <a:ext cx="2514600" cy="10668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rgbClr val="00B0F0"/>
                </a:solidFill>
                <a:latin typeface="Algerian" panose="04020705040A02060702" pitchFamily="82" charset="0"/>
              </a:rPr>
              <a:t>&lt;35 YEARS</a:t>
            </a:r>
            <a:br>
              <a:rPr lang="en-US" b="1" dirty="0">
                <a:solidFill>
                  <a:srgbClr val="00B0F0"/>
                </a:solidFill>
                <a:latin typeface="Algerian" panose="04020705040A02060702" pitchFamily="82" charset="0"/>
              </a:rPr>
            </a:br>
            <a:r>
              <a:rPr lang="en-US" b="1" dirty="0">
                <a:solidFill>
                  <a:srgbClr val="00B0F0"/>
                </a:solidFill>
                <a:latin typeface="Algerian" panose="04020705040A02060702" pitchFamily="82" charset="0"/>
              </a:rPr>
              <a:t>STOP!</a:t>
            </a:r>
            <a:endParaRPr lang="ar-SY" b="1" dirty="0">
              <a:solidFill>
                <a:srgbClr val="00B0F0"/>
              </a:solidFill>
              <a:latin typeface="Algerian" panose="04020705040A02060702" pitchFamily="82" charset="0"/>
            </a:endParaRPr>
          </a:p>
          <a:p>
            <a:pPr algn="ctr">
              <a:defRPr/>
            </a:pPr>
            <a:endParaRPr lang="ar-SY" b="1" dirty="0">
              <a:solidFill>
                <a:srgbClr val="C00000"/>
              </a:solidFill>
              <a:latin typeface="Algerian" panose="04020705040A02060702" pitchFamily="82" charset="0"/>
            </a:endParaRPr>
          </a:p>
        </p:txBody>
      </p:sp>
      <p:sp>
        <p:nvSpPr>
          <p:cNvPr id="12" name="مستطيل: زوايا مستديرة 11">
            <a:extLst>
              <a:ext uri="{FF2B5EF4-FFF2-40B4-BE49-F238E27FC236}">
                <a16:creationId xmlns:a16="http://schemas.microsoft.com/office/drawing/2014/main" id="{A0339F02-83F8-42AC-8C3F-253FC3DC857F}"/>
              </a:ext>
            </a:extLst>
          </p:cNvPr>
          <p:cNvSpPr/>
          <p:nvPr/>
        </p:nvSpPr>
        <p:spPr>
          <a:xfrm rot="632848">
            <a:off x="2976563" y="5110163"/>
            <a:ext cx="2514600" cy="10668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b="1" dirty="0">
                <a:solidFill>
                  <a:srgbClr val="00B0F0"/>
                </a:solidFill>
                <a:latin typeface="Algerian" panose="04020705040A02060702" pitchFamily="82" charset="0"/>
              </a:rPr>
              <a:t>&gt;35 YEARS </a:t>
            </a:r>
            <a:br>
              <a:rPr lang="en-US" b="1" dirty="0">
                <a:solidFill>
                  <a:srgbClr val="00B0F0"/>
                </a:solidFill>
                <a:latin typeface="Algerian" panose="04020705040A02060702" pitchFamily="82" charset="0"/>
              </a:rPr>
            </a:br>
            <a:r>
              <a:rPr lang="en-US" b="1" dirty="0">
                <a:solidFill>
                  <a:srgbClr val="00B0F0"/>
                </a:solidFill>
                <a:latin typeface="Algerian" panose="04020705040A02060702" pitchFamily="82" charset="0"/>
              </a:rPr>
              <a:t>MAMMOGRAPHY</a:t>
            </a:r>
            <a:endParaRPr lang="ar-SY" b="1" dirty="0">
              <a:solidFill>
                <a:srgbClr val="00B0F0"/>
              </a:solidFill>
              <a:latin typeface="Algerian" panose="04020705040A02060702" pitchFamily="82" charset="0"/>
            </a:endParaRPr>
          </a:p>
          <a:p>
            <a:pPr algn="ctr">
              <a:defRPr/>
            </a:pPr>
            <a:endParaRPr lang="ar-SY" b="1" dirty="0">
              <a:solidFill>
                <a:srgbClr val="C00000"/>
              </a:solidFill>
              <a:latin typeface="Algerian" panose="04020705040A02060702" pitchFamily="82" charset="0"/>
            </a:endParaRPr>
          </a:p>
        </p:txBody>
      </p:sp>
      <p:sp>
        <p:nvSpPr>
          <p:cNvPr id="13" name="سهم: لأسفل 12">
            <a:extLst>
              <a:ext uri="{FF2B5EF4-FFF2-40B4-BE49-F238E27FC236}">
                <a16:creationId xmlns:a16="http://schemas.microsoft.com/office/drawing/2014/main" id="{B4B2E8D4-B3D8-4A98-8713-6A78C76B310A}"/>
              </a:ext>
            </a:extLst>
          </p:cNvPr>
          <p:cNvSpPr/>
          <p:nvPr/>
        </p:nvSpPr>
        <p:spPr>
          <a:xfrm rot="19837903">
            <a:off x="6669088" y="4587875"/>
            <a:ext cx="533400" cy="609600"/>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Y"/>
          </a:p>
        </p:txBody>
      </p:sp>
      <p:sp>
        <p:nvSpPr>
          <p:cNvPr id="14" name="سهم: لأسفل 13">
            <a:extLst>
              <a:ext uri="{FF2B5EF4-FFF2-40B4-BE49-F238E27FC236}">
                <a16:creationId xmlns:a16="http://schemas.microsoft.com/office/drawing/2014/main" id="{C517C7B9-C396-4F9D-A4F1-6029C21F7614}"/>
              </a:ext>
            </a:extLst>
          </p:cNvPr>
          <p:cNvSpPr/>
          <p:nvPr/>
        </p:nvSpPr>
        <p:spPr>
          <a:xfrm rot="1641626">
            <a:off x="5184775" y="4584700"/>
            <a:ext cx="533400" cy="609600"/>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Y"/>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ACE4D57-80E4-4734-8CD7-7CCB02A46185}"/>
              </a:ext>
            </a:extLst>
          </p:cNvPr>
          <p:cNvSpPr>
            <a:spLocks noGrp="1"/>
          </p:cNvSpPr>
          <p:nvPr>
            <p:ph type="title"/>
          </p:nvPr>
        </p:nvSpPr>
        <p:spPr/>
        <p:txBody>
          <a:bodyPr/>
          <a:lstStyle/>
          <a:p>
            <a:pPr algn="ctr"/>
            <a:r>
              <a:rPr lang="ar-SY" b="1" dirty="0">
                <a:solidFill>
                  <a:srgbClr val="00B0F0"/>
                </a:solidFill>
              </a:rPr>
              <a:t>متى نُعالج ألم الثَّدي؟</a:t>
            </a:r>
            <a:br>
              <a:rPr lang="ar-SY" b="1" dirty="0">
                <a:solidFill>
                  <a:srgbClr val="00B0F0"/>
                </a:solidFill>
              </a:rPr>
            </a:br>
            <a:r>
              <a:rPr lang="en-US" altLang="ar-SY" b="1" dirty="0">
                <a:solidFill>
                  <a:srgbClr val="FF0000"/>
                </a:solidFill>
                <a:latin typeface="Algerian" panose="04020705040A02060702" pitchFamily="82" charset="0"/>
              </a:rPr>
              <a:t>WHEN TO TREAT BREAST PAIN?</a:t>
            </a:r>
            <a:endParaRPr lang="ar-SY" dirty="0">
              <a:solidFill>
                <a:srgbClr val="FF0000"/>
              </a:solidFill>
            </a:endParaRPr>
          </a:p>
        </p:txBody>
      </p:sp>
      <p:sp>
        <p:nvSpPr>
          <p:cNvPr id="3" name="عنصر نائب للمحتوى 2">
            <a:extLst>
              <a:ext uri="{FF2B5EF4-FFF2-40B4-BE49-F238E27FC236}">
                <a16:creationId xmlns:a16="http://schemas.microsoft.com/office/drawing/2014/main" id="{E42AC3F1-782A-4D3B-8456-591A63B68B8D}"/>
              </a:ext>
            </a:extLst>
          </p:cNvPr>
          <p:cNvSpPr>
            <a:spLocks noGrp="1"/>
          </p:cNvSpPr>
          <p:nvPr>
            <p:ph idx="1"/>
          </p:nvPr>
        </p:nvSpPr>
        <p:spPr>
          <a:xfrm>
            <a:off x="4911634" y="3034937"/>
            <a:ext cx="4894806" cy="2360023"/>
          </a:xfrm>
        </p:spPr>
        <p:txBody>
          <a:bodyPr/>
          <a:lstStyle/>
          <a:p>
            <a:pPr marL="0" indent="0" algn="ctr">
              <a:buNone/>
            </a:pPr>
            <a:r>
              <a:rPr lang="ar-SY" b="1" dirty="0">
                <a:solidFill>
                  <a:srgbClr val="C00000"/>
                </a:solidFill>
              </a:rPr>
              <a:t>يجب تدبير ألم الثَّدي متى:</a:t>
            </a:r>
          </a:p>
          <a:p>
            <a:r>
              <a:rPr lang="ar-SY" dirty="0">
                <a:solidFill>
                  <a:srgbClr val="00B050"/>
                </a:solidFill>
              </a:rPr>
              <a:t>كان الألمُ شديداً.</a:t>
            </a:r>
          </a:p>
          <a:p>
            <a:r>
              <a:rPr lang="ar-SY" dirty="0">
                <a:solidFill>
                  <a:srgbClr val="7030A0"/>
                </a:solidFill>
              </a:rPr>
              <a:t>أثَّر سلباً على حياة المرأة.</a:t>
            </a:r>
          </a:p>
          <a:p>
            <a:r>
              <a:rPr lang="ar-SY" dirty="0">
                <a:solidFill>
                  <a:srgbClr val="002060"/>
                </a:solidFill>
              </a:rPr>
              <a:t>استمرَّ لأكثر من ثلاثة ايَّام من كلِّ دورة طمثيَّة.</a:t>
            </a:r>
          </a:p>
        </p:txBody>
      </p:sp>
    </p:spTree>
    <p:extLst>
      <p:ext uri="{BB962C8B-B14F-4D97-AF65-F5344CB8AC3E}">
        <p14:creationId xmlns:p14="http://schemas.microsoft.com/office/powerpoint/2010/main" val="90330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7447F62-6231-472C-BF20-9ED7402E0325}"/>
              </a:ext>
            </a:extLst>
          </p:cNvPr>
          <p:cNvSpPr>
            <a:spLocks noGrp="1"/>
          </p:cNvSpPr>
          <p:nvPr>
            <p:ph type="title"/>
          </p:nvPr>
        </p:nvSpPr>
        <p:spPr/>
        <p:txBody>
          <a:bodyPr>
            <a:normAutofit fontScale="90000"/>
          </a:bodyPr>
          <a:lstStyle/>
          <a:p>
            <a:pPr algn="ctr"/>
            <a:r>
              <a:rPr lang="ar-SY" b="1" dirty="0">
                <a:solidFill>
                  <a:srgbClr val="00B0F0"/>
                </a:solidFill>
              </a:rPr>
              <a:t>كيف نعالج ألم الثَّدي؟</a:t>
            </a:r>
            <a:br>
              <a:rPr lang="ar-SY" dirty="0">
                <a:solidFill>
                  <a:srgbClr val="00B0F0"/>
                </a:solidFill>
              </a:rPr>
            </a:br>
            <a:r>
              <a:rPr lang="en-US" altLang="ar-SY" dirty="0">
                <a:solidFill>
                  <a:srgbClr val="FF0000"/>
                </a:solidFill>
                <a:latin typeface="Algerian" panose="04020705040A02060702" pitchFamily="82" charset="0"/>
              </a:rPr>
              <a:t>HOW TO TREAT A WOMAN WITH BREAST PAIN?</a:t>
            </a:r>
            <a:endParaRPr lang="ar-SY" dirty="0">
              <a:solidFill>
                <a:srgbClr val="FF0000"/>
              </a:solidFill>
            </a:endParaRPr>
          </a:p>
        </p:txBody>
      </p:sp>
      <p:sp>
        <p:nvSpPr>
          <p:cNvPr id="3" name="عنصر نائب للمحتوى 2">
            <a:extLst>
              <a:ext uri="{FF2B5EF4-FFF2-40B4-BE49-F238E27FC236}">
                <a16:creationId xmlns:a16="http://schemas.microsoft.com/office/drawing/2014/main" id="{0440567A-7399-43A8-9049-033160AEBE6C}"/>
              </a:ext>
            </a:extLst>
          </p:cNvPr>
          <p:cNvSpPr>
            <a:spLocks noGrp="1"/>
          </p:cNvSpPr>
          <p:nvPr>
            <p:ph idx="1"/>
          </p:nvPr>
        </p:nvSpPr>
        <p:spPr>
          <a:xfrm>
            <a:off x="2883599" y="2120537"/>
            <a:ext cx="8330338" cy="3777622"/>
          </a:xfrm>
        </p:spPr>
        <p:txBody>
          <a:bodyPr>
            <a:normAutofit/>
          </a:bodyPr>
          <a:lstStyle/>
          <a:p>
            <a:pPr marL="0" indent="0" algn="ctr">
              <a:buNone/>
            </a:pPr>
            <a:r>
              <a:rPr lang="ar-SY" b="1" dirty="0">
                <a:solidFill>
                  <a:srgbClr val="C00000"/>
                </a:solidFill>
              </a:rPr>
              <a:t>الدَّواء الوحيد ذو الدّلالة الواضحة على ألم الثَّدي هو الـ </a:t>
            </a:r>
            <a:r>
              <a:rPr lang="en-US" b="1" dirty="0">
                <a:solidFill>
                  <a:srgbClr val="C00000"/>
                </a:solidFill>
              </a:rPr>
              <a:t>Danazol</a:t>
            </a:r>
            <a:r>
              <a:rPr lang="ar-SY" b="1" dirty="0">
                <a:solidFill>
                  <a:srgbClr val="C00000"/>
                </a:solidFill>
              </a:rPr>
              <a:t>:</a:t>
            </a:r>
          </a:p>
          <a:p>
            <a:r>
              <a:rPr lang="ar-SY" dirty="0">
                <a:solidFill>
                  <a:srgbClr val="00B0F0"/>
                </a:solidFill>
              </a:rPr>
              <a:t>75% من حالات ألم الثَّدي غير الدَّوري تستجيب للعلاج به.</a:t>
            </a:r>
          </a:p>
          <a:p>
            <a:r>
              <a:rPr lang="ar-SY" dirty="0">
                <a:solidFill>
                  <a:srgbClr val="FF0000"/>
                </a:solidFill>
              </a:rPr>
              <a:t>بنسبة أقل من ذلك، تستجيب حالات ألم الثَّدي الدَّوري.</a:t>
            </a:r>
          </a:p>
          <a:p>
            <a:r>
              <a:rPr lang="ar-SY" dirty="0">
                <a:solidFill>
                  <a:srgbClr val="002060"/>
                </a:solidFill>
              </a:rPr>
              <a:t>يُحصر استعماله على حالات ألم الثَّدي الشَّديد غير المُحتمل وذلك لآثاره الجانبيّة الضّارة على المرأة.</a:t>
            </a:r>
          </a:p>
          <a:p>
            <a:r>
              <a:rPr lang="ar-SY" dirty="0">
                <a:solidFill>
                  <a:srgbClr val="0070C0"/>
                </a:solidFill>
              </a:rPr>
              <a:t>من مفاعيله الجانبيّة الضّارة نذكر:</a:t>
            </a:r>
          </a:p>
          <a:p>
            <a:pPr marL="0" indent="0">
              <a:buNone/>
            </a:pPr>
            <a:r>
              <a:rPr lang="ar-SY" sz="1500" b="1" dirty="0">
                <a:solidFill>
                  <a:srgbClr val="0070C0"/>
                </a:solidFill>
              </a:rPr>
              <a:t>                                      - اضطراب الدَّورة الطمثيَّة </a:t>
            </a:r>
            <a:r>
              <a:rPr lang="en-US" altLang="ar-SY" sz="1500" b="1" dirty="0">
                <a:solidFill>
                  <a:srgbClr val="0070C0"/>
                </a:solidFill>
                <a:latin typeface="Arial Black" panose="020B0A04020102020204" pitchFamily="34" charset="0"/>
              </a:rPr>
              <a:t>MENSTRUAL IRREGULARITY </a:t>
            </a:r>
            <a:r>
              <a:rPr lang="ar-SY" sz="1500" b="1" dirty="0">
                <a:solidFill>
                  <a:srgbClr val="0070C0"/>
                </a:solidFill>
              </a:rPr>
              <a:t>.</a:t>
            </a:r>
          </a:p>
          <a:p>
            <a:pPr marL="0" indent="0">
              <a:buNone/>
            </a:pPr>
            <a:r>
              <a:rPr lang="ar-SY" sz="1500" b="1" dirty="0">
                <a:solidFill>
                  <a:srgbClr val="0070C0"/>
                </a:solidFill>
              </a:rPr>
              <a:t>                                      - العدُّ الشَّائع (حبُّ الشَّباب) </a:t>
            </a:r>
            <a:r>
              <a:rPr lang="en-US" altLang="ar-SY" sz="1500" b="1" dirty="0">
                <a:solidFill>
                  <a:srgbClr val="0070C0"/>
                </a:solidFill>
                <a:latin typeface="Arial Black" panose="020B0A04020102020204" pitchFamily="34" charset="0"/>
              </a:rPr>
              <a:t>ACNE</a:t>
            </a:r>
            <a:r>
              <a:rPr lang="ar-SY" sz="1500" b="1" dirty="0">
                <a:solidFill>
                  <a:srgbClr val="0070C0"/>
                </a:solidFill>
              </a:rPr>
              <a:t>.</a:t>
            </a:r>
          </a:p>
          <a:p>
            <a:pPr marL="0" indent="0">
              <a:buNone/>
            </a:pPr>
            <a:r>
              <a:rPr lang="ar-SY" sz="1500" b="1" dirty="0">
                <a:solidFill>
                  <a:srgbClr val="0070C0"/>
                </a:solidFill>
              </a:rPr>
              <a:t>                                      - زيادة الوزن </a:t>
            </a:r>
            <a:r>
              <a:rPr lang="en-US" altLang="ar-SY" sz="1500" b="1" dirty="0">
                <a:solidFill>
                  <a:srgbClr val="0070C0"/>
                </a:solidFill>
                <a:latin typeface="Arial Black" panose="020B0A04020102020204" pitchFamily="34" charset="0"/>
              </a:rPr>
              <a:t>WEIGHT GAIN </a:t>
            </a:r>
            <a:r>
              <a:rPr lang="ar-SY" sz="1500" b="1" dirty="0">
                <a:solidFill>
                  <a:srgbClr val="0070C0"/>
                </a:solidFill>
              </a:rPr>
              <a:t>.</a:t>
            </a:r>
          </a:p>
          <a:p>
            <a:pPr marL="0" indent="0">
              <a:buNone/>
            </a:pPr>
            <a:r>
              <a:rPr lang="ar-SY" sz="1500" b="1" dirty="0">
                <a:solidFill>
                  <a:srgbClr val="0070C0"/>
                </a:solidFill>
              </a:rPr>
              <a:t>                                      - الشَّعرانيَّة (زيادة شعر الجسم) </a:t>
            </a:r>
            <a:r>
              <a:rPr lang="en-US" altLang="ar-SY" sz="1500" b="1" dirty="0">
                <a:solidFill>
                  <a:srgbClr val="0070C0"/>
                </a:solidFill>
                <a:latin typeface="Arial Black" panose="020B0A04020102020204" pitchFamily="34" charset="0"/>
              </a:rPr>
              <a:t>HIRSUTISM</a:t>
            </a:r>
            <a:r>
              <a:rPr lang="ar-SY" sz="1500" b="1" dirty="0">
                <a:solidFill>
                  <a:srgbClr val="0070C0"/>
                </a:solidFill>
              </a:rPr>
              <a:t>.</a:t>
            </a:r>
          </a:p>
        </p:txBody>
      </p:sp>
    </p:spTree>
    <p:extLst>
      <p:ext uri="{BB962C8B-B14F-4D97-AF65-F5344CB8AC3E}">
        <p14:creationId xmlns:p14="http://schemas.microsoft.com/office/powerpoint/2010/main" val="3796642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11381CA-79DC-49C0-98A7-726CFB26300B}"/>
              </a:ext>
            </a:extLst>
          </p:cNvPr>
          <p:cNvSpPr>
            <a:spLocks noGrp="1"/>
          </p:cNvSpPr>
          <p:nvPr>
            <p:ph type="title"/>
          </p:nvPr>
        </p:nvSpPr>
        <p:spPr/>
        <p:txBody>
          <a:bodyPr>
            <a:normAutofit/>
          </a:bodyPr>
          <a:lstStyle/>
          <a:p>
            <a:pPr algn="ctr"/>
            <a:r>
              <a:rPr lang="ar-SY" b="1" dirty="0">
                <a:solidFill>
                  <a:srgbClr val="00B0F0"/>
                </a:solidFill>
              </a:rPr>
              <a:t>العلاجات الأخرى لألم الثَّدي</a:t>
            </a:r>
            <a:br>
              <a:rPr lang="ar-SY" dirty="0"/>
            </a:br>
            <a:r>
              <a:rPr lang="en-US" altLang="ar-SY" dirty="0">
                <a:solidFill>
                  <a:srgbClr val="FF0000"/>
                </a:solidFill>
                <a:latin typeface="Algerian" panose="04020705040A02060702" pitchFamily="82" charset="0"/>
              </a:rPr>
              <a:t>THE OTHER OPTIONS OF TREATMENT </a:t>
            </a:r>
            <a:endParaRPr lang="ar-SY" dirty="0">
              <a:solidFill>
                <a:srgbClr val="FF0000"/>
              </a:solidFill>
            </a:endParaRPr>
          </a:p>
        </p:txBody>
      </p:sp>
      <p:sp>
        <p:nvSpPr>
          <p:cNvPr id="3" name="عنصر نائب للمحتوى 2">
            <a:extLst>
              <a:ext uri="{FF2B5EF4-FFF2-40B4-BE49-F238E27FC236}">
                <a16:creationId xmlns:a16="http://schemas.microsoft.com/office/drawing/2014/main" id="{17FCAF9B-C15C-4E5C-B192-BBB069CBC3A8}"/>
              </a:ext>
            </a:extLst>
          </p:cNvPr>
          <p:cNvSpPr>
            <a:spLocks noGrp="1"/>
          </p:cNvSpPr>
          <p:nvPr>
            <p:ph idx="1"/>
          </p:nvPr>
        </p:nvSpPr>
        <p:spPr>
          <a:xfrm>
            <a:off x="3030585" y="2525486"/>
            <a:ext cx="6619102" cy="3444240"/>
          </a:xfrm>
        </p:spPr>
        <p:txBody>
          <a:bodyPr/>
          <a:lstStyle/>
          <a:p>
            <a:r>
              <a:rPr lang="ar-SY" dirty="0">
                <a:solidFill>
                  <a:srgbClr val="002060"/>
                </a:solidFill>
              </a:rPr>
              <a:t>الامتناع عن الكافئين (الإقلاع عن شرب القهوة خصوصاً).</a:t>
            </a:r>
          </a:p>
          <a:p>
            <a:r>
              <a:rPr lang="ar-SY" dirty="0">
                <a:solidFill>
                  <a:srgbClr val="C00000"/>
                </a:solidFill>
              </a:rPr>
              <a:t>فيتامين </a:t>
            </a:r>
            <a:r>
              <a:rPr lang="en-US" dirty="0">
                <a:solidFill>
                  <a:srgbClr val="C00000"/>
                </a:solidFill>
              </a:rPr>
              <a:t>E</a:t>
            </a:r>
            <a:r>
              <a:rPr lang="ar-SY" dirty="0">
                <a:solidFill>
                  <a:srgbClr val="C00000"/>
                </a:solidFill>
              </a:rPr>
              <a:t>.</a:t>
            </a:r>
          </a:p>
          <a:p>
            <a:r>
              <a:rPr lang="ar-SY" dirty="0">
                <a:solidFill>
                  <a:srgbClr val="0070C0"/>
                </a:solidFill>
              </a:rPr>
              <a:t>زهرة الربيع المسائيّة </a:t>
            </a:r>
            <a:r>
              <a:rPr lang="en-US" dirty="0">
                <a:solidFill>
                  <a:srgbClr val="0070C0"/>
                </a:solidFill>
              </a:rPr>
              <a:t>Evening Primrose Oil</a:t>
            </a:r>
            <a:r>
              <a:rPr lang="ar-SY" dirty="0">
                <a:solidFill>
                  <a:srgbClr val="0070C0"/>
                </a:solidFill>
              </a:rPr>
              <a:t>:</a:t>
            </a:r>
          </a:p>
          <a:p>
            <a:pPr marL="0" indent="0">
              <a:buNone/>
            </a:pPr>
            <a:r>
              <a:rPr lang="ar-SY" dirty="0">
                <a:solidFill>
                  <a:srgbClr val="0070C0"/>
                </a:solidFill>
              </a:rPr>
              <a:t>            -  تستجيب نصف حالات ألم الثَّدي الدّوري على هذا الدَّواء.</a:t>
            </a:r>
          </a:p>
          <a:p>
            <a:pPr marL="0" indent="0">
              <a:buNone/>
            </a:pPr>
            <a:r>
              <a:rPr lang="ar-SY" dirty="0">
                <a:solidFill>
                  <a:srgbClr val="0070C0"/>
                </a:solidFill>
              </a:rPr>
              <a:t>            - ألم الثَّدي غير الدّوري أكثر ممانعة للدواء.</a:t>
            </a:r>
          </a:p>
          <a:p>
            <a:pPr marL="0" indent="0">
              <a:buNone/>
            </a:pPr>
            <a:r>
              <a:rPr lang="ar-SY" dirty="0">
                <a:solidFill>
                  <a:srgbClr val="0070C0"/>
                </a:solidFill>
              </a:rPr>
              <a:t>            - المفاعيل الجانبيّة الضّارة للدواء قليلة جدّاً (2%).</a:t>
            </a:r>
          </a:p>
          <a:p>
            <a:endParaRPr lang="ar-SY" dirty="0">
              <a:solidFill>
                <a:srgbClr val="0070C0"/>
              </a:solidFill>
            </a:endParaRPr>
          </a:p>
          <a:p>
            <a:endParaRPr lang="ar-SY" dirty="0">
              <a:solidFill>
                <a:srgbClr val="002060"/>
              </a:solidFill>
            </a:endParaRPr>
          </a:p>
        </p:txBody>
      </p:sp>
    </p:spTree>
    <p:extLst>
      <p:ext uri="{BB962C8B-B14F-4D97-AF65-F5344CB8AC3E}">
        <p14:creationId xmlns:p14="http://schemas.microsoft.com/office/powerpoint/2010/main" val="3451874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5CA2F4E-0FB0-4607-9652-A8D6D85A740F}"/>
              </a:ext>
            </a:extLst>
          </p:cNvPr>
          <p:cNvSpPr>
            <a:spLocks noGrp="1"/>
          </p:cNvSpPr>
          <p:nvPr>
            <p:ph type="title"/>
          </p:nvPr>
        </p:nvSpPr>
        <p:spPr>
          <a:xfrm>
            <a:off x="6544491" y="624110"/>
            <a:ext cx="3239589" cy="1280890"/>
          </a:xfrm>
        </p:spPr>
        <p:txBody>
          <a:bodyPr>
            <a:normAutofit fontScale="90000"/>
          </a:bodyPr>
          <a:lstStyle/>
          <a:p>
            <a:pPr algn="ctr"/>
            <a:r>
              <a:rPr lang="ar-SY" b="1" dirty="0">
                <a:solidFill>
                  <a:srgbClr val="00B0F0"/>
                </a:solidFill>
              </a:rPr>
              <a:t>ملاحظة هامّة</a:t>
            </a:r>
            <a:br>
              <a:rPr lang="ar-SY" dirty="0"/>
            </a:br>
            <a:r>
              <a:rPr lang="en-US" altLang="ar-SY" sz="5400" dirty="0">
                <a:solidFill>
                  <a:srgbClr val="FF0000"/>
                </a:solidFill>
                <a:latin typeface="Algerian" panose="04020705040A02060702" pitchFamily="82" charset="0"/>
              </a:rPr>
              <a:t>NOTES</a:t>
            </a:r>
            <a:endParaRPr lang="ar-SY" sz="5400" dirty="0">
              <a:solidFill>
                <a:srgbClr val="FF0000"/>
              </a:solidFill>
            </a:endParaRPr>
          </a:p>
        </p:txBody>
      </p:sp>
      <p:sp>
        <p:nvSpPr>
          <p:cNvPr id="3" name="عنصر نائب للمحتوى 2">
            <a:extLst>
              <a:ext uri="{FF2B5EF4-FFF2-40B4-BE49-F238E27FC236}">
                <a16:creationId xmlns:a16="http://schemas.microsoft.com/office/drawing/2014/main" id="{16D74E1B-9E80-4E50-9F42-C37B3DBD3047}"/>
              </a:ext>
            </a:extLst>
          </p:cNvPr>
          <p:cNvSpPr>
            <a:spLocks noGrp="1"/>
          </p:cNvSpPr>
          <p:nvPr>
            <p:ph idx="1"/>
          </p:nvPr>
        </p:nvSpPr>
        <p:spPr>
          <a:xfrm>
            <a:off x="5746797" y="2995778"/>
            <a:ext cx="5273628" cy="2514855"/>
          </a:xfr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endParaRPr lang="ar-SY" dirty="0">
              <a:solidFill>
                <a:srgbClr val="C00000"/>
              </a:solidFill>
            </a:endParaRPr>
          </a:p>
          <a:p>
            <a:r>
              <a:rPr lang="ar-SY" dirty="0">
                <a:solidFill>
                  <a:srgbClr val="002060"/>
                </a:solidFill>
              </a:rPr>
              <a:t>ليس للجراحة من سبيل إلى تدبير ألم الثَّدي، ما خلا بعض الحالات المترافقة وكتلة في الثَّدي.</a:t>
            </a:r>
          </a:p>
          <a:p>
            <a:r>
              <a:rPr lang="ar-SY" dirty="0">
                <a:solidFill>
                  <a:srgbClr val="002060"/>
                </a:solidFill>
              </a:rPr>
              <a:t>حتّى وإن حدث وتوِضّع الألم في موضعٍ ما من الثّدي، استئصال نسيج الثّدي في ذلك الموضع غير موصى به كعلاج ناجع للألم.</a:t>
            </a:r>
          </a:p>
        </p:txBody>
      </p:sp>
      <p:sp>
        <p:nvSpPr>
          <p:cNvPr id="4" name="عنصر نائب للمحتوى 2">
            <a:extLst>
              <a:ext uri="{FF2B5EF4-FFF2-40B4-BE49-F238E27FC236}">
                <a16:creationId xmlns:a16="http://schemas.microsoft.com/office/drawing/2014/main" id="{AF40AD8B-9713-48F4-B34C-F5CD80326C20}"/>
              </a:ext>
            </a:extLst>
          </p:cNvPr>
          <p:cNvSpPr txBox="1">
            <a:spLocks/>
          </p:cNvSpPr>
          <p:nvPr/>
        </p:nvSpPr>
        <p:spPr>
          <a:xfrm rot="20557165">
            <a:off x="2193087" y="1328458"/>
            <a:ext cx="4036105" cy="2546708"/>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ar-SY" sz="1600" dirty="0">
                <a:solidFill>
                  <a:srgbClr val="FFFF00"/>
                </a:solidFill>
              </a:rPr>
              <a:t>هذا هو التوجُّه العامّ عالمياً، بيد أنّ لي تحفُّظاً على ذلك في حال كان ألم الثّدي وحيدَ الجانب، ترافق وقساوة معمّمة مؤلمة في نسيج الثّدي. هنا، أنصح بالتّداخل الجراحيّ إمّا لأخذ عيّنة نسيجية كافية تمكِّن المشرِّح المرضي من نفي الخباثة النّسيجيّة، وإمّا لاستئصال غدّة الثّدي كاملة دون الجلد والحلمة والهالة (وهو ما يُعرف اصطلاحاً باستئصال الثّدي تحت الجلد). </a:t>
            </a:r>
          </a:p>
        </p:txBody>
      </p:sp>
      <p:sp>
        <p:nvSpPr>
          <p:cNvPr id="5" name="عنصر نائب للمحتوى 2">
            <a:extLst>
              <a:ext uri="{FF2B5EF4-FFF2-40B4-BE49-F238E27FC236}">
                <a16:creationId xmlns:a16="http://schemas.microsoft.com/office/drawing/2014/main" id="{3DD859D7-D89E-4E65-9D54-D1A7B1527A56}"/>
              </a:ext>
            </a:extLst>
          </p:cNvPr>
          <p:cNvSpPr txBox="1">
            <a:spLocks/>
          </p:cNvSpPr>
          <p:nvPr/>
        </p:nvSpPr>
        <p:spPr>
          <a:xfrm rot="21053747">
            <a:off x="2481250" y="3984282"/>
            <a:ext cx="3133890" cy="2468467"/>
          </a:xfrm>
          <a:prstGeom prst="rect">
            <a:avLst/>
          </a:prstGeom>
          <a:solidFill>
            <a:schemeClr val="accent6">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ar-SY" sz="1600" b="1" dirty="0">
                <a:solidFill>
                  <a:srgbClr val="FF0000"/>
                </a:solidFill>
              </a:rPr>
              <a:t>حالة سريريَّة</a:t>
            </a:r>
            <a:br>
              <a:rPr lang="ar-SY" sz="1600" dirty="0">
                <a:solidFill>
                  <a:srgbClr val="C00000"/>
                </a:solidFill>
              </a:rPr>
            </a:br>
            <a:r>
              <a:rPr lang="ar-SY" sz="1600" dirty="0">
                <a:solidFill>
                  <a:srgbClr val="C00000"/>
                </a:solidFill>
              </a:rPr>
              <a:t>راجعت مريضة في عقدها الرّابع بشكوى ألم معمّم في أحد ثدييها. خلا قساوة معمّمة مؤلمة، بدا الفحص الفيزيائي للثدي، كذلك الاستقصاء بالأمواج فوق الصوتية دون الشُّبهة بوجود خباثة. وحدها الخزعة النسيجيّة أظهرت سرطان الثَّدي الالتهابيّ.</a:t>
            </a:r>
          </a:p>
        </p:txBody>
      </p:sp>
    </p:spTree>
    <p:extLst>
      <p:ext uri="{BB962C8B-B14F-4D97-AF65-F5344CB8AC3E}">
        <p14:creationId xmlns:p14="http://schemas.microsoft.com/office/powerpoint/2010/main" val="1063464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91E8818-6815-41BB-97CC-6A3D3CD46384}"/>
              </a:ext>
            </a:extLst>
          </p:cNvPr>
          <p:cNvSpPr>
            <a:spLocks noGrp="1"/>
          </p:cNvSpPr>
          <p:nvPr>
            <p:ph type="title"/>
          </p:nvPr>
        </p:nvSpPr>
        <p:spPr/>
        <p:txBody>
          <a:bodyPr/>
          <a:lstStyle/>
          <a:p>
            <a:pPr algn="ctr"/>
            <a:r>
              <a:rPr lang="ar-SY" b="1" dirty="0">
                <a:solidFill>
                  <a:srgbClr val="002060"/>
                </a:solidFill>
              </a:rPr>
              <a:t>النزّ من الحلمة</a:t>
            </a:r>
            <a:br>
              <a:rPr lang="ar-SY" dirty="0"/>
            </a:br>
            <a:r>
              <a:rPr lang="en-US" altLang="ar-SY" dirty="0">
                <a:solidFill>
                  <a:srgbClr val="00B0F0"/>
                </a:solidFill>
                <a:latin typeface="Algerian" panose="04020705040A02060702" pitchFamily="82" charset="0"/>
              </a:rPr>
              <a:t>NIPPLE DISCHARGE</a:t>
            </a:r>
            <a:endParaRPr lang="ar-SY" dirty="0"/>
          </a:p>
        </p:txBody>
      </p:sp>
      <p:sp>
        <p:nvSpPr>
          <p:cNvPr id="3" name="عنصر نائب للمحتوى 2">
            <a:extLst>
              <a:ext uri="{FF2B5EF4-FFF2-40B4-BE49-F238E27FC236}">
                <a16:creationId xmlns:a16="http://schemas.microsoft.com/office/drawing/2014/main" id="{F4D3DCE4-4403-4C96-A053-C8B6069A4D9C}"/>
              </a:ext>
            </a:extLst>
          </p:cNvPr>
          <p:cNvSpPr>
            <a:spLocks noGrp="1"/>
          </p:cNvSpPr>
          <p:nvPr>
            <p:ph idx="1"/>
          </p:nvPr>
        </p:nvSpPr>
        <p:spPr>
          <a:xfrm>
            <a:off x="2142308" y="2682240"/>
            <a:ext cx="5900646" cy="2451463"/>
          </a:xfrm>
        </p:spPr>
        <p:txBody>
          <a:bodyPr/>
          <a:lstStyle/>
          <a:p>
            <a:r>
              <a:rPr lang="ar-SY" dirty="0">
                <a:solidFill>
                  <a:srgbClr val="0070C0"/>
                </a:solidFill>
              </a:rPr>
              <a:t>في معظم الحالات، يكون المسبِّبُ حميداً لا خوف منه.</a:t>
            </a:r>
          </a:p>
          <a:p>
            <a:r>
              <a:rPr lang="ar-SY" dirty="0">
                <a:solidFill>
                  <a:srgbClr val="7030A0"/>
                </a:solidFill>
              </a:rPr>
              <a:t>في 80% من حالات النزّ من الحلمة، نفشل في إيجاد عامل مسبّب يختبئ وراء هذه الحدثيّة.</a:t>
            </a:r>
          </a:p>
          <a:p>
            <a:r>
              <a:rPr lang="ar-SY" dirty="0">
                <a:solidFill>
                  <a:srgbClr val="002060"/>
                </a:solidFill>
              </a:rPr>
              <a:t>15% من آفات الثَّدي الحميدة تترافق ونزَّاً من الحلمة.</a:t>
            </a:r>
          </a:p>
          <a:p>
            <a:r>
              <a:rPr lang="ar-SY" dirty="0">
                <a:solidFill>
                  <a:srgbClr val="C00000"/>
                </a:solidFill>
              </a:rPr>
              <a:t>3% من سرطانات الثّدي تُعطي نزّاً من الحلمة.</a:t>
            </a:r>
          </a:p>
        </p:txBody>
      </p:sp>
    </p:spTree>
    <p:extLst>
      <p:ext uri="{BB962C8B-B14F-4D97-AF65-F5344CB8AC3E}">
        <p14:creationId xmlns:p14="http://schemas.microsoft.com/office/powerpoint/2010/main" val="1503910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2F2BE85-C23F-4E62-81C7-6774B83FCC51}"/>
              </a:ext>
            </a:extLst>
          </p:cNvPr>
          <p:cNvSpPr>
            <a:spLocks noGrp="1"/>
          </p:cNvSpPr>
          <p:nvPr>
            <p:ph type="title"/>
          </p:nvPr>
        </p:nvSpPr>
        <p:spPr/>
        <p:txBody>
          <a:bodyPr>
            <a:normAutofit fontScale="90000"/>
          </a:bodyPr>
          <a:lstStyle/>
          <a:p>
            <a:pPr algn="ctr"/>
            <a:r>
              <a:rPr lang="ar-SY" b="1" dirty="0">
                <a:solidFill>
                  <a:srgbClr val="002060"/>
                </a:solidFill>
              </a:rPr>
              <a:t>تصنيف النزّ من الحلمة</a:t>
            </a:r>
            <a:br>
              <a:rPr lang="ar-SY" b="1" dirty="0">
                <a:solidFill>
                  <a:srgbClr val="002060"/>
                </a:solidFill>
              </a:rPr>
            </a:br>
            <a:r>
              <a:rPr lang="en-US" altLang="ar-SY" dirty="0">
                <a:solidFill>
                  <a:srgbClr val="00B0F0"/>
                </a:solidFill>
                <a:latin typeface="Algerian" panose="04020705040A02060702" pitchFamily="82" charset="0"/>
              </a:rPr>
              <a:t>TYPES OF NIPPLE DISCHARGE</a:t>
            </a:r>
            <a:br>
              <a:rPr lang="ar-SY" b="1" dirty="0">
                <a:solidFill>
                  <a:srgbClr val="002060"/>
                </a:solidFill>
              </a:rPr>
            </a:br>
            <a:endParaRPr lang="ar-SY" b="1" dirty="0">
              <a:solidFill>
                <a:srgbClr val="002060"/>
              </a:solidFill>
            </a:endParaRPr>
          </a:p>
        </p:txBody>
      </p:sp>
      <p:sp>
        <p:nvSpPr>
          <p:cNvPr id="3" name="عنصر نائب للمحتوى 2">
            <a:extLst>
              <a:ext uri="{FF2B5EF4-FFF2-40B4-BE49-F238E27FC236}">
                <a16:creationId xmlns:a16="http://schemas.microsoft.com/office/drawing/2014/main" id="{A2BCD92A-1E01-4904-B2C8-99A0B159D5D5}"/>
              </a:ext>
            </a:extLst>
          </p:cNvPr>
          <p:cNvSpPr>
            <a:spLocks noGrp="1"/>
          </p:cNvSpPr>
          <p:nvPr>
            <p:ph idx="1"/>
          </p:nvPr>
        </p:nvSpPr>
        <p:spPr>
          <a:xfrm>
            <a:off x="6844936" y="2264229"/>
            <a:ext cx="4398417" cy="3457303"/>
          </a:xfrm>
        </p:spPr>
        <p:txBody>
          <a:bodyPr/>
          <a:lstStyle/>
          <a:p>
            <a:pPr marL="0" indent="0" algn="ctr">
              <a:buNone/>
            </a:pPr>
            <a:r>
              <a:rPr lang="ar-SY" dirty="0">
                <a:solidFill>
                  <a:srgbClr val="7030A0"/>
                </a:solidFill>
              </a:rPr>
              <a:t>النزّ المرضيّ من حلمة الثّدي</a:t>
            </a:r>
            <a:br>
              <a:rPr lang="ar-SY" dirty="0">
                <a:solidFill>
                  <a:srgbClr val="7030A0"/>
                </a:solidFill>
              </a:rPr>
            </a:br>
            <a:r>
              <a:rPr lang="en-US" altLang="ar-SY" b="1" dirty="0">
                <a:solidFill>
                  <a:srgbClr val="7030A0"/>
                </a:solidFill>
              </a:rPr>
              <a:t>PATHOLOGICAL  NIPPLE DISCHARGE </a:t>
            </a:r>
            <a:endParaRPr lang="ar-SY" dirty="0">
              <a:solidFill>
                <a:srgbClr val="7030A0"/>
              </a:solidFill>
            </a:endParaRPr>
          </a:p>
          <a:p>
            <a:r>
              <a:rPr lang="ar-SY" dirty="0">
                <a:solidFill>
                  <a:srgbClr val="7030A0"/>
                </a:solidFill>
              </a:rPr>
              <a:t>عفويّ.</a:t>
            </a:r>
          </a:p>
          <a:p>
            <a:r>
              <a:rPr lang="ar-SY" dirty="0">
                <a:solidFill>
                  <a:srgbClr val="7030A0"/>
                </a:solidFill>
              </a:rPr>
              <a:t>دمويّ غالباً،</a:t>
            </a:r>
          </a:p>
          <a:p>
            <a:r>
              <a:rPr lang="ar-SY" dirty="0">
                <a:solidFill>
                  <a:srgbClr val="7030A0"/>
                </a:solidFill>
              </a:rPr>
              <a:t>يترافق غالباً وكتلة في الثَّدي.</a:t>
            </a:r>
          </a:p>
          <a:p>
            <a:r>
              <a:rPr lang="ar-SY" dirty="0">
                <a:solidFill>
                  <a:srgbClr val="7030A0"/>
                </a:solidFill>
              </a:rPr>
              <a:t>وحيد الجانب (أي في ثدي واحد).</a:t>
            </a:r>
          </a:p>
          <a:p>
            <a:r>
              <a:rPr lang="ar-SY" dirty="0">
                <a:solidFill>
                  <a:srgbClr val="7030A0"/>
                </a:solidFill>
              </a:rPr>
              <a:t>محدّد بقناة لبنيّة وحيدة.</a:t>
            </a:r>
          </a:p>
        </p:txBody>
      </p:sp>
      <p:sp>
        <p:nvSpPr>
          <p:cNvPr id="4" name="عنصر نائب للمحتوى 2">
            <a:extLst>
              <a:ext uri="{FF2B5EF4-FFF2-40B4-BE49-F238E27FC236}">
                <a16:creationId xmlns:a16="http://schemas.microsoft.com/office/drawing/2014/main" id="{AF835979-C8B0-4266-9407-6C3286CE6501}"/>
              </a:ext>
            </a:extLst>
          </p:cNvPr>
          <p:cNvSpPr txBox="1">
            <a:spLocks/>
          </p:cNvSpPr>
          <p:nvPr/>
        </p:nvSpPr>
        <p:spPr>
          <a:xfrm>
            <a:off x="1627913" y="2264229"/>
            <a:ext cx="5217023" cy="3359332"/>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ar-SY" dirty="0">
                <a:solidFill>
                  <a:srgbClr val="00B050"/>
                </a:solidFill>
              </a:rPr>
              <a:t>النزّ الفيزيولوجي (غير المرضيّ) من حلمة الثّدي</a:t>
            </a:r>
            <a:br>
              <a:rPr lang="ar-SY" dirty="0">
                <a:solidFill>
                  <a:srgbClr val="00B050"/>
                </a:solidFill>
              </a:rPr>
            </a:br>
            <a:r>
              <a:rPr lang="en-US" altLang="ar-SY" b="1" dirty="0">
                <a:solidFill>
                  <a:srgbClr val="00B050"/>
                </a:solidFill>
              </a:rPr>
              <a:t>PHYSIOLOLGICAL  NIPPLE  DISCHARGE :</a:t>
            </a:r>
            <a:endParaRPr lang="ar-SY" dirty="0">
              <a:solidFill>
                <a:srgbClr val="00B050"/>
              </a:solidFill>
            </a:endParaRPr>
          </a:p>
          <a:p>
            <a:r>
              <a:rPr lang="ar-SY" dirty="0">
                <a:solidFill>
                  <a:srgbClr val="00B050"/>
                </a:solidFill>
              </a:rPr>
              <a:t>نحصل عليه بعصر الحلمة.</a:t>
            </a:r>
          </a:p>
          <a:p>
            <a:r>
              <a:rPr lang="ar-SY" dirty="0">
                <a:solidFill>
                  <a:srgbClr val="00B050"/>
                </a:solidFill>
              </a:rPr>
              <a:t>حليبيّ غالباً.</a:t>
            </a:r>
          </a:p>
          <a:p>
            <a:r>
              <a:rPr lang="ar-SY" dirty="0">
                <a:solidFill>
                  <a:srgbClr val="00B050"/>
                </a:solidFill>
              </a:rPr>
              <a:t>لا يترافق وحدثية مرضيّة أخرى (كتلة ثدي مثلاً).</a:t>
            </a:r>
          </a:p>
          <a:p>
            <a:r>
              <a:rPr lang="ar-SY" dirty="0">
                <a:solidFill>
                  <a:srgbClr val="00B050"/>
                </a:solidFill>
              </a:rPr>
              <a:t>ثنائيّ الجانب غالباً.</a:t>
            </a:r>
          </a:p>
          <a:p>
            <a:r>
              <a:rPr lang="ar-SY" dirty="0">
                <a:solidFill>
                  <a:srgbClr val="00B050"/>
                </a:solidFill>
              </a:rPr>
              <a:t>يصدرُ عن مجموعة أقنية لبنيّة.</a:t>
            </a:r>
          </a:p>
        </p:txBody>
      </p:sp>
    </p:spTree>
    <p:extLst>
      <p:ext uri="{BB962C8B-B14F-4D97-AF65-F5344CB8AC3E}">
        <p14:creationId xmlns:p14="http://schemas.microsoft.com/office/powerpoint/2010/main" val="1607943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0940638-1385-44CA-94F9-A581A943F694}"/>
              </a:ext>
            </a:extLst>
          </p:cNvPr>
          <p:cNvSpPr>
            <a:spLocks noGrp="1"/>
          </p:cNvSpPr>
          <p:nvPr>
            <p:ph type="title"/>
          </p:nvPr>
        </p:nvSpPr>
        <p:spPr/>
        <p:txBody>
          <a:bodyPr/>
          <a:lstStyle/>
          <a:p>
            <a:pPr algn="ctr"/>
            <a:r>
              <a:rPr lang="ar-SY" b="1" dirty="0">
                <a:solidFill>
                  <a:srgbClr val="002060"/>
                </a:solidFill>
              </a:rPr>
              <a:t>النزّ من الحلمة</a:t>
            </a:r>
            <a:br>
              <a:rPr lang="ar-SY" b="1" dirty="0">
                <a:solidFill>
                  <a:srgbClr val="002060"/>
                </a:solidFill>
              </a:rPr>
            </a:br>
            <a:r>
              <a:rPr lang="en-US" altLang="ar-SY" dirty="0">
                <a:solidFill>
                  <a:srgbClr val="00B0F0"/>
                </a:solidFill>
                <a:latin typeface="Algerian" panose="04020705040A02060702" pitchFamily="82" charset="0"/>
              </a:rPr>
              <a:t>NIPPLE DISCHARGE</a:t>
            </a:r>
            <a:endParaRPr lang="ar-SY" b="1" dirty="0">
              <a:solidFill>
                <a:srgbClr val="002060"/>
              </a:solidFill>
            </a:endParaRPr>
          </a:p>
        </p:txBody>
      </p:sp>
      <p:sp>
        <p:nvSpPr>
          <p:cNvPr id="3" name="عنصر نائب للمحتوى 2">
            <a:extLst>
              <a:ext uri="{FF2B5EF4-FFF2-40B4-BE49-F238E27FC236}">
                <a16:creationId xmlns:a16="http://schemas.microsoft.com/office/drawing/2014/main" id="{C7289CC3-3387-431B-8CAB-9C4BB5E7C9B2}"/>
              </a:ext>
            </a:extLst>
          </p:cNvPr>
          <p:cNvSpPr>
            <a:spLocks noGrp="1"/>
          </p:cNvSpPr>
          <p:nvPr>
            <p:ph idx="1"/>
          </p:nvPr>
        </p:nvSpPr>
        <p:spPr>
          <a:xfrm>
            <a:off x="4820193" y="2678615"/>
            <a:ext cx="1798909" cy="2569029"/>
          </a:xfrm>
        </p:spPr>
        <p:txBody>
          <a:bodyPr/>
          <a:lstStyle/>
          <a:p>
            <a:r>
              <a:rPr lang="ar-SY" b="1" dirty="0">
                <a:solidFill>
                  <a:srgbClr val="0070C0"/>
                </a:solidFill>
              </a:rPr>
              <a:t>رائق</a:t>
            </a:r>
          </a:p>
          <a:p>
            <a:r>
              <a:rPr lang="ar-SY" b="1" dirty="0">
                <a:solidFill>
                  <a:srgbClr val="0070C0"/>
                </a:solidFill>
              </a:rPr>
              <a:t>أصفر.</a:t>
            </a:r>
          </a:p>
          <a:p>
            <a:r>
              <a:rPr lang="ar-SY" b="1" dirty="0">
                <a:solidFill>
                  <a:srgbClr val="0070C0"/>
                </a:solidFill>
              </a:rPr>
              <a:t>أبيض</a:t>
            </a:r>
          </a:p>
          <a:p>
            <a:r>
              <a:rPr lang="ar-SY" b="1" dirty="0">
                <a:solidFill>
                  <a:srgbClr val="0070C0"/>
                </a:solidFill>
              </a:rPr>
              <a:t>دموي.</a:t>
            </a:r>
          </a:p>
          <a:p>
            <a:r>
              <a:rPr lang="ar-SY" b="1" dirty="0">
                <a:solidFill>
                  <a:srgbClr val="0070C0"/>
                </a:solidFill>
              </a:rPr>
              <a:t>أخضر داكن.</a:t>
            </a:r>
          </a:p>
        </p:txBody>
      </p:sp>
    </p:spTree>
    <p:extLst>
      <p:ext uri="{BB962C8B-B14F-4D97-AF65-F5344CB8AC3E}">
        <p14:creationId xmlns:p14="http://schemas.microsoft.com/office/powerpoint/2010/main" val="798864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5C4712E-FDAF-405B-8DA1-438C84EF1BA7}"/>
              </a:ext>
            </a:extLst>
          </p:cNvPr>
          <p:cNvSpPr>
            <a:spLocks noGrp="1"/>
          </p:cNvSpPr>
          <p:nvPr>
            <p:ph type="title"/>
          </p:nvPr>
        </p:nvSpPr>
        <p:spPr/>
        <p:txBody>
          <a:bodyPr/>
          <a:lstStyle/>
          <a:p>
            <a:pPr algn="ctr"/>
            <a:r>
              <a:rPr lang="ar-SY" b="1" dirty="0">
                <a:solidFill>
                  <a:srgbClr val="002060"/>
                </a:solidFill>
              </a:rPr>
              <a:t>النزّ من الحلمة</a:t>
            </a:r>
            <a:br>
              <a:rPr lang="ar-SY" b="1" dirty="0">
                <a:solidFill>
                  <a:srgbClr val="002060"/>
                </a:solidFill>
              </a:rPr>
            </a:br>
            <a:r>
              <a:rPr lang="en-US" altLang="ar-SY" dirty="0">
                <a:solidFill>
                  <a:srgbClr val="00B0F0"/>
                </a:solidFill>
                <a:latin typeface="Algerian" panose="04020705040A02060702" pitchFamily="82" charset="0"/>
              </a:rPr>
              <a:t>NIPPLE DISCHARGE</a:t>
            </a:r>
            <a:endParaRPr lang="ar-SY" dirty="0"/>
          </a:p>
        </p:txBody>
      </p:sp>
      <p:sp>
        <p:nvSpPr>
          <p:cNvPr id="3" name="عنصر نائب للمحتوى 2">
            <a:extLst>
              <a:ext uri="{FF2B5EF4-FFF2-40B4-BE49-F238E27FC236}">
                <a16:creationId xmlns:a16="http://schemas.microsoft.com/office/drawing/2014/main" id="{04B62118-8B0C-4309-A102-2C863636E627}"/>
              </a:ext>
            </a:extLst>
          </p:cNvPr>
          <p:cNvSpPr>
            <a:spLocks noGrp="1"/>
          </p:cNvSpPr>
          <p:nvPr>
            <p:ph idx="1"/>
          </p:nvPr>
        </p:nvSpPr>
        <p:spPr>
          <a:xfrm>
            <a:off x="3487783" y="2817225"/>
            <a:ext cx="6736669" cy="2124891"/>
          </a:xfrm>
        </p:spPr>
        <p:txBody>
          <a:bodyPr>
            <a:normAutofit fontScale="92500" lnSpcReduction="10000"/>
          </a:bodyPr>
          <a:lstStyle/>
          <a:p>
            <a:pPr marL="0" indent="0" algn="ctr">
              <a:buNone/>
            </a:pPr>
            <a:r>
              <a:rPr lang="ar-SY" sz="2400" b="1" dirty="0">
                <a:solidFill>
                  <a:srgbClr val="C00000"/>
                </a:solidFill>
              </a:rPr>
              <a:t>في الأسباب، نجد غالباً:</a:t>
            </a:r>
          </a:p>
          <a:p>
            <a:r>
              <a:rPr lang="ar-SY" dirty="0">
                <a:solidFill>
                  <a:srgbClr val="002060"/>
                </a:solidFill>
              </a:rPr>
              <a:t>الورم الحليميّ داخل القناة اللبنيّة </a:t>
            </a:r>
            <a:r>
              <a:rPr lang="en-US" altLang="ar-SY" b="1" dirty="0">
                <a:solidFill>
                  <a:srgbClr val="002060"/>
                </a:solidFill>
              </a:rPr>
              <a:t>INTRADUCTAL  PAPILLOMA</a:t>
            </a:r>
            <a:endParaRPr lang="ar-SY" dirty="0">
              <a:solidFill>
                <a:srgbClr val="002060"/>
              </a:solidFill>
            </a:endParaRPr>
          </a:p>
          <a:p>
            <a:r>
              <a:rPr lang="ar-SY" dirty="0">
                <a:solidFill>
                  <a:srgbClr val="0070C0"/>
                </a:solidFill>
              </a:rPr>
              <a:t>توسّع القنيّة اللبنيّة </a:t>
            </a:r>
            <a:r>
              <a:rPr lang="en-US" altLang="ar-SY" b="1" dirty="0">
                <a:solidFill>
                  <a:srgbClr val="0070C0"/>
                </a:solidFill>
              </a:rPr>
              <a:t>DUCTAL ECTASIA</a:t>
            </a:r>
            <a:r>
              <a:rPr lang="ar-SY" dirty="0">
                <a:solidFill>
                  <a:srgbClr val="0070C0"/>
                </a:solidFill>
              </a:rPr>
              <a:t>.</a:t>
            </a:r>
            <a:br>
              <a:rPr lang="ar-SY" dirty="0">
                <a:solidFill>
                  <a:srgbClr val="0070C0"/>
                </a:solidFill>
              </a:rPr>
            </a:br>
            <a:endParaRPr lang="ar-SY" dirty="0">
              <a:solidFill>
                <a:srgbClr val="0070C0"/>
              </a:solidFill>
            </a:endParaRPr>
          </a:p>
          <a:p>
            <a:pPr marL="0" indent="0" algn="ctr">
              <a:buNone/>
            </a:pPr>
            <a:r>
              <a:rPr lang="ar-SY" sz="2400" b="1" dirty="0">
                <a:solidFill>
                  <a:srgbClr val="C00000"/>
                </a:solidFill>
              </a:rPr>
              <a:t>إذا ترافق النزّ من الحلمة وكتلة في الثَّدي،</a:t>
            </a:r>
            <a:br>
              <a:rPr lang="ar-SY" sz="2400" b="1" dirty="0">
                <a:solidFill>
                  <a:srgbClr val="C00000"/>
                </a:solidFill>
              </a:rPr>
            </a:br>
            <a:r>
              <a:rPr lang="ar-SY" sz="2400" b="1" dirty="0">
                <a:solidFill>
                  <a:srgbClr val="C00000"/>
                </a:solidFill>
              </a:rPr>
              <a:t>ارتفع جدّاً احتمال خباثة الثَّدي.</a:t>
            </a:r>
          </a:p>
        </p:txBody>
      </p:sp>
    </p:spTree>
    <p:extLst>
      <p:ext uri="{BB962C8B-B14F-4D97-AF65-F5344CB8AC3E}">
        <p14:creationId xmlns:p14="http://schemas.microsoft.com/office/powerpoint/2010/main" val="165003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296C458-1F69-4CF8-AC23-5F86557FCB00}"/>
              </a:ext>
            </a:extLst>
          </p:cNvPr>
          <p:cNvSpPr>
            <a:spLocks noGrp="1"/>
          </p:cNvSpPr>
          <p:nvPr>
            <p:ph type="title"/>
          </p:nvPr>
        </p:nvSpPr>
        <p:spPr/>
        <p:txBody>
          <a:bodyPr>
            <a:normAutofit fontScale="90000"/>
          </a:bodyPr>
          <a:lstStyle/>
          <a:p>
            <a:pPr algn="ctr"/>
            <a:r>
              <a:rPr lang="ar-SY" sz="4800" b="1" dirty="0">
                <a:solidFill>
                  <a:srgbClr val="00B050"/>
                </a:solidFill>
              </a:rPr>
              <a:t>مقدّمة</a:t>
            </a:r>
            <a:br>
              <a:rPr lang="ar-SY" sz="4800" b="1" dirty="0">
                <a:solidFill>
                  <a:srgbClr val="00B0F0"/>
                </a:solidFill>
              </a:rPr>
            </a:br>
            <a:r>
              <a:rPr lang="en-US" altLang="ar-SY" sz="4800" b="1" dirty="0">
                <a:solidFill>
                  <a:srgbClr val="FF0000"/>
                </a:solidFill>
                <a:latin typeface="Algerian" panose="04020705040A02060702" pitchFamily="82" charset="0"/>
              </a:rPr>
              <a:t>INTRODUCTION</a:t>
            </a:r>
            <a:endParaRPr lang="ar-SY" sz="4800" b="1" dirty="0">
              <a:solidFill>
                <a:srgbClr val="FF0000"/>
              </a:solidFill>
            </a:endParaRPr>
          </a:p>
        </p:txBody>
      </p:sp>
      <p:sp>
        <p:nvSpPr>
          <p:cNvPr id="3" name="عنصر نائب للمحتوى 2">
            <a:extLst>
              <a:ext uri="{FF2B5EF4-FFF2-40B4-BE49-F238E27FC236}">
                <a16:creationId xmlns:a16="http://schemas.microsoft.com/office/drawing/2014/main" id="{A0C21EE4-3F99-4F3A-91A3-B5FE43E15B6F}"/>
              </a:ext>
            </a:extLst>
          </p:cNvPr>
          <p:cNvSpPr>
            <a:spLocks noGrp="1"/>
          </p:cNvSpPr>
          <p:nvPr>
            <p:ph idx="1"/>
          </p:nvPr>
        </p:nvSpPr>
        <p:spPr>
          <a:xfrm>
            <a:off x="4163759" y="2984864"/>
            <a:ext cx="5770018" cy="1968137"/>
          </a:xfrm>
        </p:spPr>
        <p:txBody>
          <a:bodyPr/>
          <a:lstStyle/>
          <a:p>
            <a:r>
              <a:rPr lang="ar-SY" b="1" dirty="0">
                <a:solidFill>
                  <a:srgbClr val="C00000"/>
                </a:solidFill>
              </a:rPr>
              <a:t>امرأة من أربع ستراجع طبيباً لشكوى في ثديها.</a:t>
            </a:r>
          </a:p>
          <a:p>
            <a:r>
              <a:rPr lang="ar-SY" b="1" dirty="0">
                <a:solidFill>
                  <a:srgbClr val="C00000"/>
                </a:solidFill>
              </a:rPr>
              <a:t>امرأة من تسع ستُصاب بسرطان الثدي.</a:t>
            </a:r>
          </a:p>
        </p:txBody>
      </p:sp>
    </p:spTree>
    <p:extLst>
      <p:ext uri="{BB962C8B-B14F-4D97-AF65-F5344CB8AC3E}">
        <p14:creationId xmlns:p14="http://schemas.microsoft.com/office/powerpoint/2010/main" val="2982666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F8F10AC-99F5-48DD-9FB7-23F98C2D4B5B}"/>
              </a:ext>
            </a:extLst>
          </p:cNvPr>
          <p:cNvSpPr>
            <a:spLocks noGrp="1"/>
          </p:cNvSpPr>
          <p:nvPr>
            <p:ph type="title"/>
          </p:nvPr>
        </p:nvSpPr>
        <p:spPr>
          <a:xfrm>
            <a:off x="2442755" y="624110"/>
            <a:ext cx="9061858" cy="1509490"/>
          </a:xfrm>
        </p:spPr>
        <p:txBody>
          <a:bodyPr>
            <a:normAutofit fontScale="90000"/>
          </a:bodyPr>
          <a:lstStyle/>
          <a:p>
            <a:pPr algn="ctr"/>
            <a:r>
              <a:rPr lang="ar-SY" b="1" dirty="0">
                <a:solidFill>
                  <a:srgbClr val="002060"/>
                </a:solidFill>
              </a:rPr>
              <a:t>مقاربة النزّ المرضيّ من الحلمة</a:t>
            </a:r>
            <a:br>
              <a:rPr lang="ar-SY" b="1" dirty="0">
                <a:solidFill>
                  <a:srgbClr val="002060"/>
                </a:solidFill>
              </a:rPr>
            </a:br>
            <a:r>
              <a:rPr lang="en-US" altLang="ar-SY" dirty="0">
                <a:solidFill>
                  <a:srgbClr val="00B0F0"/>
                </a:solidFill>
                <a:latin typeface="Algerian" panose="04020705040A02060702" pitchFamily="82" charset="0"/>
              </a:rPr>
              <a:t>THE WORK-UP OF A PATHOLOGICAL DISCHARGE </a:t>
            </a:r>
            <a:endParaRPr lang="ar-SY" b="1" dirty="0">
              <a:solidFill>
                <a:srgbClr val="002060"/>
              </a:solidFill>
            </a:endParaRPr>
          </a:p>
        </p:txBody>
      </p:sp>
      <p:sp>
        <p:nvSpPr>
          <p:cNvPr id="3" name="عنصر نائب للمحتوى 2">
            <a:extLst>
              <a:ext uri="{FF2B5EF4-FFF2-40B4-BE49-F238E27FC236}">
                <a16:creationId xmlns:a16="http://schemas.microsoft.com/office/drawing/2014/main" id="{D9F76EAF-2390-46EA-8AFE-21CAE757432B}"/>
              </a:ext>
            </a:extLst>
          </p:cNvPr>
          <p:cNvSpPr>
            <a:spLocks noGrp="1"/>
          </p:cNvSpPr>
          <p:nvPr>
            <p:ph idx="1"/>
          </p:nvPr>
        </p:nvSpPr>
        <p:spPr>
          <a:xfrm>
            <a:off x="3187337" y="2499360"/>
            <a:ext cx="6397035" cy="3209109"/>
          </a:xfrm>
        </p:spPr>
        <p:txBody>
          <a:bodyPr>
            <a:normAutofit/>
          </a:bodyPr>
          <a:lstStyle/>
          <a:p>
            <a:r>
              <a:rPr lang="ar-SY" dirty="0">
                <a:solidFill>
                  <a:srgbClr val="7030A0"/>
                </a:solidFill>
              </a:rPr>
              <a:t>تحديد القناة اللبنيّة مصدر النزّ من الحلمة.</a:t>
            </a:r>
          </a:p>
          <a:p>
            <a:r>
              <a:rPr lang="ar-SY" dirty="0">
                <a:solidFill>
                  <a:srgbClr val="7030A0"/>
                </a:solidFill>
              </a:rPr>
              <a:t>تحرِّي الدمّ الخفي في عينة من مفرزات الحلمة.</a:t>
            </a:r>
          </a:p>
          <a:p>
            <a:r>
              <a:rPr lang="ar-SY" dirty="0">
                <a:solidFill>
                  <a:srgbClr val="7030A0"/>
                </a:solidFill>
              </a:rPr>
              <a:t>دراسة الثّدي شعاعيّاً بحثاً عن كتلة و/أو تكلّسات دقيقة في نسيج الثّدي.</a:t>
            </a:r>
          </a:p>
          <a:p>
            <a:pPr marL="0" indent="0" algn="ctr">
              <a:buNone/>
            </a:pPr>
            <a:br>
              <a:rPr lang="ar-SY" dirty="0">
                <a:solidFill>
                  <a:srgbClr val="7030A0"/>
                </a:solidFill>
              </a:rPr>
            </a:br>
            <a:r>
              <a:rPr lang="ar-SY" sz="2400" dirty="0">
                <a:solidFill>
                  <a:srgbClr val="C00000"/>
                </a:solidFill>
              </a:rPr>
              <a:t>في فحص العينة من مفرزات الحلمة:</a:t>
            </a:r>
            <a:br>
              <a:rPr lang="ar-SY" sz="2400" dirty="0">
                <a:solidFill>
                  <a:srgbClr val="C00000"/>
                </a:solidFill>
              </a:rPr>
            </a:br>
            <a:r>
              <a:rPr lang="ar-SY" sz="2400" dirty="0">
                <a:solidFill>
                  <a:srgbClr val="C00000"/>
                </a:solidFill>
              </a:rPr>
              <a:t>غياب الخلايا الورمية في العيّنة لا يعني بالضّرورة انتفاء الخباثة كعامل مسبّب للنزّ من الحلمة.</a:t>
            </a:r>
          </a:p>
        </p:txBody>
      </p:sp>
    </p:spTree>
    <p:extLst>
      <p:ext uri="{BB962C8B-B14F-4D97-AF65-F5344CB8AC3E}">
        <p14:creationId xmlns:p14="http://schemas.microsoft.com/office/powerpoint/2010/main" val="4273846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3D9D3D3-4086-47C5-AEC0-07E28D7FABDA}"/>
              </a:ext>
            </a:extLst>
          </p:cNvPr>
          <p:cNvSpPr>
            <a:spLocks noGrp="1"/>
          </p:cNvSpPr>
          <p:nvPr>
            <p:ph type="title"/>
          </p:nvPr>
        </p:nvSpPr>
        <p:spPr/>
        <p:txBody>
          <a:bodyPr>
            <a:normAutofit fontScale="90000"/>
          </a:bodyPr>
          <a:lstStyle/>
          <a:p>
            <a:pPr algn="ctr"/>
            <a:r>
              <a:rPr lang="ar-SY" sz="4400" b="1" dirty="0">
                <a:solidFill>
                  <a:srgbClr val="002060"/>
                </a:solidFill>
              </a:rPr>
              <a:t>دور الجّراحة</a:t>
            </a:r>
            <a:br>
              <a:rPr lang="ar-SY" b="1" dirty="0">
                <a:solidFill>
                  <a:srgbClr val="002060"/>
                </a:solidFill>
              </a:rPr>
            </a:br>
            <a:r>
              <a:rPr lang="en-US" altLang="ar-SY" dirty="0">
                <a:solidFill>
                  <a:srgbClr val="00B0F0"/>
                </a:solidFill>
                <a:latin typeface="Algerian" panose="04020705040A02060702" pitchFamily="82" charset="0"/>
              </a:rPr>
              <a:t>THE OUTSTANDING INDICATIOINS </a:t>
            </a:r>
            <a:r>
              <a:rPr lang="en-US" altLang="ar-SY" sz="3100" dirty="0">
                <a:solidFill>
                  <a:srgbClr val="00B0F0"/>
                </a:solidFill>
                <a:latin typeface="Algerian" panose="04020705040A02060702" pitchFamily="82" charset="0"/>
              </a:rPr>
              <a:t>FOR SURGERY:</a:t>
            </a:r>
            <a:endParaRPr lang="ar-SY" sz="3100" b="1" dirty="0">
              <a:solidFill>
                <a:srgbClr val="002060"/>
              </a:solidFill>
            </a:endParaRPr>
          </a:p>
        </p:txBody>
      </p:sp>
      <p:sp>
        <p:nvSpPr>
          <p:cNvPr id="3" name="عنصر نائب للمحتوى 2">
            <a:extLst>
              <a:ext uri="{FF2B5EF4-FFF2-40B4-BE49-F238E27FC236}">
                <a16:creationId xmlns:a16="http://schemas.microsoft.com/office/drawing/2014/main" id="{66A3CE39-D08A-42F8-A658-BE8E1954ECDE}"/>
              </a:ext>
            </a:extLst>
          </p:cNvPr>
          <p:cNvSpPr>
            <a:spLocks noGrp="1"/>
          </p:cNvSpPr>
          <p:nvPr>
            <p:ph idx="1"/>
          </p:nvPr>
        </p:nvSpPr>
        <p:spPr>
          <a:xfrm>
            <a:off x="2027509" y="2364828"/>
            <a:ext cx="8915400" cy="3777622"/>
          </a:xfrm>
        </p:spPr>
        <p:txBody>
          <a:bodyPr>
            <a:normAutofit/>
          </a:bodyPr>
          <a:lstStyle/>
          <a:p>
            <a:r>
              <a:rPr lang="ar-SY" dirty="0">
                <a:solidFill>
                  <a:srgbClr val="C00000"/>
                </a:solidFill>
              </a:rPr>
              <a:t>كتلة الثَّدي الظّاهرة سريرياً </a:t>
            </a:r>
            <a:r>
              <a:rPr lang="en-US" altLang="ar-SY" b="1" dirty="0">
                <a:solidFill>
                  <a:srgbClr val="C00000"/>
                </a:solidFill>
              </a:rPr>
              <a:t> PALPABLE MASS</a:t>
            </a:r>
            <a:r>
              <a:rPr lang="ar-SY" altLang="ar-SY" b="1" dirty="0">
                <a:solidFill>
                  <a:srgbClr val="C00000"/>
                </a:solidFill>
              </a:rPr>
              <a:t>.</a:t>
            </a:r>
            <a:endParaRPr lang="ar-SY" dirty="0">
              <a:solidFill>
                <a:srgbClr val="C00000"/>
              </a:solidFill>
            </a:endParaRPr>
          </a:p>
          <a:p>
            <a:r>
              <a:rPr lang="ar-SY" dirty="0">
                <a:solidFill>
                  <a:srgbClr val="7030A0"/>
                </a:solidFill>
              </a:rPr>
              <a:t>كتلة الثَّدي ذات الحضور الشّعاعي فقط </a:t>
            </a:r>
            <a:r>
              <a:rPr lang="en-US" altLang="ar-SY" b="1" dirty="0">
                <a:solidFill>
                  <a:srgbClr val="7030A0"/>
                </a:solidFill>
              </a:rPr>
              <a:t> MAMMOGRAPHICALY DETECTED MASS</a:t>
            </a:r>
            <a:r>
              <a:rPr lang="ar-SY" altLang="ar-SY" b="1" dirty="0">
                <a:solidFill>
                  <a:srgbClr val="7030A0"/>
                </a:solidFill>
              </a:rPr>
              <a:t>.</a:t>
            </a:r>
            <a:endParaRPr lang="ar-SY" dirty="0">
              <a:solidFill>
                <a:srgbClr val="7030A0"/>
              </a:solidFill>
            </a:endParaRPr>
          </a:p>
          <a:p>
            <a:r>
              <a:rPr lang="ar-SY" dirty="0">
                <a:solidFill>
                  <a:srgbClr val="C00000"/>
                </a:solidFill>
              </a:rPr>
              <a:t>تكلُّسات دقيقة في غدة الثَّدي بدليل شعاعي </a:t>
            </a:r>
            <a:r>
              <a:rPr lang="en-US" altLang="ar-SY" b="1" dirty="0">
                <a:solidFill>
                  <a:srgbClr val="C00000"/>
                </a:solidFill>
              </a:rPr>
              <a:t> BREAST MICROCALCIFICATIONS</a:t>
            </a:r>
            <a:r>
              <a:rPr lang="ar-SY" altLang="ar-SY" b="1" dirty="0">
                <a:solidFill>
                  <a:srgbClr val="C00000"/>
                </a:solidFill>
              </a:rPr>
              <a:t>.</a:t>
            </a:r>
            <a:endParaRPr lang="ar-SY" dirty="0">
              <a:solidFill>
                <a:srgbClr val="C00000"/>
              </a:solidFill>
            </a:endParaRPr>
          </a:p>
          <a:p>
            <a:r>
              <a:rPr lang="ar-SY" dirty="0">
                <a:solidFill>
                  <a:srgbClr val="002060"/>
                </a:solidFill>
              </a:rPr>
              <a:t>النزّ وحيد الجانب (في ثدي واحد دون الآخر) </a:t>
            </a:r>
            <a:r>
              <a:rPr lang="en-US" altLang="ar-SY" b="1" dirty="0">
                <a:solidFill>
                  <a:srgbClr val="002060"/>
                </a:solidFill>
              </a:rPr>
              <a:t> UNILATERAL DISCHARGE</a:t>
            </a:r>
            <a:r>
              <a:rPr lang="ar-SY" altLang="ar-SY" b="1" dirty="0">
                <a:solidFill>
                  <a:srgbClr val="002060"/>
                </a:solidFill>
              </a:rPr>
              <a:t>.</a:t>
            </a:r>
            <a:endParaRPr lang="ar-SY" dirty="0">
              <a:solidFill>
                <a:srgbClr val="002060"/>
              </a:solidFill>
            </a:endParaRPr>
          </a:p>
          <a:p>
            <a:r>
              <a:rPr lang="ar-SY" dirty="0">
                <a:solidFill>
                  <a:schemeClr val="bg2">
                    <a:lumMod val="25000"/>
                  </a:schemeClr>
                </a:solidFill>
              </a:rPr>
              <a:t>النزّ العفوي من الحلمة </a:t>
            </a:r>
            <a:r>
              <a:rPr lang="en-US" altLang="ar-SY" b="1" dirty="0">
                <a:solidFill>
                  <a:schemeClr val="bg2">
                    <a:lumMod val="25000"/>
                  </a:schemeClr>
                </a:solidFill>
              </a:rPr>
              <a:t> SPONTANEOUS DISCHARGE</a:t>
            </a:r>
            <a:r>
              <a:rPr lang="ar-SY" altLang="ar-SY" b="1" dirty="0">
                <a:solidFill>
                  <a:schemeClr val="bg2">
                    <a:lumMod val="25000"/>
                  </a:schemeClr>
                </a:solidFill>
              </a:rPr>
              <a:t>.</a:t>
            </a:r>
            <a:endParaRPr lang="ar-SY" dirty="0">
              <a:solidFill>
                <a:schemeClr val="bg2">
                  <a:lumMod val="25000"/>
                </a:schemeClr>
              </a:solidFill>
            </a:endParaRPr>
          </a:p>
          <a:p>
            <a:r>
              <a:rPr lang="ar-SY" dirty="0">
                <a:solidFill>
                  <a:srgbClr val="00B0F0"/>
                </a:solidFill>
              </a:rPr>
              <a:t>النزّ الدموي من الحلمة </a:t>
            </a:r>
            <a:r>
              <a:rPr lang="en-US" altLang="ar-SY" b="1" dirty="0">
                <a:solidFill>
                  <a:srgbClr val="00B0F0"/>
                </a:solidFill>
              </a:rPr>
              <a:t> BLOODY DISCHARGE.</a:t>
            </a:r>
            <a:r>
              <a:rPr lang="ar-SY" altLang="ar-SY" b="1" dirty="0">
                <a:solidFill>
                  <a:srgbClr val="00B0F0"/>
                </a:solidFill>
              </a:rPr>
              <a:t>.</a:t>
            </a:r>
            <a:endParaRPr lang="en-US" altLang="ar-SY" b="1" dirty="0">
              <a:solidFill>
                <a:srgbClr val="00B0F0"/>
              </a:solidFill>
            </a:endParaRPr>
          </a:p>
          <a:p>
            <a:r>
              <a:rPr lang="ar-SY" dirty="0">
                <a:solidFill>
                  <a:schemeClr val="bg1">
                    <a:lumMod val="50000"/>
                  </a:schemeClr>
                </a:solidFill>
              </a:rPr>
              <a:t>النزّ الرّائق من حلمة الثّدي </a:t>
            </a:r>
            <a:r>
              <a:rPr lang="en-US" altLang="ar-SY" b="1" dirty="0">
                <a:solidFill>
                  <a:schemeClr val="bg1">
                    <a:lumMod val="50000"/>
                  </a:schemeClr>
                </a:solidFill>
              </a:rPr>
              <a:t> CLEAR DISCHARGE</a:t>
            </a:r>
            <a:r>
              <a:rPr lang="ar-SY" altLang="ar-SY" b="1" dirty="0">
                <a:solidFill>
                  <a:schemeClr val="bg1">
                    <a:lumMod val="50000"/>
                  </a:schemeClr>
                </a:solidFill>
              </a:rPr>
              <a:t>.</a:t>
            </a:r>
            <a:endParaRPr lang="ar-SY" dirty="0">
              <a:solidFill>
                <a:schemeClr val="bg1">
                  <a:lumMod val="50000"/>
                </a:schemeClr>
              </a:solidFill>
            </a:endParaRPr>
          </a:p>
          <a:p>
            <a:r>
              <a:rPr lang="ar-SY" dirty="0">
                <a:solidFill>
                  <a:srgbClr val="00B050"/>
                </a:solidFill>
              </a:rPr>
              <a:t>النز المصلي من حلمة الثّدي </a:t>
            </a:r>
            <a:r>
              <a:rPr lang="en-US" altLang="ar-SY" b="1" dirty="0">
                <a:solidFill>
                  <a:srgbClr val="00B050"/>
                </a:solidFill>
              </a:rPr>
              <a:t> SEROUS DISCHARGE</a:t>
            </a:r>
            <a:r>
              <a:rPr lang="ar-SY" altLang="ar-SY" b="1" dirty="0">
                <a:solidFill>
                  <a:srgbClr val="00B050"/>
                </a:solidFill>
              </a:rPr>
              <a:t>.</a:t>
            </a:r>
            <a:endParaRPr lang="ar-SY" dirty="0">
              <a:solidFill>
                <a:srgbClr val="00B050"/>
              </a:solidFill>
            </a:endParaRPr>
          </a:p>
          <a:p>
            <a:endParaRPr lang="en-US" dirty="0"/>
          </a:p>
          <a:p>
            <a:endParaRPr lang="ar-SY" dirty="0"/>
          </a:p>
        </p:txBody>
      </p:sp>
    </p:spTree>
    <p:extLst>
      <p:ext uri="{BB962C8B-B14F-4D97-AF65-F5344CB8AC3E}">
        <p14:creationId xmlns:p14="http://schemas.microsoft.com/office/powerpoint/2010/main" val="2575830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441453B-37F9-4C3D-8DB5-E6A223F3A065}"/>
              </a:ext>
            </a:extLst>
          </p:cNvPr>
          <p:cNvSpPr>
            <a:spLocks noGrp="1"/>
          </p:cNvSpPr>
          <p:nvPr>
            <p:ph type="title"/>
          </p:nvPr>
        </p:nvSpPr>
        <p:spPr/>
        <p:txBody>
          <a:bodyPr/>
          <a:lstStyle/>
          <a:p>
            <a:pPr algn="ctr"/>
            <a:r>
              <a:rPr lang="ar-SY" b="1" dirty="0">
                <a:solidFill>
                  <a:srgbClr val="002060"/>
                </a:solidFill>
              </a:rPr>
              <a:t>هدف الجراحة</a:t>
            </a:r>
            <a:br>
              <a:rPr lang="ar-SY" b="1" dirty="0">
                <a:solidFill>
                  <a:srgbClr val="002060"/>
                </a:solidFill>
              </a:rPr>
            </a:br>
            <a:r>
              <a:rPr lang="en-US" altLang="ar-SY" dirty="0">
                <a:solidFill>
                  <a:srgbClr val="00B0F0"/>
                </a:solidFill>
                <a:latin typeface="Algerian" panose="04020705040A02060702" pitchFamily="82" charset="0"/>
              </a:rPr>
              <a:t>THE ROLE OF SURGERY</a:t>
            </a:r>
            <a:endParaRPr lang="ar-SY" b="1" dirty="0">
              <a:solidFill>
                <a:srgbClr val="002060"/>
              </a:solidFill>
            </a:endParaRPr>
          </a:p>
        </p:txBody>
      </p:sp>
      <p:sp>
        <p:nvSpPr>
          <p:cNvPr id="3" name="عنصر نائب للمحتوى 2">
            <a:extLst>
              <a:ext uri="{FF2B5EF4-FFF2-40B4-BE49-F238E27FC236}">
                <a16:creationId xmlns:a16="http://schemas.microsoft.com/office/drawing/2014/main" id="{7D2EF88A-3CB8-4BEE-82BD-24FD40D32BDF}"/>
              </a:ext>
            </a:extLst>
          </p:cNvPr>
          <p:cNvSpPr>
            <a:spLocks noGrp="1"/>
          </p:cNvSpPr>
          <p:nvPr>
            <p:ph idx="1"/>
          </p:nvPr>
        </p:nvSpPr>
        <p:spPr>
          <a:xfrm>
            <a:off x="1982210" y="2516779"/>
            <a:ext cx="9095093" cy="2799804"/>
          </a:xfrm>
        </p:spPr>
        <p:txBody>
          <a:bodyPr>
            <a:normAutofit/>
          </a:bodyPr>
          <a:lstStyle/>
          <a:p>
            <a:pPr marL="0" indent="0" algn="ctr">
              <a:buNone/>
            </a:pPr>
            <a:r>
              <a:rPr lang="ar-SY" sz="2800" dirty="0">
                <a:solidFill>
                  <a:srgbClr val="C00000"/>
                </a:solidFill>
              </a:rPr>
              <a:t>استئصال القناة اللبنيّة مصدر النزّ من الحلمة،</a:t>
            </a:r>
            <a:br>
              <a:rPr lang="ar-SY" sz="2800" dirty="0">
                <a:solidFill>
                  <a:srgbClr val="C00000"/>
                </a:solidFill>
              </a:rPr>
            </a:br>
            <a:r>
              <a:rPr lang="ar-SY" sz="2800" dirty="0">
                <a:solidFill>
                  <a:srgbClr val="C00000"/>
                </a:solidFill>
              </a:rPr>
              <a:t>تحقيقاً لغايتين:</a:t>
            </a:r>
            <a:br>
              <a:rPr lang="ar-SY" sz="2800" dirty="0">
                <a:solidFill>
                  <a:srgbClr val="C00000"/>
                </a:solidFill>
              </a:rPr>
            </a:br>
            <a:endParaRPr lang="ar-SY" sz="2800" dirty="0">
              <a:solidFill>
                <a:srgbClr val="C00000"/>
              </a:solidFill>
            </a:endParaRPr>
          </a:p>
          <a:p>
            <a:r>
              <a:rPr lang="ar-SY" dirty="0">
                <a:solidFill>
                  <a:srgbClr val="7030A0"/>
                </a:solidFill>
              </a:rPr>
              <a:t>دراسة نسيجيّة للعينة بحثاً عن العامل المسبِّب للنزِّ من الحلمة و لنفي الخباثة سبباً.</a:t>
            </a:r>
          </a:p>
          <a:p>
            <a:r>
              <a:rPr lang="ar-SY" dirty="0">
                <a:solidFill>
                  <a:srgbClr val="002060"/>
                </a:solidFill>
              </a:rPr>
              <a:t>علاج تامّ ونهائيّ للمرض أصل الشَّكوى (في حال ثبتت سلامة العينة المدروسة نسيجيَّاً).  </a:t>
            </a:r>
          </a:p>
          <a:p>
            <a:endParaRPr lang="ar-SY" dirty="0">
              <a:solidFill>
                <a:srgbClr val="C00000"/>
              </a:solidFill>
            </a:endParaRPr>
          </a:p>
        </p:txBody>
      </p:sp>
    </p:spTree>
    <p:extLst>
      <p:ext uri="{BB962C8B-B14F-4D97-AF65-F5344CB8AC3E}">
        <p14:creationId xmlns:p14="http://schemas.microsoft.com/office/powerpoint/2010/main" val="2372428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CE2BC4A-3AEC-4B0D-B51A-ECE882C1FDEF}"/>
              </a:ext>
            </a:extLst>
          </p:cNvPr>
          <p:cNvSpPr>
            <a:spLocks noGrp="1"/>
          </p:cNvSpPr>
          <p:nvPr>
            <p:ph type="title"/>
          </p:nvPr>
        </p:nvSpPr>
        <p:spPr/>
        <p:txBody>
          <a:bodyPr>
            <a:normAutofit fontScale="90000"/>
          </a:bodyPr>
          <a:lstStyle/>
          <a:p>
            <a:pPr algn="ctr"/>
            <a:r>
              <a:rPr lang="ar-SY" sz="4800" b="1" dirty="0">
                <a:solidFill>
                  <a:srgbClr val="002060"/>
                </a:solidFill>
              </a:rPr>
              <a:t>ملاحظة</a:t>
            </a:r>
            <a:br>
              <a:rPr lang="ar-SY" sz="4800" b="1" dirty="0">
                <a:solidFill>
                  <a:srgbClr val="002060"/>
                </a:solidFill>
              </a:rPr>
            </a:br>
            <a:r>
              <a:rPr lang="en-US" altLang="ar-SY" sz="4900" dirty="0">
                <a:solidFill>
                  <a:srgbClr val="00B0F0"/>
                </a:solidFill>
                <a:latin typeface="Algerian" panose="04020705040A02060702" pitchFamily="82" charset="0"/>
              </a:rPr>
              <a:t>NOTE</a:t>
            </a:r>
            <a:endParaRPr lang="ar-SY" sz="4900" b="1" dirty="0">
              <a:solidFill>
                <a:srgbClr val="002060"/>
              </a:solidFill>
            </a:endParaRPr>
          </a:p>
        </p:txBody>
      </p:sp>
      <p:sp>
        <p:nvSpPr>
          <p:cNvPr id="3" name="عنصر نائب للمحتوى 2">
            <a:extLst>
              <a:ext uri="{FF2B5EF4-FFF2-40B4-BE49-F238E27FC236}">
                <a16:creationId xmlns:a16="http://schemas.microsoft.com/office/drawing/2014/main" id="{E3E0154A-6BBD-4D9A-992D-782413C00774}"/>
              </a:ext>
            </a:extLst>
          </p:cNvPr>
          <p:cNvSpPr>
            <a:spLocks noGrp="1"/>
          </p:cNvSpPr>
          <p:nvPr>
            <p:ph idx="1"/>
          </p:nvPr>
        </p:nvSpPr>
        <p:spPr>
          <a:xfrm>
            <a:off x="3122023" y="2355669"/>
            <a:ext cx="7847012" cy="3587931"/>
          </a:xfrm>
        </p:spPr>
        <p:txBody>
          <a:bodyPr/>
          <a:lstStyle/>
          <a:p>
            <a:pPr marL="0" indent="0" algn="ctr">
              <a:buNone/>
            </a:pPr>
            <a:r>
              <a:rPr lang="ar-SY" sz="3200" dirty="0">
                <a:solidFill>
                  <a:srgbClr val="7030A0"/>
                </a:solidFill>
              </a:rPr>
              <a:t>في تصوير القناةِ الّبنيّة </a:t>
            </a:r>
            <a:r>
              <a:rPr lang="en-US" altLang="ar-SY" sz="3200" dirty="0">
                <a:solidFill>
                  <a:srgbClr val="7030A0"/>
                </a:solidFill>
              </a:rPr>
              <a:t>GALACTOGRAPHY</a:t>
            </a:r>
            <a:br>
              <a:rPr lang="en-US" altLang="ar-SY" sz="3200" dirty="0">
                <a:solidFill>
                  <a:srgbClr val="7030A0"/>
                </a:solidFill>
              </a:rPr>
            </a:br>
            <a:r>
              <a:rPr lang="ar-SY" sz="3200" dirty="0">
                <a:solidFill>
                  <a:srgbClr val="7030A0"/>
                </a:solidFill>
              </a:rPr>
              <a:t>مصدرِ النزّ من الحلمة، أقول:</a:t>
            </a:r>
            <a:br>
              <a:rPr lang="ar-SY" sz="3200" dirty="0">
                <a:solidFill>
                  <a:srgbClr val="7030A0"/>
                </a:solidFill>
              </a:rPr>
            </a:br>
            <a:endParaRPr lang="ar-SY" sz="3200" dirty="0">
              <a:solidFill>
                <a:srgbClr val="7030A0"/>
              </a:solidFill>
            </a:endParaRPr>
          </a:p>
          <a:p>
            <a:pPr lvl="4"/>
            <a:r>
              <a:rPr lang="ar-SY" sz="1600" dirty="0">
                <a:solidFill>
                  <a:srgbClr val="C00000"/>
                </a:solidFill>
              </a:rPr>
              <a:t>هو إجراء مُختلف على دوره في تدبير هكذا شكوى.</a:t>
            </a:r>
          </a:p>
          <a:p>
            <a:pPr lvl="4"/>
            <a:r>
              <a:rPr lang="ar-SY" sz="1600" dirty="0">
                <a:solidFill>
                  <a:srgbClr val="C00000"/>
                </a:solidFill>
              </a:rPr>
              <a:t>غياب التَّظاهرات المرضيّة بتصوير الأقنية اللبنيّة لا ينفي بالضّرورة</a:t>
            </a:r>
            <a:br>
              <a:rPr lang="ar-SY" sz="1600" dirty="0">
                <a:solidFill>
                  <a:srgbClr val="C00000"/>
                </a:solidFill>
              </a:rPr>
            </a:br>
            <a:r>
              <a:rPr lang="ar-SY" sz="1600" dirty="0">
                <a:solidFill>
                  <a:srgbClr val="C00000"/>
                </a:solidFill>
              </a:rPr>
              <a:t>وجود خباثة ما في الثَّدي.</a:t>
            </a:r>
          </a:p>
          <a:p>
            <a:pPr lvl="4"/>
            <a:r>
              <a:rPr lang="ar-SY" sz="1600" dirty="0">
                <a:solidFill>
                  <a:srgbClr val="C00000"/>
                </a:solidFill>
              </a:rPr>
              <a:t>وجود تظاهرات مرضيَّة شعاعياً يُحتّم الجراحة استتباعاً</a:t>
            </a:r>
            <a:br>
              <a:rPr lang="ar-SY" sz="1600" dirty="0">
                <a:solidFill>
                  <a:srgbClr val="C00000"/>
                </a:solidFill>
              </a:rPr>
            </a:br>
            <a:r>
              <a:rPr lang="ar-SY" sz="1600" dirty="0">
                <a:solidFill>
                  <a:srgbClr val="C00000"/>
                </a:solidFill>
              </a:rPr>
              <a:t>لمعرفة هوية هذه المظاهر الشَّاذة.</a:t>
            </a:r>
          </a:p>
        </p:txBody>
      </p:sp>
    </p:spTree>
    <p:extLst>
      <p:ext uri="{BB962C8B-B14F-4D97-AF65-F5344CB8AC3E}">
        <p14:creationId xmlns:p14="http://schemas.microsoft.com/office/powerpoint/2010/main" val="3947148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4160A0D-A815-4A8D-98A2-431F4FFDB49F}"/>
              </a:ext>
            </a:extLst>
          </p:cNvPr>
          <p:cNvSpPr>
            <a:spLocks noGrp="1"/>
          </p:cNvSpPr>
          <p:nvPr>
            <p:ph type="title"/>
          </p:nvPr>
        </p:nvSpPr>
        <p:spPr/>
        <p:txBody>
          <a:bodyPr/>
          <a:lstStyle/>
          <a:p>
            <a:pPr algn="ctr"/>
            <a:r>
              <a:rPr lang="ar-SY" b="1" dirty="0">
                <a:solidFill>
                  <a:srgbClr val="002060"/>
                </a:solidFill>
              </a:rPr>
              <a:t>ملاحظة</a:t>
            </a:r>
            <a:br>
              <a:rPr lang="ar-SY" b="1" dirty="0">
                <a:solidFill>
                  <a:srgbClr val="002060"/>
                </a:solidFill>
              </a:rPr>
            </a:br>
            <a:r>
              <a:rPr lang="en-US" altLang="ar-SY" sz="4000" dirty="0">
                <a:solidFill>
                  <a:srgbClr val="00B0F0"/>
                </a:solidFill>
                <a:latin typeface="Algerian" panose="04020705040A02060702" pitchFamily="82" charset="0"/>
              </a:rPr>
              <a:t>NOTE</a:t>
            </a:r>
            <a:endParaRPr lang="ar-SY" dirty="0"/>
          </a:p>
        </p:txBody>
      </p:sp>
      <p:sp>
        <p:nvSpPr>
          <p:cNvPr id="3" name="عنصر نائب للمحتوى 2">
            <a:extLst>
              <a:ext uri="{FF2B5EF4-FFF2-40B4-BE49-F238E27FC236}">
                <a16:creationId xmlns:a16="http://schemas.microsoft.com/office/drawing/2014/main" id="{A11BE581-2F58-4330-B25A-0BF30A7B7099}"/>
              </a:ext>
            </a:extLst>
          </p:cNvPr>
          <p:cNvSpPr>
            <a:spLocks noGrp="1"/>
          </p:cNvSpPr>
          <p:nvPr>
            <p:ph idx="1"/>
          </p:nvPr>
        </p:nvSpPr>
        <p:spPr>
          <a:xfrm>
            <a:off x="2899954" y="2259873"/>
            <a:ext cx="7955280" cy="3618413"/>
          </a:xfrm>
        </p:spPr>
        <p:txBody>
          <a:bodyPr/>
          <a:lstStyle/>
          <a:p>
            <a:pPr marL="0" indent="0" algn="ctr">
              <a:buNone/>
            </a:pPr>
            <a:r>
              <a:rPr lang="ar-SY" sz="2000" dirty="0">
                <a:solidFill>
                  <a:srgbClr val="C00000"/>
                </a:solidFill>
              </a:rPr>
              <a:t>يُعامل النزّ الحليبيّ من الثَّديين خارج أوقات الحمل والإرضاع</a:t>
            </a:r>
            <a:br>
              <a:rPr lang="ar-SY" sz="2000" dirty="0">
                <a:solidFill>
                  <a:srgbClr val="C00000"/>
                </a:solidFill>
              </a:rPr>
            </a:br>
            <a:r>
              <a:rPr lang="ar-SY" sz="2000" dirty="0">
                <a:solidFill>
                  <a:srgbClr val="FF0000"/>
                </a:solidFill>
              </a:rPr>
              <a:t>( أي ما يُعرف اصطلاحاً بـ </a:t>
            </a:r>
            <a:r>
              <a:rPr lang="en-US" altLang="ar-SY" sz="2000" dirty="0">
                <a:solidFill>
                  <a:srgbClr val="FF0000"/>
                </a:solidFill>
              </a:rPr>
              <a:t>NONPUERPERAL GALACTORRHOEA</a:t>
            </a:r>
            <a:r>
              <a:rPr lang="ar-SY" altLang="ar-SY" sz="2000" dirty="0">
                <a:solidFill>
                  <a:srgbClr val="FF0000"/>
                </a:solidFill>
              </a:rPr>
              <a:t>)</a:t>
            </a:r>
            <a:br>
              <a:rPr lang="ar-SY" altLang="ar-SY" sz="2000" dirty="0">
                <a:solidFill>
                  <a:srgbClr val="FF0000"/>
                </a:solidFill>
              </a:rPr>
            </a:br>
            <a:r>
              <a:rPr lang="ar-SY" sz="2000" dirty="0">
                <a:solidFill>
                  <a:srgbClr val="C00000"/>
                </a:solidFill>
              </a:rPr>
              <a:t>معاملةً مختلفة عمَّا سبق، للأسباب التَّالية:</a:t>
            </a:r>
            <a:br>
              <a:rPr lang="ar-SY" sz="2000" dirty="0">
                <a:solidFill>
                  <a:srgbClr val="C00000"/>
                </a:solidFill>
              </a:rPr>
            </a:br>
            <a:endParaRPr lang="ar-SY" sz="2000" dirty="0">
              <a:solidFill>
                <a:srgbClr val="C00000"/>
              </a:solidFill>
            </a:endParaRPr>
          </a:p>
          <a:p>
            <a:pPr lvl="2"/>
            <a:r>
              <a:rPr lang="ar-SY" sz="1600" dirty="0">
                <a:solidFill>
                  <a:srgbClr val="002060"/>
                </a:solidFill>
              </a:rPr>
              <a:t>لا يُعتبر النزّ الحليبيّ من الثَّديين عرضاً لورم خبيث في الثّدي.</a:t>
            </a:r>
          </a:p>
          <a:p>
            <a:pPr lvl="2"/>
            <a:r>
              <a:rPr lang="ar-SY" sz="1600" dirty="0">
                <a:solidFill>
                  <a:srgbClr val="002060"/>
                </a:solidFill>
              </a:rPr>
              <a:t>لا يُعتبر النزّ الحليبيّ من الثَّديين عرضاً لمرض الثَّدي بالخاصّة.</a:t>
            </a:r>
          </a:p>
          <a:p>
            <a:pPr lvl="2"/>
            <a:r>
              <a:rPr lang="ar-SY" sz="1600" dirty="0">
                <a:solidFill>
                  <a:srgbClr val="002060"/>
                </a:solidFill>
              </a:rPr>
              <a:t>أساساً، هو تظاهرة لخللٍ في مكان آخر خارج غدّة الثدي.</a:t>
            </a:r>
          </a:p>
        </p:txBody>
      </p:sp>
    </p:spTree>
    <p:extLst>
      <p:ext uri="{BB962C8B-B14F-4D97-AF65-F5344CB8AC3E}">
        <p14:creationId xmlns:p14="http://schemas.microsoft.com/office/powerpoint/2010/main" val="1813657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B281DCD-6798-42DD-A903-A9D13F251AB3}"/>
              </a:ext>
            </a:extLst>
          </p:cNvPr>
          <p:cNvSpPr>
            <a:spLocks noGrp="1"/>
          </p:cNvSpPr>
          <p:nvPr>
            <p:ph type="title"/>
          </p:nvPr>
        </p:nvSpPr>
        <p:spPr/>
        <p:txBody>
          <a:bodyPr>
            <a:normAutofit fontScale="90000"/>
          </a:bodyPr>
          <a:lstStyle/>
          <a:p>
            <a:pPr algn="ctr"/>
            <a:r>
              <a:rPr lang="ar-SY" b="1" dirty="0">
                <a:solidFill>
                  <a:srgbClr val="002060"/>
                </a:solidFill>
              </a:rPr>
              <a:t>أسباب النَّز الحليبيّ من الثَّديين</a:t>
            </a:r>
            <a:br>
              <a:rPr lang="ar-SY" b="1" dirty="0">
                <a:solidFill>
                  <a:srgbClr val="002060"/>
                </a:solidFill>
              </a:rPr>
            </a:br>
            <a:r>
              <a:rPr lang="ar-SY" b="1" dirty="0">
                <a:solidFill>
                  <a:srgbClr val="002060"/>
                </a:solidFill>
              </a:rPr>
              <a:t>خارج أوقات الحمل والإرضاع</a:t>
            </a:r>
            <a:br>
              <a:rPr lang="ar-SY" b="1" dirty="0">
                <a:solidFill>
                  <a:srgbClr val="002060"/>
                </a:solidFill>
              </a:rPr>
            </a:br>
            <a:r>
              <a:rPr lang="en-US" altLang="ar-SY" sz="3100" dirty="0">
                <a:solidFill>
                  <a:srgbClr val="00B0F0"/>
                </a:solidFill>
                <a:latin typeface="Algerian" panose="04020705040A02060702" pitchFamily="82" charset="0"/>
              </a:rPr>
              <a:t>THE CAUSES OF NONPUERPERAL GALACTORRHOEA</a:t>
            </a:r>
            <a:endParaRPr lang="ar-SY" sz="3100" b="1" dirty="0">
              <a:solidFill>
                <a:srgbClr val="002060"/>
              </a:solidFill>
            </a:endParaRPr>
          </a:p>
        </p:txBody>
      </p:sp>
      <p:sp>
        <p:nvSpPr>
          <p:cNvPr id="3" name="عنصر نائب للمحتوى 2">
            <a:extLst>
              <a:ext uri="{FF2B5EF4-FFF2-40B4-BE49-F238E27FC236}">
                <a16:creationId xmlns:a16="http://schemas.microsoft.com/office/drawing/2014/main" id="{5C243986-B767-461F-92FE-C61657E7E737}"/>
              </a:ext>
            </a:extLst>
          </p:cNvPr>
          <p:cNvSpPr>
            <a:spLocks noGrp="1"/>
          </p:cNvSpPr>
          <p:nvPr>
            <p:ph idx="1"/>
          </p:nvPr>
        </p:nvSpPr>
        <p:spPr>
          <a:xfrm>
            <a:off x="3579223" y="2374545"/>
            <a:ext cx="6005149" cy="3859345"/>
          </a:xfrm>
        </p:spPr>
        <p:txBody>
          <a:bodyPr>
            <a:normAutofit fontScale="92500"/>
          </a:bodyPr>
          <a:lstStyle/>
          <a:p>
            <a:r>
              <a:rPr lang="ar-SY" dirty="0">
                <a:solidFill>
                  <a:schemeClr val="accent6">
                    <a:lumMod val="50000"/>
                  </a:schemeClr>
                </a:solidFill>
              </a:rPr>
              <a:t>تحريض مستمر لحلمة الثَّدي </a:t>
            </a:r>
            <a:r>
              <a:rPr lang="en-US" altLang="ar-SY" dirty="0">
                <a:solidFill>
                  <a:schemeClr val="accent6">
                    <a:lumMod val="50000"/>
                  </a:schemeClr>
                </a:solidFill>
              </a:rPr>
              <a:t>NIPPLE STIMULATION</a:t>
            </a:r>
            <a:r>
              <a:rPr lang="ar-SY" dirty="0">
                <a:solidFill>
                  <a:schemeClr val="accent6">
                    <a:lumMod val="50000"/>
                  </a:schemeClr>
                </a:solidFill>
              </a:rPr>
              <a:t>.</a:t>
            </a:r>
          </a:p>
          <a:p>
            <a:r>
              <a:rPr lang="ar-SY" dirty="0">
                <a:solidFill>
                  <a:srgbClr val="0070C0"/>
                </a:solidFill>
              </a:rPr>
              <a:t>رض جدار الصَّدر </a:t>
            </a:r>
            <a:r>
              <a:rPr lang="en-US" altLang="ar-SY" dirty="0">
                <a:solidFill>
                  <a:srgbClr val="0070C0"/>
                </a:solidFill>
              </a:rPr>
              <a:t>CHEST WALL TRAUMA </a:t>
            </a:r>
            <a:r>
              <a:rPr lang="ar-SY" dirty="0">
                <a:solidFill>
                  <a:srgbClr val="0070C0"/>
                </a:solidFill>
              </a:rPr>
              <a:t>.</a:t>
            </a:r>
          </a:p>
          <a:p>
            <a:r>
              <a:rPr lang="ar-SY" dirty="0">
                <a:solidFill>
                  <a:srgbClr val="C00000"/>
                </a:solidFill>
              </a:rPr>
              <a:t>تناول حبوب منع الحمل </a:t>
            </a:r>
            <a:r>
              <a:rPr lang="en-US" altLang="ar-SY" dirty="0">
                <a:solidFill>
                  <a:srgbClr val="C00000"/>
                </a:solidFill>
              </a:rPr>
              <a:t>ORAL CONTRACEPTIVES</a:t>
            </a:r>
            <a:r>
              <a:rPr lang="ar-SY" dirty="0">
                <a:solidFill>
                  <a:srgbClr val="C00000"/>
                </a:solidFill>
              </a:rPr>
              <a:t>.</a:t>
            </a:r>
          </a:p>
          <a:p>
            <a:r>
              <a:rPr lang="ar-SY" dirty="0">
                <a:solidFill>
                  <a:srgbClr val="002060"/>
                </a:solidFill>
              </a:rPr>
              <a:t>يمكن لبعض الأدوية أن تثير نزّاً جليبيّاً من الحلمتين: الأدوية المُضادّة ارتفاع الضغط الشّريانيّ </a:t>
            </a:r>
            <a:r>
              <a:rPr lang="en-US" altLang="ar-SY" dirty="0">
                <a:solidFill>
                  <a:srgbClr val="002060"/>
                </a:solidFill>
              </a:rPr>
              <a:t>ANTIHYPERTENSIVE DRUGS</a:t>
            </a:r>
            <a:r>
              <a:rPr lang="ar-SY" dirty="0">
                <a:solidFill>
                  <a:srgbClr val="002060"/>
                </a:solidFill>
              </a:rPr>
              <a:t>، الفينوتيازينات </a:t>
            </a:r>
            <a:r>
              <a:rPr lang="en-US" altLang="ar-SY" dirty="0">
                <a:solidFill>
                  <a:srgbClr val="002060"/>
                </a:solidFill>
              </a:rPr>
              <a:t>PHENOTHIAZINES</a:t>
            </a:r>
            <a:r>
              <a:rPr lang="ar-SY" dirty="0">
                <a:solidFill>
                  <a:srgbClr val="002060"/>
                </a:solidFill>
              </a:rPr>
              <a:t>، بعض المهدِّئات </a:t>
            </a:r>
            <a:r>
              <a:rPr lang="en-US" altLang="ar-SY" dirty="0">
                <a:solidFill>
                  <a:srgbClr val="002060"/>
                </a:solidFill>
              </a:rPr>
              <a:t>TRANQUILIZERS</a:t>
            </a:r>
            <a:r>
              <a:rPr lang="ar-SY" dirty="0">
                <a:solidFill>
                  <a:srgbClr val="002060"/>
                </a:solidFill>
              </a:rPr>
              <a:t>..</a:t>
            </a:r>
          </a:p>
          <a:p>
            <a:r>
              <a:rPr lang="ar-SY" dirty="0">
                <a:solidFill>
                  <a:srgbClr val="7030A0"/>
                </a:solidFill>
              </a:rPr>
              <a:t>خلل هرمونيّ في مكان ما:</a:t>
            </a:r>
            <a:r>
              <a:rPr lang="en-US" altLang="ar-SY" dirty="0">
                <a:solidFill>
                  <a:srgbClr val="7030A0"/>
                </a:solidFill>
              </a:rPr>
              <a:t>      </a:t>
            </a:r>
            <a:endParaRPr lang="ar-SY" dirty="0">
              <a:solidFill>
                <a:srgbClr val="7030A0"/>
              </a:solidFill>
            </a:endParaRPr>
          </a:p>
          <a:p>
            <a:pPr marL="0" indent="0">
              <a:buNone/>
            </a:pPr>
            <a:r>
              <a:rPr lang="ar-SY" dirty="0">
                <a:solidFill>
                  <a:srgbClr val="7030A0"/>
                </a:solidFill>
              </a:rPr>
              <a:t>                    - قصور الغدّة الدرقيّة </a:t>
            </a:r>
            <a:r>
              <a:rPr lang="en-US" altLang="ar-SY" dirty="0">
                <a:solidFill>
                  <a:srgbClr val="7030A0"/>
                </a:solidFill>
              </a:rPr>
              <a:t>HYPOTHYROIDISM</a:t>
            </a:r>
            <a:r>
              <a:rPr lang="ar-SY" dirty="0">
                <a:solidFill>
                  <a:srgbClr val="7030A0"/>
                </a:solidFill>
              </a:rPr>
              <a:t>.</a:t>
            </a:r>
          </a:p>
          <a:p>
            <a:pPr marL="0" indent="0">
              <a:buNone/>
            </a:pPr>
            <a:r>
              <a:rPr lang="ar-SY" dirty="0">
                <a:solidFill>
                  <a:srgbClr val="7030A0"/>
                </a:solidFill>
              </a:rPr>
              <a:t>                    - أورام الغدّة النخاميّة</a:t>
            </a:r>
            <a:r>
              <a:rPr lang="en-US" altLang="ar-SY" dirty="0">
                <a:solidFill>
                  <a:srgbClr val="7030A0"/>
                </a:solidFill>
              </a:rPr>
              <a:t>PITUITARY ADENOMAS </a:t>
            </a:r>
            <a:r>
              <a:rPr lang="ar-SY" dirty="0">
                <a:solidFill>
                  <a:srgbClr val="7030A0"/>
                </a:solidFill>
              </a:rPr>
              <a:t>.</a:t>
            </a:r>
          </a:p>
          <a:p>
            <a:pPr marL="0" indent="0">
              <a:buNone/>
            </a:pPr>
            <a:r>
              <a:rPr lang="ar-SY" dirty="0">
                <a:solidFill>
                  <a:srgbClr val="7030A0"/>
                </a:solidFill>
              </a:rPr>
              <a:t>                    - عددٌ من متلازمات غياب الدَّورة الطمثيّة.</a:t>
            </a:r>
          </a:p>
        </p:txBody>
      </p:sp>
    </p:spTree>
    <p:extLst>
      <p:ext uri="{BB962C8B-B14F-4D97-AF65-F5344CB8AC3E}">
        <p14:creationId xmlns:p14="http://schemas.microsoft.com/office/powerpoint/2010/main" val="2273917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65D35D-AF7F-41E7-961E-9A8B755CB4F4}"/>
              </a:ext>
            </a:extLst>
          </p:cNvPr>
          <p:cNvSpPr>
            <a:spLocks noGrp="1"/>
          </p:cNvSpPr>
          <p:nvPr>
            <p:ph type="title"/>
          </p:nvPr>
        </p:nvSpPr>
        <p:spPr/>
        <p:txBody>
          <a:bodyPr>
            <a:normAutofit fontScale="90000"/>
          </a:bodyPr>
          <a:lstStyle/>
          <a:p>
            <a:pPr algn="ctr"/>
            <a:r>
              <a:rPr lang="ar-SY" b="1" dirty="0">
                <a:solidFill>
                  <a:srgbClr val="7030A0"/>
                </a:solidFill>
              </a:rPr>
              <a:t>كتل الثَّدي</a:t>
            </a:r>
            <a:br>
              <a:rPr lang="ar-SY" b="1" dirty="0">
                <a:solidFill>
                  <a:srgbClr val="7030A0"/>
                </a:solidFill>
              </a:rPr>
            </a:br>
            <a:r>
              <a:rPr lang="ar-SY" b="1" dirty="0">
                <a:solidFill>
                  <a:srgbClr val="7030A0"/>
                </a:solidFill>
              </a:rPr>
              <a:t>كتلة الثَّدي المسيطرة</a:t>
            </a:r>
            <a:br>
              <a:rPr lang="ar-SY" b="1" dirty="0">
                <a:solidFill>
                  <a:srgbClr val="7030A0"/>
                </a:solidFill>
              </a:rPr>
            </a:br>
            <a:r>
              <a:rPr lang="en-US" altLang="ar-SY" sz="5400" dirty="0">
                <a:solidFill>
                  <a:srgbClr val="00B0F0"/>
                </a:solidFill>
                <a:latin typeface="Algerian" panose="04020705040A02060702" pitchFamily="82" charset="0"/>
              </a:rPr>
              <a:t>BREAST MASSES</a:t>
            </a:r>
            <a:br>
              <a:rPr lang="en-US" altLang="ar-SY" sz="4000" dirty="0">
                <a:solidFill>
                  <a:srgbClr val="00B0F0"/>
                </a:solidFill>
                <a:latin typeface="Algerian" panose="04020705040A02060702" pitchFamily="82" charset="0"/>
              </a:rPr>
            </a:br>
            <a:r>
              <a:rPr lang="en-US" altLang="ar-SY" dirty="0">
                <a:solidFill>
                  <a:srgbClr val="0070C0"/>
                </a:solidFill>
                <a:latin typeface="Algerian" panose="04020705040A02060702" pitchFamily="82" charset="0"/>
              </a:rPr>
              <a:t>(DOMINANT MASS)</a:t>
            </a:r>
            <a:endParaRPr lang="ar-SY" b="1" dirty="0">
              <a:solidFill>
                <a:srgbClr val="0070C0"/>
              </a:solidFill>
            </a:endParaRPr>
          </a:p>
        </p:txBody>
      </p:sp>
      <p:sp>
        <p:nvSpPr>
          <p:cNvPr id="3" name="عنصر نائب للمحتوى 2">
            <a:extLst>
              <a:ext uri="{FF2B5EF4-FFF2-40B4-BE49-F238E27FC236}">
                <a16:creationId xmlns:a16="http://schemas.microsoft.com/office/drawing/2014/main" id="{2979AAF6-DB07-407A-B856-7DFE6369A78A}"/>
              </a:ext>
            </a:extLst>
          </p:cNvPr>
          <p:cNvSpPr>
            <a:spLocks noGrp="1"/>
          </p:cNvSpPr>
          <p:nvPr>
            <p:ph idx="1"/>
          </p:nvPr>
        </p:nvSpPr>
        <p:spPr>
          <a:xfrm>
            <a:off x="3161211" y="3318696"/>
            <a:ext cx="7768635" cy="2307771"/>
          </a:xfrm>
        </p:spPr>
        <p:txBody>
          <a:bodyPr/>
          <a:lstStyle/>
          <a:p>
            <a:pPr marL="0" indent="0" algn="ctr">
              <a:buNone/>
            </a:pPr>
            <a:r>
              <a:rPr lang="ar-SY" sz="2000" b="1" dirty="0">
                <a:solidFill>
                  <a:srgbClr val="FF0000"/>
                </a:solidFill>
              </a:rPr>
              <a:t>بالتعريف، كتلة الثَّدي المُسيطرة هي:</a:t>
            </a:r>
          </a:p>
          <a:p>
            <a:r>
              <a:rPr lang="ar-SY" dirty="0">
                <a:solidFill>
                  <a:srgbClr val="002060"/>
                </a:solidFill>
              </a:rPr>
              <a:t>حاضرة دائماً، سريريّاً و/أو شعاعيّاً، باختلاف زمن الدَّورة الطَّمثيَّة عند المرأة.</a:t>
            </a:r>
          </a:p>
          <a:p>
            <a:r>
              <a:rPr lang="ar-SY" dirty="0">
                <a:solidFill>
                  <a:schemeClr val="bg2">
                    <a:lumMod val="25000"/>
                  </a:schemeClr>
                </a:solidFill>
              </a:rPr>
              <a:t>مبهمة الحدود، ملتبسة، صعبة القياس.</a:t>
            </a:r>
          </a:p>
          <a:p>
            <a:r>
              <a:rPr lang="ar-SY" dirty="0">
                <a:solidFill>
                  <a:srgbClr val="C00000"/>
                </a:solidFill>
              </a:rPr>
              <a:t>تختلف عن مجاوراتها النَّسيجية الموضعيَّة في الثَّدي ذاته، أم في الثَّدي الآخر.</a:t>
            </a:r>
          </a:p>
        </p:txBody>
      </p:sp>
    </p:spTree>
    <p:extLst>
      <p:ext uri="{BB962C8B-B14F-4D97-AF65-F5344CB8AC3E}">
        <p14:creationId xmlns:p14="http://schemas.microsoft.com/office/powerpoint/2010/main" val="2124596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C958828-01D8-47FA-9505-ABA9FB5FCDBB}"/>
              </a:ext>
            </a:extLst>
          </p:cNvPr>
          <p:cNvSpPr>
            <a:spLocks noGrp="1"/>
          </p:cNvSpPr>
          <p:nvPr>
            <p:ph type="title"/>
          </p:nvPr>
        </p:nvSpPr>
        <p:spPr>
          <a:xfrm>
            <a:off x="2592925" y="624109"/>
            <a:ext cx="8911687" cy="1609639"/>
          </a:xfrm>
        </p:spPr>
        <p:txBody>
          <a:bodyPr>
            <a:normAutofit fontScale="90000"/>
          </a:bodyPr>
          <a:lstStyle/>
          <a:p>
            <a:pPr algn="ctr"/>
            <a:r>
              <a:rPr lang="ar-SY" b="1" dirty="0">
                <a:solidFill>
                  <a:srgbClr val="7030A0"/>
                </a:solidFill>
              </a:rPr>
              <a:t>التَّشخيص التَّفريقي لكتلة الثَّدي المسيطرة</a:t>
            </a:r>
            <a:br>
              <a:rPr lang="ar-SY" b="1" dirty="0">
                <a:solidFill>
                  <a:srgbClr val="7030A0"/>
                </a:solidFill>
              </a:rPr>
            </a:br>
            <a:r>
              <a:rPr lang="en-US" altLang="ar-SY" dirty="0">
                <a:solidFill>
                  <a:srgbClr val="00B0F0"/>
                </a:solidFill>
                <a:latin typeface="Algerian" panose="04020705040A02060702" pitchFamily="82" charset="0"/>
              </a:rPr>
              <a:t>Differential Diagnosis of</a:t>
            </a:r>
            <a:br>
              <a:rPr lang="en-US" altLang="ar-SY" dirty="0">
                <a:solidFill>
                  <a:srgbClr val="00B0F0"/>
                </a:solidFill>
                <a:latin typeface="Algerian" panose="04020705040A02060702" pitchFamily="82" charset="0"/>
              </a:rPr>
            </a:br>
            <a:r>
              <a:rPr lang="en-US" altLang="ar-SY" dirty="0">
                <a:solidFill>
                  <a:srgbClr val="00B0F0"/>
                </a:solidFill>
                <a:latin typeface="Algerian" panose="04020705040A02060702" pitchFamily="82" charset="0"/>
              </a:rPr>
              <a:t>Dominant Mass</a:t>
            </a:r>
            <a:endParaRPr lang="ar-SY" b="1" dirty="0">
              <a:solidFill>
                <a:srgbClr val="7030A0"/>
              </a:solidFill>
            </a:endParaRPr>
          </a:p>
        </p:txBody>
      </p:sp>
      <p:sp>
        <p:nvSpPr>
          <p:cNvPr id="3" name="عنصر نائب للمحتوى 2">
            <a:extLst>
              <a:ext uri="{FF2B5EF4-FFF2-40B4-BE49-F238E27FC236}">
                <a16:creationId xmlns:a16="http://schemas.microsoft.com/office/drawing/2014/main" id="{6F9BCCCF-B8D2-42C9-AF96-FABBA59E535A}"/>
              </a:ext>
            </a:extLst>
          </p:cNvPr>
          <p:cNvSpPr>
            <a:spLocks noGrp="1"/>
          </p:cNvSpPr>
          <p:nvPr>
            <p:ph idx="1"/>
          </p:nvPr>
        </p:nvSpPr>
        <p:spPr>
          <a:xfrm>
            <a:off x="4150696" y="2837546"/>
            <a:ext cx="5796143" cy="2908663"/>
          </a:xfrm>
        </p:spPr>
        <p:txBody>
          <a:bodyPr/>
          <a:lstStyle/>
          <a:p>
            <a:r>
              <a:rPr lang="ar-SY" dirty="0">
                <a:solidFill>
                  <a:srgbClr val="7030A0"/>
                </a:solidFill>
              </a:rPr>
              <a:t>كيسة</a:t>
            </a:r>
            <a:r>
              <a:rPr lang="en-US" altLang="ar-SY" dirty="0">
                <a:solidFill>
                  <a:srgbClr val="7030A0"/>
                </a:solidFill>
              </a:rPr>
              <a:t>Macrocyst </a:t>
            </a:r>
            <a:r>
              <a:rPr lang="ar-SY" dirty="0">
                <a:solidFill>
                  <a:srgbClr val="7030A0"/>
                </a:solidFill>
              </a:rPr>
              <a:t>.</a:t>
            </a:r>
          </a:p>
          <a:p>
            <a:r>
              <a:rPr lang="ar-SY" dirty="0">
                <a:solidFill>
                  <a:srgbClr val="00B050"/>
                </a:solidFill>
              </a:rPr>
              <a:t>ورم غدِّي- ليفي </a:t>
            </a:r>
            <a:r>
              <a:rPr lang="en-US" altLang="ar-SY" dirty="0">
                <a:solidFill>
                  <a:srgbClr val="00B050"/>
                </a:solidFill>
              </a:rPr>
              <a:t>Fibroadenoma</a:t>
            </a:r>
            <a:r>
              <a:rPr lang="ar-SY" dirty="0">
                <a:solidFill>
                  <a:srgbClr val="00B050"/>
                </a:solidFill>
              </a:rPr>
              <a:t>.</a:t>
            </a:r>
          </a:p>
          <a:p>
            <a:r>
              <a:rPr lang="ar-SY" dirty="0">
                <a:solidFill>
                  <a:srgbClr val="002060"/>
                </a:solidFill>
              </a:rPr>
              <a:t>منطقة نامية من تبدلات ليفية كيسيّة منتشرة في الثَّدي</a:t>
            </a:r>
            <a:br>
              <a:rPr lang="ar-SY" dirty="0">
                <a:solidFill>
                  <a:srgbClr val="002060"/>
                </a:solidFill>
              </a:rPr>
            </a:br>
            <a:r>
              <a:rPr lang="en-US" altLang="ar-SY" dirty="0">
                <a:solidFill>
                  <a:srgbClr val="002060"/>
                </a:solidFill>
              </a:rPr>
              <a:t>Prominent area of fibrocystic changes</a:t>
            </a:r>
            <a:r>
              <a:rPr lang="ar-SY" dirty="0">
                <a:solidFill>
                  <a:srgbClr val="002060"/>
                </a:solidFill>
              </a:rPr>
              <a:t>.</a:t>
            </a:r>
          </a:p>
          <a:p>
            <a:r>
              <a:rPr lang="ar-SY" dirty="0">
                <a:solidFill>
                  <a:schemeClr val="bg2">
                    <a:lumMod val="50000"/>
                  </a:schemeClr>
                </a:solidFill>
              </a:rPr>
              <a:t>نخر شحمي </a:t>
            </a:r>
            <a:r>
              <a:rPr lang="en-US" altLang="ar-SY" dirty="0">
                <a:solidFill>
                  <a:schemeClr val="bg2">
                    <a:lumMod val="50000"/>
                  </a:schemeClr>
                </a:solidFill>
              </a:rPr>
              <a:t>Fat necrosis</a:t>
            </a:r>
            <a:r>
              <a:rPr lang="ar-SY" dirty="0">
                <a:solidFill>
                  <a:schemeClr val="bg2">
                    <a:lumMod val="50000"/>
                  </a:schemeClr>
                </a:solidFill>
              </a:rPr>
              <a:t>.</a:t>
            </a:r>
          </a:p>
          <a:p>
            <a:pPr>
              <a:defRPr/>
            </a:pPr>
            <a:r>
              <a:rPr lang="ar-SY" dirty="0">
                <a:solidFill>
                  <a:srgbClr val="C00000"/>
                </a:solidFill>
              </a:rPr>
              <a:t>ورم ثدي خبيث </a:t>
            </a:r>
            <a:r>
              <a:rPr lang="en-US" altLang="ar-SY" dirty="0">
                <a:solidFill>
                  <a:srgbClr val="C00000"/>
                </a:solidFill>
              </a:rPr>
              <a:t>cancer</a:t>
            </a:r>
            <a:r>
              <a:rPr lang="ar-SY" altLang="ar-SY" dirty="0">
                <a:solidFill>
                  <a:srgbClr val="C00000"/>
                </a:solidFill>
              </a:rPr>
              <a:t>.</a:t>
            </a:r>
            <a:endParaRPr lang="en-US" altLang="ar-SY" dirty="0">
              <a:solidFill>
                <a:srgbClr val="C00000"/>
              </a:solidFill>
            </a:endParaRPr>
          </a:p>
          <a:p>
            <a:endParaRPr lang="ar-SY" dirty="0"/>
          </a:p>
        </p:txBody>
      </p:sp>
    </p:spTree>
    <p:extLst>
      <p:ext uri="{BB962C8B-B14F-4D97-AF65-F5344CB8AC3E}">
        <p14:creationId xmlns:p14="http://schemas.microsoft.com/office/powerpoint/2010/main" val="972954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741AABD-894C-4347-824D-DF9655F9AB65}"/>
              </a:ext>
            </a:extLst>
          </p:cNvPr>
          <p:cNvSpPr>
            <a:spLocks noGrp="1"/>
          </p:cNvSpPr>
          <p:nvPr>
            <p:ph type="title"/>
          </p:nvPr>
        </p:nvSpPr>
        <p:spPr/>
        <p:txBody>
          <a:bodyPr/>
          <a:lstStyle/>
          <a:p>
            <a:pPr algn="ctr"/>
            <a:r>
              <a:rPr lang="ar-SY" b="1" dirty="0">
                <a:solidFill>
                  <a:srgbClr val="7030A0"/>
                </a:solidFill>
              </a:rPr>
              <a:t>كيسات الثَّدي</a:t>
            </a:r>
            <a:br>
              <a:rPr lang="ar-SY" b="1" dirty="0">
                <a:solidFill>
                  <a:srgbClr val="7030A0"/>
                </a:solidFill>
              </a:rPr>
            </a:br>
            <a:r>
              <a:rPr lang="en-US" altLang="ar-SY" dirty="0">
                <a:solidFill>
                  <a:srgbClr val="00B0F0"/>
                </a:solidFill>
                <a:latin typeface="Algerian" panose="04020705040A02060702" pitchFamily="82" charset="0"/>
              </a:rPr>
              <a:t>Cystic Breast Masses</a:t>
            </a:r>
            <a:endParaRPr lang="ar-SY" b="1" dirty="0">
              <a:solidFill>
                <a:srgbClr val="7030A0"/>
              </a:solidFill>
            </a:endParaRPr>
          </a:p>
        </p:txBody>
      </p:sp>
      <p:sp>
        <p:nvSpPr>
          <p:cNvPr id="3" name="عنصر نائب للمحتوى 2">
            <a:extLst>
              <a:ext uri="{FF2B5EF4-FFF2-40B4-BE49-F238E27FC236}">
                <a16:creationId xmlns:a16="http://schemas.microsoft.com/office/drawing/2014/main" id="{17F7C105-752F-4CE1-AD88-798EE098C683}"/>
              </a:ext>
            </a:extLst>
          </p:cNvPr>
          <p:cNvSpPr>
            <a:spLocks noGrp="1"/>
          </p:cNvSpPr>
          <p:nvPr>
            <p:ph idx="1"/>
          </p:nvPr>
        </p:nvSpPr>
        <p:spPr>
          <a:xfrm>
            <a:off x="2704011" y="2554518"/>
            <a:ext cx="8457259" cy="2931882"/>
          </a:xfrm>
        </p:spPr>
        <p:txBody>
          <a:bodyPr>
            <a:normAutofit/>
          </a:bodyPr>
          <a:lstStyle/>
          <a:p>
            <a:r>
              <a:rPr lang="ar-SY" dirty="0">
                <a:solidFill>
                  <a:srgbClr val="0070C0"/>
                </a:solidFill>
              </a:rPr>
              <a:t>سبب شائع لكتل الثَّدي عند النِّساء في سنِّ الإنجاب </a:t>
            </a:r>
            <a:r>
              <a:rPr lang="en-US" altLang="ar-SY" dirty="0">
                <a:solidFill>
                  <a:srgbClr val="0070C0"/>
                </a:solidFill>
              </a:rPr>
              <a:t>premenopausal women </a:t>
            </a:r>
            <a:r>
              <a:rPr lang="ar-SY" altLang="ar-SY" dirty="0">
                <a:solidFill>
                  <a:srgbClr val="0070C0"/>
                </a:solidFill>
              </a:rPr>
              <a:t>. وتحديداً، </a:t>
            </a:r>
            <a:r>
              <a:rPr lang="ar-SY" dirty="0">
                <a:solidFill>
                  <a:srgbClr val="0070C0"/>
                </a:solidFill>
              </a:rPr>
              <a:t>في المنطقة العمريَّة ما بين 40 عاماً وزمن الضَّهي عند المرأة.</a:t>
            </a:r>
          </a:p>
          <a:p>
            <a:r>
              <a:rPr lang="ar-SY" dirty="0">
                <a:solidFill>
                  <a:srgbClr val="0070C0"/>
                </a:solidFill>
              </a:rPr>
              <a:t>تقلُّ تواتراً عند الشَّابّات.</a:t>
            </a:r>
          </a:p>
          <a:p>
            <a:r>
              <a:rPr lang="ar-SY" dirty="0">
                <a:solidFill>
                  <a:srgbClr val="0070C0"/>
                </a:solidFill>
              </a:rPr>
              <a:t>تندرُ حدوثاً بعد ضهي المرأة </a:t>
            </a:r>
            <a:r>
              <a:rPr lang="en-US" altLang="ar-SY" dirty="0">
                <a:solidFill>
                  <a:srgbClr val="0070C0"/>
                </a:solidFill>
              </a:rPr>
              <a:t>postmenopausal period</a:t>
            </a:r>
            <a:r>
              <a:rPr lang="ar-SY" dirty="0">
                <a:solidFill>
                  <a:srgbClr val="0070C0"/>
                </a:solidFill>
              </a:rPr>
              <a:t> (بغياب أي علاج هرموني،</a:t>
            </a:r>
            <a:br>
              <a:rPr lang="ar-SY" dirty="0">
                <a:solidFill>
                  <a:srgbClr val="0070C0"/>
                </a:solidFill>
              </a:rPr>
            </a:br>
            <a:r>
              <a:rPr lang="ar-SY" dirty="0">
                <a:solidFill>
                  <a:srgbClr val="0070C0"/>
                </a:solidFill>
              </a:rPr>
              <a:t>لسببٍ أو لآخر).</a:t>
            </a:r>
          </a:p>
          <a:p>
            <a:r>
              <a:rPr lang="ar-SY" dirty="0">
                <a:solidFill>
                  <a:srgbClr val="0070C0"/>
                </a:solidFill>
              </a:rPr>
              <a:t>مع ذلك، يبقى حدوثُها وارداً في كل عمر. </a:t>
            </a:r>
          </a:p>
          <a:p>
            <a:endParaRPr lang="ar-SY" dirty="0">
              <a:solidFill>
                <a:srgbClr val="0070C0"/>
              </a:solidFill>
            </a:endParaRPr>
          </a:p>
          <a:p>
            <a:pPr marL="0" indent="0" algn="ctr">
              <a:buNone/>
            </a:pPr>
            <a:r>
              <a:rPr lang="ar-SY" b="1" dirty="0">
                <a:solidFill>
                  <a:srgbClr val="C00000"/>
                </a:solidFill>
              </a:rPr>
              <a:t>(سنّ الإياس= سنّ اليأس = سنّ الضَّهي=</a:t>
            </a:r>
            <a:r>
              <a:rPr lang="en-US" b="1" dirty="0">
                <a:solidFill>
                  <a:srgbClr val="C00000"/>
                </a:solidFill>
              </a:rPr>
              <a:t> menopausal time </a:t>
            </a:r>
            <a:r>
              <a:rPr lang="ar-SY" b="1" dirty="0">
                <a:solidFill>
                  <a:srgbClr val="C00000"/>
                </a:solidFill>
              </a:rPr>
              <a:t>)</a:t>
            </a:r>
            <a:r>
              <a:rPr lang="en-US" b="1" dirty="0">
                <a:solidFill>
                  <a:srgbClr val="C00000"/>
                </a:solidFill>
              </a:rPr>
              <a:t> </a:t>
            </a:r>
            <a:endParaRPr lang="ar-SY" b="1" dirty="0">
              <a:solidFill>
                <a:srgbClr val="C00000"/>
              </a:solidFill>
            </a:endParaRPr>
          </a:p>
        </p:txBody>
      </p:sp>
    </p:spTree>
    <p:extLst>
      <p:ext uri="{BB962C8B-B14F-4D97-AF65-F5344CB8AC3E}">
        <p14:creationId xmlns:p14="http://schemas.microsoft.com/office/powerpoint/2010/main" val="4278182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A9C11D2-A617-49F3-8ACB-0C9EA729F074}"/>
              </a:ext>
            </a:extLst>
          </p:cNvPr>
          <p:cNvSpPr>
            <a:spLocks noGrp="1"/>
          </p:cNvSpPr>
          <p:nvPr>
            <p:ph type="title"/>
          </p:nvPr>
        </p:nvSpPr>
        <p:spPr/>
        <p:txBody>
          <a:bodyPr/>
          <a:lstStyle/>
          <a:p>
            <a:pPr algn="ctr"/>
            <a:r>
              <a:rPr lang="ar-SY" b="1" dirty="0">
                <a:solidFill>
                  <a:srgbClr val="7030A0"/>
                </a:solidFill>
              </a:rPr>
              <a:t>المواصفات السَّريريَّة لكيسة الثَّدي</a:t>
            </a:r>
            <a:br>
              <a:rPr lang="ar-SY" b="1" dirty="0">
                <a:solidFill>
                  <a:srgbClr val="7030A0"/>
                </a:solidFill>
              </a:rPr>
            </a:br>
            <a:r>
              <a:rPr lang="en-US" altLang="ar-SY" dirty="0">
                <a:solidFill>
                  <a:srgbClr val="00B0F0"/>
                </a:solidFill>
                <a:latin typeface="Algerian" panose="04020705040A02060702" pitchFamily="82" charset="0"/>
              </a:rPr>
              <a:t>CLINICAL FEATURES</a:t>
            </a:r>
            <a:endParaRPr lang="ar-SY" b="1" dirty="0">
              <a:solidFill>
                <a:srgbClr val="7030A0"/>
              </a:solidFill>
            </a:endParaRPr>
          </a:p>
        </p:txBody>
      </p:sp>
      <p:sp>
        <p:nvSpPr>
          <p:cNvPr id="3" name="عنصر نائب للمحتوى 2">
            <a:extLst>
              <a:ext uri="{FF2B5EF4-FFF2-40B4-BE49-F238E27FC236}">
                <a16:creationId xmlns:a16="http://schemas.microsoft.com/office/drawing/2014/main" id="{86D267C1-AD7B-46AE-9083-43E8561BA6DB}"/>
              </a:ext>
            </a:extLst>
          </p:cNvPr>
          <p:cNvSpPr>
            <a:spLocks noGrp="1"/>
          </p:cNvSpPr>
          <p:nvPr>
            <p:ph idx="1"/>
          </p:nvPr>
        </p:nvSpPr>
        <p:spPr>
          <a:xfrm>
            <a:off x="1956957" y="2538548"/>
            <a:ext cx="8278085" cy="2414453"/>
          </a:xfrm>
        </p:spPr>
        <p:txBody>
          <a:bodyPr/>
          <a:lstStyle/>
          <a:p>
            <a:r>
              <a:rPr lang="ar-SY" dirty="0">
                <a:solidFill>
                  <a:srgbClr val="0070C0"/>
                </a:solidFill>
              </a:rPr>
              <a:t>متغيِّرة باختلاف زمن الدَّورة الطمثيَّة.</a:t>
            </a:r>
          </a:p>
          <a:p>
            <a:r>
              <a:rPr lang="ar-SY" dirty="0">
                <a:solidFill>
                  <a:srgbClr val="0070C0"/>
                </a:solidFill>
              </a:rPr>
              <a:t>متغيِّرة بتتالي الدَّورات الطمثيَّة.</a:t>
            </a:r>
          </a:p>
          <a:p>
            <a:r>
              <a:rPr lang="ar-SY" dirty="0">
                <a:solidFill>
                  <a:srgbClr val="0070C0"/>
                </a:solidFill>
              </a:rPr>
              <a:t>قاسية القوام ومتحرِّكة.</a:t>
            </a:r>
          </a:p>
          <a:p>
            <a:r>
              <a:rPr lang="ar-SY" dirty="0">
                <a:solidFill>
                  <a:srgbClr val="0070C0"/>
                </a:solidFill>
              </a:rPr>
              <a:t>بعضُها، حيث نموُّها سريع، يكون مؤلماً.</a:t>
            </a:r>
          </a:p>
          <a:p>
            <a:r>
              <a:rPr lang="ar-SY" dirty="0">
                <a:solidFill>
                  <a:srgbClr val="0070C0"/>
                </a:solidFill>
              </a:rPr>
              <a:t>سريريّاً، لا يمكن التمييز بينها وبين كتل الثدي الصَّلدة (غير الكيسيّة </a:t>
            </a:r>
            <a:r>
              <a:rPr lang="en-US" altLang="ar-SY" dirty="0">
                <a:solidFill>
                  <a:srgbClr val="0070C0"/>
                </a:solidFill>
              </a:rPr>
              <a:t>solid tumors</a:t>
            </a:r>
            <a:r>
              <a:rPr lang="ar-SY" dirty="0">
                <a:solidFill>
                  <a:srgbClr val="0070C0"/>
                </a:solidFill>
              </a:rPr>
              <a:t>).</a:t>
            </a:r>
          </a:p>
        </p:txBody>
      </p:sp>
    </p:spTree>
    <p:extLst>
      <p:ext uri="{BB962C8B-B14F-4D97-AF65-F5344CB8AC3E}">
        <p14:creationId xmlns:p14="http://schemas.microsoft.com/office/powerpoint/2010/main" val="268705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C37EA50-6EC6-426C-8A74-8620CAB08CD8}"/>
              </a:ext>
            </a:extLst>
          </p:cNvPr>
          <p:cNvSpPr>
            <a:spLocks noGrp="1"/>
          </p:cNvSpPr>
          <p:nvPr>
            <p:ph type="title"/>
          </p:nvPr>
        </p:nvSpPr>
        <p:spPr/>
        <p:txBody>
          <a:bodyPr>
            <a:normAutofit fontScale="90000"/>
          </a:bodyPr>
          <a:lstStyle/>
          <a:p>
            <a:pPr algn="ctr"/>
            <a:r>
              <a:rPr lang="ar-SY" sz="3100" b="1" dirty="0">
                <a:solidFill>
                  <a:srgbClr val="00B050"/>
                </a:solidFill>
              </a:rPr>
              <a:t>ما هي الشكوى الأكثر شيوعاً في الثَّدي؟</a:t>
            </a:r>
            <a:br>
              <a:rPr lang="ar-SY" sz="3100" b="1" dirty="0">
                <a:solidFill>
                  <a:srgbClr val="00B050"/>
                </a:solidFill>
              </a:rPr>
            </a:br>
            <a:r>
              <a:rPr lang="en-US" altLang="ar-SY" dirty="0">
                <a:solidFill>
                  <a:srgbClr val="FF0000"/>
                </a:solidFill>
                <a:latin typeface="Algerian" panose="04020705040A02060702" pitchFamily="82" charset="0"/>
              </a:rPr>
              <a:t>WHAT ARE THE MOST COMMON BREAST PROBLEMS?</a:t>
            </a:r>
            <a:endParaRPr lang="ar-SY" b="1" dirty="0">
              <a:solidFill>
                <a:srgbClr val="FF0000"/>
              </a:solidFill>
            </a:endParaRPr>
          </a:p>
        </p:txBody>
      </p:sp>
      <p:sp>
        <p:nvSpPr>
          <p:cNvPr id="3" name="عنصر نائب للمحتوى 2">
            <a:extLst>
              <a:ext uri="{FF2B5EF4-FFF2-40B4-BE49-F238E27FC236}">
                <a16:creationId xmlns:a16="http://schemas.microsoft.com/office/drawing/2014/main" id="{EF1F0859-FC2B-47C1-A274-D75B4E8FFCDA}"/>
              </a:ext>
            </a:extLst>
          </p:cNvPr>
          <p:cNvSpPr>
            <a:spLocks noGrp="1"/>
          </p:cNvSpPr>
          <p:nvPr>
            <p:ph idx="1"/>
          </p:nvPr>
        </p:nvSpPr>
        <p:spPr>
          <a:xfrm>
            <a:off x="3944982" y="2444201"/>
            <a:ext cx="5600201" cy="3182983"/>
          </a:xfrm>
        </p:spPr>
        <p:txBody>
          <a:bodyPr/>
          <a:lstStyle/>
          <a:p>
            <a:pPr marL="0" indent="0" algn="ctr">
              <a:buNone/>
            </a:pPr>
            <a:r>
              <a:rPr lang="ar-SY" sz="2800" b="1" dirty="0">
                <a:solidFill>
                  <a:srgbClr val="C00000"/>
                </a:solidFill>
              </a:rPr>
              <a:t>هي ثلاثٌ:</a:t>
            </a:r>
            <a:br>
              <a:rPr lang="ar-SY" sz="2800" b="1" dirty="0">
                <a:solidFill>
                  <a:srgbClr val="C00000"/>
                </a:solidFill>
              </a:rPr>
            </a:br>
            <a:endParaRPr lang="ar-SY" sz="2800" b="1" dirty="0">
              <a:solidFill>
                <a:srgbClr val="C00000"/>
              </a:solidFill>
            </a:endParaRPr>
          </a:p>
          <a:p>
            <a:r>
              <a:rPr lang="ar-SY" b="1" dirty="0">
                <a:solidFill>
                  <a:srgbClr val="0070C0"/>
                </a:solidFill>
              </a:rPr>
              <a:t>ألم الثَّدي (</a:t>
            </a:r>
            <a:r>
              <a:rPr lang="en-US" b="1" dirty="0">
                <a:solidFill>
                  <a:srgbClr val="0070C0"/>
                </a:solidFill>
              </a:rPr>
              <a:t>Mastalgia</a:t>
            </a:r>
            <a:r>
              <a:rPr lang="ar-SY" b="1" dirty="0">
                <a:solidFill>
                  <a:srgbClr val="0070C0"/>
                </a:solidFill>
              </a:rPr>
              <a:t>).</a:t>
            </a:r>
          </a:p>
          <a:p>
            <a:r>
              <a:rPr lang="ar-SY" b="1" dirty="0">
                <a:solidFill>
                  <a:srgbClr val="002060"/>
                </a:solidFill>
              </a:rPr>
              <a:t>النزّ من حلمة الثَّدي (</a:t>
            </a:r>
            <a:r>
              <a:rPr lang="en-US" b="1" dirty="0">
                <a:solidFill>
                  <a:srgbClr val="002060"/>
                </a:solidFill>
              </a:rPr>
              <a:t>Nipple Discharge</a:t>
            </a:r>
            <a:r>
              <a:rPr lang="ar-SY" b="1" dirty="0">
                <a:solidFill>
                  <a:srgbClr val="002060"/>
                </a:solidFill>
              </a:rPr>
              <a:t>).</a:t>
            </a:r>
          </a:p>
          <a:p>
            <a:r>
              <a:rPr lang="ar-SY" b="1" dirty="0">
                <a:solidFill>
                  <a:srgbClr val="7030A0"/>
                </a:solidFill>
              </a:rPr>
              <a:t>كتلة الثَّدي (</a:t>
            </a:r>
            <a:r>
              <a:rPr lang="en-US" b="1" dirty="0">
                <a:solidFill>
                  <a:srgbClr val="7030A0"/>
                </a:solidFill>
              </a:rPr>
              <a:t>Breast Mass</a:t>
            </a:r>
            <a:r>
              <a:rPr lang="ar-SY" b="1" dirty="0">
                <a:solidFill>
                  <a:srgbClr val="7030A0"/>
                </a:solidFill>
              </a:rPr>
              <a:t>).</a:t>
            </a:r>
          </a:p>
          <a:p>
            <a:endParaRPr lang="ar-SY" b="1" dirty="0">
              <a:solidFill>
                <a:srgbClr val="C00000"/>
              </a:solidFill>
            </a:endParaRPr>
          </a:p>
          <a:p>
            <a:pPr marL="0" indent="0">
              <a:buNone/>
            </a:pPr>
            <a:endParaRPr lang="ar-SY" b="1" dirty="0">
              <a:solidFill>
                <a:srgbClr val="C00000"/>
              </a:solidFill>
            </a:endParaRPr>
          </a:p>
        </p:txBody>
      </p:sp>
    </p:spTree>
    <p:extLst>
      <p:ext uri="{BB962C8B-B14F-4D97-AF65-F5344CB8AC3E}">
        <p14:creationId xmlns:p14="http://schemas.microsoft.com/office/powerpoint/2010/main" val="36663465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D092A1C-B70D-4FC9-9D23-A7D343B585B3}"/>
              </a:ext>
            </a:extLst>
          </p:cNvPr>
          <p:cNvSpPr>
            <a:spLocks noGrp="1"/>
          </p:cNvSpPr>
          <p:nvPr>
            <p:ph type="title"/>
          </p:nvPr>
        </p:nvSpPr>
        <p:spPr/>
        <p:txBody>
          <a:bodyPr/>
          <a:lstStyle/>
          <a:p>
            <a:pPr algn="ctr"/>
            <a:r>
              <a:rPr lang="ar-SY" b="1" dirty="0">
                <a:solidFill>
                  <a:srgbClr val="7030A0"/>
                </a:solidFill>
              </a:rPr>
              <a:t>تشخيص كيسة الثَّدي</a:t>
            </a:r>
            <a:br>
              <a:rPr lang="ar-SY" b="1" dirty="0">
                <a:solidFill>
                  <a:srgbClr val="7030A0"/>
                </a:solidFill>
              </a:rPr>
            </a:br>
            <a:r>
              <a:rPr lang="en-US" altLang="ar-SY" dirty="0">
                <a:solidFill>
                  <a:srgbClr val="00B0F0"/>
                </a:solidFill>
                <a:latin typeface="Algerian" panose="04020705040A02060702" pitchFamily="82" charset="0"/>
              </a:rPr>
              <a:t>DIAGNOSIS</a:t>
            </a:r>
            <a:endParaRPr lang="ar-SY" b="1" dirty="0">
              <a:solidFill>
                <a:srgbClr val="7030A0"/>
              </a:solidFill>
            </a:endParaRPr>
          </a:p>
        </p:txBody>
      </p:sp>
      <p:sp>
        <p:nvSpPr>
          <p:cNvPr id="3" name="عنصر نائب للمحتوى 2">
            <a:extLst>
              <a:ext uri="{FF2B5EF4-FFF2-40B4-BE49-F238E27FC236}">
                <a16:creationId xmlns:a16="http://schemas.microsoft.com/office/drawing/2014/main" id="{5ECD6044-B1BE-4F9A-81C9-76E9E4E2AA5D}"/>
              </a:ext>
            </a:extLst>
          </p:cNvPr>
          <p:cNvSpPr>
            <a:spLocks noGrp="1"/>
          </p:cNvSpPr>
          <p:nvPr>
            <p:ph idx="1"/>
          </p:nvPr>
        </p:nvSpPr>
        <p:spPr>
          <a:xfrm>
            <a:off x="4114799" y="2727603"/>
            <a:ext cx="5508761" cy="1952896"/>
          </a:xfrm>
        </p:spPr>
        <p:txBody>
          <a:bodyPr/>
          <a:lstStyle/>
          <a:p>
            <a:r>
              <a:rPr lang="ar-SY" dirty="0">
                <a:solidFill>
                  <a:srgbClr val="002060"/>
                </a:solidFill>
              </a:rPr>
              <a:t>التصوير بالأمواج فوق الصوتيَّة </a:t>
            </a:r>
            <a:r>
              <a:rPr lang="en-US" altLang="ar-SY" dirty="0">
                <a:solidFill>
                  <a:srgbClr val="002060"/>
                </a:solidFill>
              </a:rPr>
              <a:t>Ultrasonography</a:t>
            </a:r>
            <a:r>
              <a:rPr lang="ar-SY" dirty="0">
                <a:solidFill>
                  <a:srgbClr val="002060"/>
                </a:solidFill>
              </a:rPr>
              <a:t>.</a:t>
            </a:r>
          </a:p>
          <a:p>
            <a:r>
              <a:rPr lang="ar-SY" dirty="0">
                <a:solidFill>
                  <a:srgbClr val="002060"/>
                </a:solidFill>
              </a:rPr>
              <a:t>بزل (رشف) الكيسة </a:t>
            </a:r>
            <a:r>
              <a:rPr lang="en-US" altLang="ar-SY" dirty="0">
                <a:solidFill>
                  <a:srgbClr val="002060"/>
                </a:solidFill>
              </a:rPr>
              <a:t>Aspiration </a:t>
            </a:r>
            <a:r>
              <a:rPr lang="ar-SY" dirty="0">
                <a:solidFill>
                  <a:srgbClr val="002060"/>
                </a:solidFill>
              </a:rPr>
              <a:t>: يُعتبر هذا الخيار إجراءٌ تشخيصيٌّ وعلاجيٌّ في آنٍ واحد.</a:t>
            </a:r>
          </a:p>
        </p:txBody>
      </p:sp>
    </p:spTree>
    <p:extLst>
      <p:ext uri="{BB962C8B-B14F-4D97-AF65-F5344CB8AC3E}">
        <p14:creationId xmlns:p14="http://schemas.microsoft.com/office/powerpoint/2010/main" val="66782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6ADC684-9B44-4685-BB6C-7E784CA4D60D}"/>
              </a:ext>
            </a:extLst>
          </p:cNvPr>
          <p:cNvSpPr>
            <a:spLocks noGrp="1"/>
          </p:cNvSpPr>
          <p:nvPr>
            <p:ph type="title"/>
          </p:nvPr>
        </p:nvSpPr>
        <p:spPr/>
        <p:txBody>
          <a:bodyPr>
            <a:normAutofit fontScale="90000"/>
          </a:bodyPr>
          <a:lstStyle/>
          <a:p>
            <a:pPr algn="ctr"/>
            <a:r>
              <a:rPr lang="ar-SY" b="1" dirty="0">
                <a:solidFill>
                  <a:srgbClr val="7030A0"/>
                </a:solidFill>
              </a:rPr>
              <a:t>استطباب الخزعة</a:t>
            </a:r>
            <a:r>
              <a:rPr lang="ar-SY" dirty="0">
                <a:solidFill>
                  <a:srgbClr val="7030A0"/>
                </a:solidFill>
              </a:rPr>
              <a:t> </a:t>
            </a:r>
            <a:r>
              <a:rPr lang="ar-SY" b="1" dirty="0">
                <a:solidFill>
                  <a:srgbClr val="7030A0"/>
                </a:solidFill>
              </a:rPr>
              <a:t>الجراحيَّة في كيسات الثَّدي</a:t>
            </a:r>
            <a:br>
              <a:rPr lang="ar-SY" b="1" dirty="0">
                <a:solidFill>
                  <a:srgbClr val="7030A0"/>
                </a:solidFill>
              </a:rPr>
            </a:br>
            <a:r>
              <a:rPr lang="en-US" altLang="ar-SY" dirty="0">
                <a:solidFill>
                  <a:srgbClr val="00B0F0"/>
                </a:solidFill>
                <a:latin typeface="Algerian" panose="04020705040A02060702" pitchFamily="82" charset="0"/>
              </a:rPr>
              <a:t>INDICATIONS OF SURGICAL BIOPSY</a:t>
            </a:r>
            <a:endParaRPr lang="ar-SY" b="1" dirty="0">
              <a:solidFill>
                <a:srgbClr val="7030A0"/>
              </a:solidFill>
            </a:endParaRPr>
          </a:p>
        </p:txBody>
      </p:sp>
      <p:sp>
        <p:nvSpPr>
          <p:cNvPr id="3" name="عنصر نائب للمحتوى 2">
            <a:extLst>
              <a:ext uri="{FF2B5EF4-FFF2-40B4-BE49-F238E27FC236}">
                <a16:creationId xmlns:a16="http://schemas.microsoft.com/office/drawing/2014/main" id="{D776B2FA-0094-4AE4-AC5F-C28010F26328}"/>
              </a:ext>
            </a:extLst>
          </p:cNvPr>
          <p:cNvSpPr>
            <a:spLocks noGrp="1"/>
          </p:cNvSpPr>
          <p:nvPr>
            <p:ph idx="1"/>
          </p:nvPr>
        </p:nvSpPr>
        <p:spPr>
          <a:xfrm>
            <a:off x="3749040" y="2616927"/>
            <a:ext cx="5678577" cy="2492829"/>
          </a:xfrm>
        </p:spPr>
        <p:txBody>
          <a:bodyPr/>
          <a:lstStyle/>
          <a:p>
            <a:r>
              <a:rPr lang="ar-SY" dirty="0">
                <a:solidFill>
                  <a:srgbClr val="0070C0"/>
                </a:solidFill>
              </a:rPr>
              <a:t>كان محتوى الكيسة دمويّاً.</a:t>
            </a:r>
          </a:p>
          <a:p>
            <a:r>
              <a:rPr lang="ar-SY" dirty="0">
                <a:solidFill>
                  <a:srgbClr val="0070C0"/>
                </a:solidFill>
              </a:rPr>
              <a:t>لم تختفِ الكيسة تماماً بعد عملية رشف محتواها.</a:t>
            </a:r>
          </a:p>
          <a:p>
            <a:r>
              <a:rPr lang="ar-SY" dirty="0">
                <a:solidFill>
                  <a:srgbClr val="0070C0"/>
                </a:solidFill>
              </a:rPr>
              <a:t>عاودت الكيسة للظهور رغم محاولات رشفها المتكرِّرة.</a:t>
            </a:r>
          </a:p>
          <a:p>
            <a:r>
              <a:rPr lang="ar-SY" dirty="0">
                <a:solidFill>
                  <a:srgbClr val="0070C0"/>
                </a:solidFill>
              </a:rPr>
              <a:t>عودة الامتلاء السَّريعة للكيسة بعد عملية بزلها. </a:t>
            </a:r>
          </a:p>
        </p:txBody>
      </p:sp>
    </p:spTree>
    <p:extLst>
      <p:ext uri="{BB962C8B-B14F-4D97-AF65-F5344CB8AC3E}">
        <p14:creationId xmlns:p14="http://schemas.microsoft.com/office/powerpoint/2010/main" val="20755610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B71C4F0-747B-4359-8B31-85D682D7ED05}"/>
              </a:ext>
            </a:extLst>
          </p:cNvPr>
          <p:cNvSpPr>
            <a:spLocks noGrp="1"/>
          </p:cNvSpPr>
          <p:nvPr>
            <p:ph type="title"/>
          </p:nvPr>
        </p:nvSpPr>
        <p:spPr/>
        <p:txBody>
          <a:bodyPr>
            <a:normAutofit fontScale="90000"/>
          </a:bodyPr>
          <a:lstStyle/>
          <a:p>
            <a:pPr algn="ctr"/>
            <a:r>
              <a:rPr lang="ar-SY" b="1" dirty="0">
                <a:solidFill>
                  <a:srgbClr val="7030A0"/>
                </a:solidFill>
              </a:rPr>
              <a:t>معالجة كيسة الثَّدي</a:t>
            </a:r>
            <a:br>
              <a:rPr lang="ar-SY" b="1" dirty="0">
                <a:solidFill>
                  <a:srgbClr val="7030A0"/>
                </a:solidFill>
              </a:rPr>
            </a:br>
            <a:r>
              <a:rPr lang="en-US" altLang="ar-SY" sz="5400" dirty="0">
                <a:solidFill>
                  <a:srgbClr val="00B0F0"/>
                </a:solidFill>
                <a:latin typeface="Algerian" panose="04020705040A02060702" pitchFamily="82" charset="0"/>
              </a:rPr>
              <a:t>TREATMENT</a:t>
            </a:r>
            <a:endParaRPr lang="ar-SY" sz="5400" b="1" dirty="0">
              <a:solidFill>
                <a:srgbClr val="7030A0"/>
              </a:solidFill>
            </a:endParaRPr>
          </a:p>
        </p:txBody>
      </p:sp>
      <p:sp>
        <p:nvSpPr>
          <p:cNvPr id="3" name="عنصر نائب للمحتوى 2">
            <a:extLst>
              <a:ext uri="{FF2B5EF4-FFF2-40B4-BE49-F238E27FC236}">
                <a16:creationId xmlns:a16="http://schemas.microsoft.com/office/drawing/2014/main" id="{1DC23728-4D0B-40B3-B091-EE0759F35E77}"/>
              </a:ext>
            </a:extLst>
          </p:cNvPr>
          <p:cNvSpPr>
            <a:spLocks noGrp="1"/>
          </p:cNvSpPr>
          <p:nvPr>
            <p:ph idx="1"/>
          </p:nvPr>
        </p:nvSpPr>
        <p:spPr>
          <a:xfrm>
            <a:off x="2246811" y="2729407"/>
            <a:ext cx="7801240" cy="1934033"/>
          </a:xfrm>
        </p:spPr>
        <p:txBody>
          <a:bodyPr/>
          <a:lstStyle/>
          <a:p>
            <a:r>
              <a:rPr lang="ar-SY" dirty="0">
                <a:solidFill>
                  <a:srgbClr val="002060"/>
                </a:solidFill>
              </a:rPr>
              <a:t>بزل (رشف) الكيسة هو الخيار الأفضل.</a:t>
            </a:r>
          </a:p>
          <a:p>
            <a:r>
              <a:rPr lang="ar-SY" dirty="0">
                <a:solidFill>
                  <a:srgbClr val="002060"/>
                </a:solidFill>
              </a:rPr>
              <a:t>المتابعة بالدراسة الصَّدويَّة (بالأمواج فوق الصّوتيّة) للكيسة بعد عملية البزل.</a:t>
            </a:r>
          </a:p>
          <a:p>
            <a:r>
              <a:rPr lang="ar-SY" dirty="0">
                <a:solidFill>
                  <a:srgbClr val="002060"/>
                </a:solidFill>
              </a:rPr>
              <a:t>كان سائل البزل دموياً أم داكناً، وجبت الدِّراسة الخلويّة له بحثاً عن خلايا خبيثة.</a:t>
            </a:r>
          </a:p>
        </p:txBody>
      </p:sp>
    </p:spTree>
    <p:extLst>
      <p:ext uri="{BB962C8B-B14F-4D97-AF65-F5344CB8AC3E}">
        <p14:creationId xmlns:p14="http://schemas.microsoft.com/office/powerpoint/2010/main" val="2717428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34C25EF-D99A-492D-82BD-E483710C5DC1}"/>
              </a:ext>
            </a:extLst>
          </p:cNvPr>
          <p:cNvSpPr>
            <a:spLocks noGrp="1"/>
          </p:cNvSpPr>
          <p:nvPr>
            <p:ph type="title"/>
          </p:nvPr>
        </p:nvSpPr>
        <p:spPr/>
        <p:txBody>
          <a:bodyPr/>
          <a:lstStyle/>
          <a:p>
            <a:pPr algn="ctr"/>
            <a:r>
              <a:rPr lang="ar-SY" b="1" dirty="0">
                <a:solidFill>
                  <a:srgbClr val="7030A0"/>
                </a:solidFill>
              </a:rPr>
              <a:t>كتل الثَّدي الصُّلبة</a:t>
            </a:r>
            <a:br>
              <a:rPr lang="ar-SY" b="1" dirty="0">
                <a:solidFill>
                  <a:srgbClr val="7030A0"/>
                </a:solidFill>
              </a:rPr>
            </a:br>
            <a:r>
              <a:rPr lang="en-US" altLang="ar-SY" dirty="0">
                <a:solidFill>
                  <a:srgbClr val="00B0F0"/>
                </a:solidFill>
                <a:latin typeface="Algerian" panose="04020705040A02060702" pitchFamily="82" charset="0"/>
              </a:rPr>
              <a:t>SOLID BREAST MASSES</a:t>
            </a:r>
            <a:endParaRPr lang="ar-SY" b="1" dirty="0">
              <a:solidFill>
                <a:srgbClr val="7030A0"/>
              </a:solidFill>
            </a:endParaRPr>
          </a:p>
        </p:txBody>
      </p:sp>
      <p:sp>
        <p:nvSpPr>
          <p:cNvPr id="3" name="عنصر نائب للمحتوى 2">
            <a:extLst>
              <a:ext uri="{FF2B5EF4-FFF2-40B4-BE49-F238E27FC236}">
                <a16:creationId xmlns:a16="http://schemas.microsoft.com/office/drawing/2014/main" id="{53EC3A4B-386A-4C7D-95AF-B07A0B745A02}"/>
              </a:ext>
            </a:extLst>
          </p:cNvPr>
          <p:cNvSpPr>
            <a:spLocks noGrp="1"/>
          </p:cNvSpPr>
          <p:nvPr>
            <p:ph idx="1"/>
          </p:nvPr>
        </p:nvSpPr>
        <p:spPr>
          <a:xfrm>
            <a:off x="3004457" y="2355669"/>
            <a:ext cx="7706560" cy="3078480"/>
          </a:xfrm>
        </p:spPr>
        <p:txBody>
          <a:bodyPr>
            <a:normAutofit fontScale="92500" lnSpcReduction="20000"/>
          </a:bodyPr>
          <a:lstStyle/>
          <a:p>
            <a:pPr marL="0" indent="0" algn="ctr">
              <a:buNone/>
            </a:pPr>
            <a:r>
              <a:rPr lang="ar-SY" sz="2400" b="1" dirty="0">
                <a:solidFill>
                  <a:srgbClr val="FF0000"/>
                </a:solidFill>
              </a:rPr>
              <a:t>القاعدة الذَّهبيَّة</a:t>
            </a:r>
          </a:p>
          <a:p>
            <a:r>
              <a:rPr lang="ar-SY" dirty="0">
                <a:solidFill>
                  <a:srgbClr val="002060"/>
                </a:solidFill>
              </a:rPr>
              <a:t>تجبُ الدِّراسة النّسيجيّة و/أو الخلوية لجميع كتل الثّدي غير الكيسيّة المتمايزة عن مجاوراتها لتحديد الهويّة النسيجيّة لها من حيث السّلامة ام الخباثة.</a:t>
            </a:r>
          </a:p>
          <a:p>
            <a:r>
              <a:rPr lang="ar-SY" dirty="0">
                <a:solidFill>
                  <a:srgbClr val="7030A0"/>
                </a:solidFill>
              </a:rPr>
              <a:t>في النساء ما قبل سن الإيّاس تحديداً، قد تنفع المراقبة السَّريريّة والشّعاعية لدورتين طمثيتين متتاليتين للتَّشكيلات النّسيجيَّة العقديَّة غيرِ المنتظمة الملتبسة، اللائي يصعب تصنيفهُن ككتل ثدي مُسيطرة.</a:t>
            </a:r>
          </a:p>
          <a:p>
            <a:pPr marL="0" indent="0" algn="ctr">
              <a:buNone/>
            </a:pPr>
            <a:br>
              <a:rPr lang="ar-SY" dirty="0">
                <a:solidFill>
                  <a:srgbClr val="7030A0"/>
                </a:solidFill>
              </a:rPr>
            </a:br>
            <a:r>
              <a:rPr lang="ar-SY" dirty="0">
                <a:solidFill>
                  <a:srgbClr val="C00000"/>
                </a:solidFill>
              </a:rPr>
              <a:t>وسائل الدِّراسة النَّسيجيَّة والخلويَّة لكتلة الثَّدي غير الكيسيَّة</a:t>
            </a:r>
            <a:br>
              <a:rPr lang="ar-SY" dirty="0">
                <a:solidFill>
                  <a:srgbClr val="C00000"/>
                </a:solidFill>
              </a:rPr>
            </a:br>
            <a:br>
              <a:rPr lang="ar-SY" dirty="0">
                <a:solidFill>
                  <a:srgbClr val="C00000"/>
                </a:solidFill>
              </a:rPr>
            </a:br>
            <a:r>
              <a:rPr lang="ar-SY" altLang="ar-SY" dirty="0">
                <a:solidFill>
                  <a:srgbClr val="C00000"/>
                </a:solidFill>
              </a:rPr>
              <a:t>الرشف بالإبرة</a:t>
            </a:r>
            <a:r>
              <a:rPr lang="en-US" altLang="ar-SY" dirty="0">
                <a:solidFill>
                  <a:srgbClr val="C00000"/>
                </a:solidFill>
              </a:rPr>
              <a:t> fine needle aspiration </a:t>
            </a:r>
            <a:br>
              <a:rPr lang="ar-SY" altLang="ar-SY" dirty="0">
                <a:solidFill>
                  <a:srgbClr val="C00000"/>
                </a:solidFill>
              </a:rPr>
            </a:br>
            <a:r>
              <a:rPr lang="ar-SY" altLang="ar-SY" dirty="0">
                <a:solidFill>
                  <a:srgbClr val="C00000"/>
                </a:solidFill>
              </a:rPr>
              <a:t>الخزعة بالإبرة</a:t>
            </a:r>
            <a:r>
              <a:rPr lang="en-US" altLang="ar-SY" dirty="0">
                <a:solidFill>
                  <a:srgbClr val="C00000"/>
                </a:solidFill>
              </a:rPr>
              <a:t>              needle biopsy  </a:t>
            </a:r>
            <a:br>
              <a:rPr lang="ar-SY" altLang="ar-SY" dirty="0">
                <a:solidFill>
                  <a:srgbClr val="C00000"/>
                </a:solidFill>
              </a:rPr>
            </a:br>
            <a:r>
              <a:rPr lang="ar-SY" altLang="ar-SY" dirty="0">
                <a:solidFill>
                  <a:srgbClr val="C00000"/>
                </a:solidFill>
              </a:rPr>
              <a:t>الخزعة الاستئصاليَّة</a:t>
            </a:r>
            <a:r>
              <a:rPr lang="en-US" altLang="ar-SY" dirty="0">
                <a:solidFill>
                  <a:srgbClr val="C00000"/>
                </a:solidFill>
              </a:rPr>
              <a:t>excisional biopsy  </a:t>
            </a:r>
            <a:endParaRPr lang="ar-SY" dirty="0">
              <a:solidFill>
                <a:srgbClr val="C00000"/>
              </a:solidFill>
            </a:endParaRPr>
          </a:p>
        </p:txBody>
      </p:sp>
    </p:spTree>
    <p:extLst>
      <p:ext uri="{BB962C8B-B14F-4D97-AF65-F5344CB8AC3E}">
        <p14:creationId xmlns:p14="http://schemas.microsoft.com/office/powerpoint/2010/main" val="20737559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09E32C1-E1F9-430F-8499-5A2A5ED7F789}"/>
              </a:ext>
            </a:extLst>
          </p:cNvPr>
          <p:cNvSpPr>
            <a:spLocks noGrp="1"/>
          </p:cNvSpPr>
          <p:nvPr>
            <p:ph type="title"/>
          </p:nvPr>
        </p:nvSpPr>
        <p:spPr>
          <a:xfrm>
            <a:off x="2057348" y="611047"/>
            <a:ext cx="8911687" cy="1280890"/>
          </a:xfrm>
        </p:spPr>
        <p:txBody>
          <a:bodyPr>
            <a:normAutofit fontScale="90000"/>
          </a:bodyPr>
          <a:lstStyle/>
          <a:p>
            <a:pPr algn="ctr"/>
            <a:r>
              <a:rPr lang="ar-SY" b="1" dirty="0">
                <a:solidFill>
                  <a:srgbClr val="7030A0"/>
                </a:solidFill>
              </a:rPr>
              <a:t>تدبير كتلة الثَّدي السَّليمة سريريَّاً</a:t>
            </a:r>
            <a:br>
              <a:rPr lang="ar-SY" b="1" dirty="0">
                <a:solidFill>
                  <a:srgbClr val="7030A0"/>
                </a:solidFill>
              </a:rPr>
            </a:br>
            <a:r>
              <a:rPr lang="en-US" altLang="ar-SY" sz="3100" dirty="0">
                <a:solidFill>
                  <a:srgbClr val="00B0F0"/>
                </a:solidFill>
                <a:latin typeface="Algerian" panose="04020705040A02060702" pitchFamily="82" charset="0"/>
              </a:rPr>
              <a:t>TREATMENT OF CLINICALLY BENIGN BREAST MASS</a:t>
            </a:r>
            <a:endParaRPr lang="ar-SY" sz="3100" b="1" dirty="0">
              <a:solidFill>
                <a:srgbClr val="7030A0"/>
              </a:solidFill>
            </a:endParaRPr>
          </a:p>
        </p:txBody>
      </p:sp>
      <p:sp>
        <p:nvSpPr>
          <p:cNvPr id="3" name="عنصر نائب للمحتوى 2">
            <a:extLst>
              <a:ext uri="{FF2B5EF4-FFF2-40B4-BE49-F238E27FC236}">
                <a16:creationId xmlns:a16="http://schemas.microsoft.com/office/drawing/2014/main" id="{23EBD4BF-371B-44B1-B375-45FBE09B7613}"/>
              </a:ext>
            </a:extLst>
          </p:cNvPr>
          <p:cNvSpPr>
            <a:spLocks noGrp="1"/>
          </p:cNvSpPr>
          <p:nvPr>
            <p:ph idx="1"/>
          </p:nvPr>
        </p:nvSpPr>
        <p:spPr>
          <a:xfrm>
            <a:off x="2377439" y="2225040"/>
            <a:ext cx="8280763" cy="3692434"/>
          </a:xfrm>
        </p:spPr>
        <p:txBody>
          <a:bodyPr/>
          <a:lstStyle/>
          <a:p>
            <a:pPr marL="0" indent="0" algn="ctr">
              <a:buNone/>
            </a:pPr>
            <a:r>
              <a:rPr lang="ar-SY" b="1" dirty="0">
                <a:solidFill>
                  <a:srgbClr val="C00000"/>
                </a:solidFill>
              </a:rPr>
              <a:t>يُجدي هنا البحثُ مع المريضة في آليات العلاج والمتابعة:</a:t>
            </a:r>
          </a:p>
          <a:p>
            <a:r>
              <a:rPr lang="ar-SY" dirty="0">
                <a:solidFill>
                  <a:srgbClr val="002060"/>
                </a:solidFill>
              </a:rPr>
              <a:t>إذا اختارت المرأة الحلَّ الجراحيّ منطلقاً للعلاج، خُضنا فيه دون التكلّف بدراسات إضافيّة سابقة للجراحة. بعدها، ينهي الفحصُ النسيجي للكتلة المستأصلة الجدلَ حول آليات المتابعة.</a:t>
            </a:r>
          </a:p>
          <a:p>
            <a:r>
              <a:rPr lang="ar-SY" dirty="0">
                <a:solidFill>
                  <a:srgbClr val="0070C0"/>
                </a:solidFill>
              </a:rPr>
              <a:t>رفضت المرأة العمل الجراحي و/أو فاضلت عليه الانتظار والمراقبة، وجبَ حينها تحديد الهوية النَّسيجيّة لكتلة الثَّدي قبل الركون لهكذا خيار. </a:t>
            </a:r>
          </a:p>
          <a:p>
            <a:pPr marL="0" indent="0">
              <a:buNone/>
            </a:pPr>
            <a:r>
              <a:rPr lang="ar-SY" dirty="0">
                <a:solidFill>
                  <a:srgbClr val="0070C0"/>
                </a:solidFill>
              </a:rPr>
              <a:t>                       - عندها، نعمد إلى دراسة غدة الثَّدي بالأمواج فوق الصّوتيّة.</a:t>
            </a:r>
          </a:p>
          <a:p>
            <a:pPr marL="0" indent="0">
              <a:buNone/>
            </a:pPr>
            <a:r>
              <a:rPr lang="ar-SY" dirty="0">
                <a:solidFill>
                  <a:srgbClr val="0070C0"/>
                </a:solidFill>
              </a:rPr>
              <a:t>                       - ومن ثمّ، نستكمل بالدِّراسة الخلويَّة و/أو النسيجيّة لكتلة الثَّدي.</a:t>
            </a:r>
          </a:p>
        </p:txBody>
      </p:sp>
    </p:spTree>
    <p:extLst>
      <p:ext uri="{BB962C8B-B14F-4D97-AF65-F5344CB8AC3E}">
        <p14:creationId xmlns:p14="http://schemas.microsoft.com/office/powerpoint/2010/main" val="1774986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5A1CFB4-F2CF-41DD-BE49-C60F11AEA371}"/>
              </a:ext>
            </a:extLst>
          </p:cNvPr>
          <p:cNvSpPr>
            <a:spLocks noGrp="1"/>
          </p:cNvSpPr>
          <p:nvPr>
            <p:ph type="title"/>
          </p:nvPr>
        </p:nvSpPr>
        <p:spPr/>
        <p:txBody>
          <a:bodyPr/>
          <a:lstStyle/>
          <a:p>
            <a:pPr algn="ctr"/>
            <a:r>
              <a:rPr lang="ar-SY" b="1" dirty="0">
                <a:solidFill>
                  <a:srgbClr val="7030A0"/>
                </a:solidFill>
              </a:rPr>
              <a:t>كتل الثَّدي عالية الشّبهة سريريَّاً</a:t>
            </a:r>
            <a:br>
              <a:rPr lang="ar-SY" b="1" dirty="0">
                <a:solidFill>
                  <a:srgbClr val="7030A0"/>
                </a:solidFill>
              </a:rPr>
            </a:br>
            <a:r>
              <a:rPr lang="en-US" altLang="ar-SY" dirty="0">
                <a:solidFill>
                  <a:srgbClr val="00B0F0"/>
                </a:solidFill>
                <a:latin typeface="Algerian" panose="04020705040A02060702" pitchFamily="82" charset="0"/>
              </a:rPr>
              <a:t>CLINICALLY SUSPICIOUS BREAST MASS</a:t>
            </a:r>
            <a:endParaRPr lang="ar-SY" b="1" dirty="0">
              <a:solidFill>
                <a:srgbClr val="7030A0"/>
              </a:solidFill>
            </a:endParaRPr>
          </a:p>
        </p:txBody>
      </p:sp>
      <p:sp>
        <p:nvSpPr>
          <p:cNvPr id="3" name="عنصر نائب للمحتوى 2">
            <a:extLst>
              <a:ext uri="{FF2B5EF4-FFF2-40B4-BE49-F238E27FC236}">
                <a16:creationId xmlns:a16="http://schemas.microsoft.com/office/drawing/2014/main" id="{0F945B92-BCF2-48ED-8018-373BE23C64EF}"/>
              </a:ext>
            </a:extLst>
          </p:cNvPr>
          <p:cNvSpPr>
            <a:spLocks noGrp="1"/>
          </p:cNvSpPr>
          <p:nvPr>
            <p:ph idx="1"/>
          </p:nvPr>
        </p:nvSpPr>
        <p:spPr>
          <a:xfrm>
            <a:off x="3628181" y="2396668"/>
            <a:ext cx="6848229" cy="1280890"/>
          </a:xfrm>
          <a:solidFill>
            <a:schemeClr val="accent5"/>
          </a:solidFill>
          <a:ln>
            <a:noFill/>
          </a:ln>
        </p:spPr>
        <p:style>
          <a:lnRef idx="0">
            <a:scrgbClr r="0" g="0" b="0"/>
          </a:lnRef>
          <a:fillRef idx="0">
            <a:scrgbClr r="0" g="0" b="0"/>
          </a:fillRef>
          <a:effectRef idx="0">
            <a:scrgbClr r="0" g="0" b="0"/>
          </a:effectRef>
          <a:fontRef idx="minor">
            <a:schemeClr val="lt1"/>
          </a:fontRef>
        </p:style>
        <p:txBody>
          <a:bodyPr>
            <a:noAutofit/>
          </a:bodyPr>
          <a:lstStyle/>
          <a:p>
            <a:pPr marL="0" indent="0" algn="ctr">
              <a:buNone/>
            </a:pPr>
            <a:r>
              <a:rPr lang="ar-SY" sz="2000" b="1" dirty="0">
                <a:solidFill>
                  <a:srgbClr val="FFFF00"/>
                </a:solidFill>
              </a:rPr>
              <a:t>اصطلاحاً</a:t>
            </a:r>
            <a:r>
              <a:rPr lang="ar-SY" sz="2000" dirty="0">
                <a:solidFill>
                  <a:srgbClr val="FFFF00"/>
                </a:solidFill>
              </a:rPr>
              <a:t>,</a:t>
            </a:r>
            <a:br>
              <a:rPr lang="ar-SY" sz="2000" dirty="0">
                <a:solidFill>
                  <a:srgbClr val="FFFF00"/>
                </a:solidFill>
              </a:rPr>
            </a:br>
            <a:r>
              <a:rPr lang="ar-SY" sz="2000" dirty="0">
                <a:solidFill>
                  <a:srgbClr val="FFFF00"/>
                </a:solidFill>
              </a:rPr>
              <a:t>كتلة الثّدي عالية الشّبهة سريريَّاً هي كتلة وحيدة، بحدود غير واضحة، قاسية القوام، وملتصقة مع الجوارِ النسيجيِّ المباشرِ لها.</a:t>
            </a:r>
          </a:p>
        </p:txBody>
      </p:sp>
      <p:sp>
        <p:nvSpPr>
          <p:cNvPr id="4" name="عنصر نائب للمحتوى 2">
            <a:extLst>
              <a:ext uri="{FF2B5EF4-FFF2-40B4-BE49-F238E27FC236}">
                <a16:creationId xmlns:a16="http://schemas.microsoft.com/office/drawing/2014/main" id="{70B561C6-F5AF-4F46-9891-8F08961FCC31}"/>
              </a:ext>
            </a:extLst>
          </p:cNvPr>
          <p:cNvSpPr txBox="1">
            <a:spLocks/>
          </p:cNvSpPr>
          <p:nvPr/>
        </p:nvSpPr>
        <p:spPr>
          <a:xfrm>
            <a:off x="2781273" y="3677558"/>
            <a:ext cx="8534989" cy="1881051"/>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ar-SY" dirty="0">
                <a:solidFill>
                  <a:srgbClr val="C00000"/>
                </a:solidFill>
              </a:rPr>
              <a:t>هنا، يسبقُ التصويرُ الشّعاعيُّ للثَّدي الـ </a:t>
            </a:r>
            <a:r>
              <a:rPr lang="en-US" altLang="ar-SY" dirty="0">
                <a:solidFill>
                  <a:srgbClr val="C00000"/>
                </a:solidFill>
              </a:rPr>
              <a:t> Mammography </a:t>
            </a:r>
            <a:r>
              <a:rPr lang="ar-SY" dirty="0">
                <a:solidFill>
                  <a:srgbClr val="C00000"/>
                </a:solidFill>
              </a:rPr>
              <a:t> أيّةَ محاولة للدَّراسة النَّسيجيّة لكتلة الثَّدي عالية الشُّبهة.</a:t>
            </a:r>
          </a:p>
          <a:p>
            <a:r>
              <a:rPr lang="ar-SY" dirty="0">
                <a:solidFill>
                  <a:srgbClr val="C00000"/>
                </a:solidFill>
              </a:rPr>
              <a:t>الهدف من الدّراسة الشّعاعيّة هو تحديد أدقّ لمواصفات الكتلة؛ الامتداد في الجوار المباشر لها، وحيدة هي أم عديدة، وجود تكلُّسان دقيقة... لما لذلك من تأثير على استراتيجيّات التدبير والعلاج.</a:t>
            </a:r>
          </a:p>
        </p:txBody>
      </p:sp>
    </p:spTree>
    <p:extLst>
      <p:ext uri="{BB962C8B-B14F-4D97-AF65-F5344CB8AC3E}">
        <p14:creationId xmlns:p14="http://schemas.microsoft.com/office/powerpoint/2010/main" val="39033895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B9BE9B8-8D78-432E-A87E-261571F315AC}"/>
              </a:ext>
            </a:extLst>
          </p:cNvPr>
          <p:cNvSpPr>
            <a:spLocks noGrp="1"/>
          </p:cNvSpPr>
          <p:nvPr>
            <p:ph type="title"/>
          </p:nvPr>
        </p:nvSpPr>
        <p:spPr>
          <a:xfrm>
            <a:off x="2351314" y="1185813"/>
            <a:ext cx="9140235" cy="812804"/>
          </a:xfrm>
        </p:spPr>
        <p:txBody>
          <a:bodyPr>
            <a:normAutofit fontScale="90000"/>
          </a:bodyPr>
          <a:lstStyle/>
          <a:p>
            <a:pPr algn="ctr"/>
            <a:r>
              <a:rPr lang="ar-SY" sz="2800" b="1" dirty="0">
                <a:solidFill>
                  <a:srgbClr val="00B0F0"/>
                </a:solidFill>
              </a:rPr>
              <a:t>في سياقات أخرى، أنصح بقراءة المقالات التاليّة:</a:t>
            </a:r>
            <a:br>
              <a:rPr lang="en-US" sz="2800" dirty="0">
                <a:solidFill>
                  <a:srgbClr val="00B0F0"/>
                </a:solidFill>
              </a:rPr>
            </a:br>
            <a:endParaRPr lang="ar-SY" sz="2800" dirty="0">
              <a:solidFill>
                <a:srgbClr val="00B0F0"/>
              </a:solidFill>
            </a:endParaRPr>
          </a:p>
        </p:txBody>
      </p:sp>
      <p:sp>
        <p:nvSpPr>
          <p:cNvPr id="3" name="عنصر نائب للمحتوى 2">
            <a:extLst>
              <a:ext uri="{FF2B5EF4-FFF2-40B4-BE49-F238E27FC236}">
                <a16:creationId xmlns:a16="http://schemas.microsoft.com/office/drawing/2014/main" id="{2887BE47-8840-4EEE-904D-F9CE1B976131}"/>
              </a:ext>
            </a:extLst>
          </p:cNvPr>
          <p:cNvSpPr>
            <a:spLocks noGrp="1"/>
          </p:cNvSpPr>
          <p:nvPr>
            <p:ph idx="1"/>
          </p:nvPr>
        </p:nvSpPr>
        <p:spPr>
          <a:xfrm>
            <a:off x="2171200" y="2116183"/>
            <a:ext cx="8879977" cy="3768913"/>
          </a:xfrm>
        </p:spPr>
        <p:txBody>
          <a:bodyPr>
            <a:normAutofit/>
          </a:bodyPr>
          <a:lstStyle/>
          <a:p>
            <a:pPr marL="0" indent="0">
              <a:buNone/>
            </a:pPr>
            <a:r>
              <a:rPr lang="ar-SY" b="1" u="sng" dirty="0">
                <a:solidFill>
                  <a:srgbClr val="0070C0"/>
                </a:solidFill>
                <a:hlinkClick r:id="rId2">
                  <a:extLst>
                    <a:ext uri="{A12FA001-AC4F-418D-AE19-62706E023703}">
                      <ahyp:hlinkClr xmlns:ahyp="http://schemas.microsoft.com/office/drawing/2018/hyperlinkcolor" val="tx"/>
                    </a:ext>
                  </a:extLst>
                </a:hlinkClick>
              </a:rPr>
              <a:t>- خُلقتِ المرأةُ من ضلع الرّجل، رائعةُ الإيحاء الفلسفيّ والمجازِ العلميّ</a:t>
            </a:r>
            <a:br>
              <a:rPr lang="ar-SY" dirty="0">
                <a:solidFill>
                  <a:srgbClr val="0070C0"/>
                </a:solidFill>
              </a:rPr>
            </a:br>
            <a:r>
              <a:rPr lang="ar-SY" b="1" u="sng" dirty="0">
                <a:solidFill>
                  <a:srgbClr val="0070C0"/>
                </a:solidFill>
                <a:hlinkClick r:id="rId3">
                  <a:extLst>
                    <a:ext uri="{A12FA001-AC4F-418D-AE19-62706E023703}">
                      <ahyp:hlinkClr xmlns:ahyp="http://schemas.microsoft.com/office/drawing/2018/hyperlinkcolor" val="tx"/>
                    </a:ext>
                  </a:extLst>
                </a:hlinkClick>
              </a:rPr>
              <a:t>- نعم، خُلقتِ المرأةُ من ضلع الرّجل، والشّاهدُ جسيم بار (</a:t>
            </a:r>
            <a:r>
              <a:rPr lang="en-US" b="1" u="sng" dirty="0">
                <a:solidFill>
                  <a:srgbClr val="0070C0"/>
                </a:solidFill>
                <a:hlinkClick r:id="rId3">
                  <a:extLst>
                    <a:ext uri="{A12FA001-AC4F-418D-AE19-62706E023703}">
                      <ahyp:hlinkClr xmlns:ahyp="http://schemas.microsoft.com/office/drawing/2018/hyperlinkcolor" val="tx"/>
                    </a:ext>
                  </a:extLst>
                </a:hlinkClick>
              </a:rPr>
              <a:t>PowerPoint</a:t>
            </a:r>
            <a:r>
              <a:rPr lang="ar-SY" b="1" u="sng" dirty="0">
                <a:solidFill>
                  <a:srgbClr val="0070C0"/>
                </a:solidFill>
                <a:hlinkClick r:id="rId3">
                  <a:extLst>
                    <a:ext uri="{A12FA001-AC4F-418D-AE19-62706E023703}">
                      <ahyp:hlinkClr xmlns:ahyp="http://schemas.microsoft.com/office/drawing/2018/hyperlinkcolor" val="tx"/>
                    </a:ext>
                  </a:extLst>
                </a:hlinkClick>
              </a:rPr>
              <a:t>)</a:t>
            </a:r>
            <a:br>
              <a:rPr lang="ar-SY" dirty="0">
                <a:solidFill>
                  <a:srgbClr val="0070C0"/>
                </a:solidFill>
              </a:rPr>
            </a:br>
            <a:r>
              <a:rPr lang="ar-SY" b="1" u="sng" dirty="0">
                <a:solidFill>
                  <a:srgbClr val="0070C0"/>
                </a:solidFill>
                <a:hlinkClick r:id="rId4">
                  <a:extLst>
                    <a:ext uri="{A12FA001-AC4F-418D-AE19-62706E023703}">
                      <ahyp:hlinkClr xmlns:ahyp="http://schemas.microsoft.com/office/drawing/2018/hyperlinkcolor" val="tx"/>
                    </a:ext>
                  </a:extLst>
                </a:hlinkClick>
              </a:rPr>
              <a:t>- المرأةُ تقرِّرُ جنسَ وليدها، والرّجل يدّعي</a:t>
            </a:r>
            <a:br>
              <a:rPr lang="ar-SY" b="1" dirty="0">
                <a:solidFill>
                  <a:srgbClr val="0070C0"/>
                </a:solidFill>
              </a:rPr>
            </a:br>
            <a:r>
              <a:rPr lang="ar-SY" b="1" u="sng" dirty="0">
                <a:solidFill>
                  <a:srgbClr val="0070C0"/>
                </a:solidFill>
                <a:hlinkClick r:id="rId5">
                  <a:extLst>
                    <a:ext uri="{A12FA001-AC4F-418D-AE19-62706E023703}">
                      <ahyp:hlinkClr xmlns:ahyp="http://schemas.microsoft.com/office/drawing/2018/hyperlinkcolor" val="tx"/>
                    </a:ext>
                  </a:extLst>
                </a:hlinkClick>
              </a:rPr>
              <a:t>- كما النطاف، هناك بويضة مؤنّثة وأخرى ذكر (</a:t>
            </a:r>
            <a:r>
              <a:rPr lang="en-US" b="1" u="sng" dirty="0">
                <a:solidFill>
                  <a:srgbClr val="0070C0"/>
                </a:solidFill>
                <a:hlinkClick r:id="rId5">
                  <a:extLst>
                    <a:ext uri="{A12FA001-AC4F-418D-AE19-62706E023703}">
                      <ahyp:hlinkClr xmlns:ahyp="http://schemas.microsoft.com/office/drawing/2018/hyperlinkcolor" val="tx"/>
                    </a:ext>
                  </a:extLst>
                </a:hlinkClick>
              </a:rPr>
              <a:t>PowerPoint</a:t>
            </a:r>
            <a:r>
              <a:rPr lang="ar-SY" b="1" u="sng" dirty="0">
                <a:solidFill>
                  <a:srgbClr val="0070C0"/>
                </a:solidFill>
                <a:hlinkClick r:id="rId5">
                  <a:extLst>
                    <a:ext uri="{A12FA001-AC4F-418D-AE19-62706E023703}">
                      <ahyp:hlinkClr xmlns:ahyp="http://schemas.microsoft.com/office/drawing/2018/hyperlinkcolor" val="tx"/>
                    </a:ext>
                  </a:extLst>
                </a:hlinkClick>
              </a:rPr>
              <a:t>)</a:t>
            </a:r>
            <a:endParaRPr lang="en-US" dirty="0">
              <a:solidFill>
                <a:srgbClr val="0070C0"/>
              </a:solidFill>
            </a:endParaRPr>
          </a:p>
          <a:p>
            <a:pPr marL="0" indent="0">
              <a:buNone/>
            </a:pPr>
            <a:r>
              <a:rPr lang="ar-SY" b="1" u="sng" dirty="0">
                <a:solidFill>
                  <a:srgbClr val="0070C0"/>
                </a:solidFill>
                <a:hlinkClick r:id="rId6">
                  <a:extLst>
                    <a:ext uri="{A12FA001-AC4F-418D-AE19-62706E023703}">
                      <ahyp:hlinkClr xmlns:ahyp="http://schemas.microsoft.com/office/drawing/2018/hyperlinkcolor" val="tx"/>
                    </a:ext>
                  </a:extLst>
                </a:hlinkClick>
              </a:rPr>
              <a:t>- الرُّوحُ والنَّفسُ.. عَطيَّةُ خالقٍ وصَنيعةُ مخلوقٍ</a:t>
            </a:r>
            <a:br>
              <a:rPr lang="ar-SY" b="1" dirty="0">
                <a:solidFill>
                  <a:srgbClr val="0070C0"/>
                </a:solidFill>
              </a:rPr>
            </a:br>
            <a:r>
              <a:rPr lang="ar-SY" b="1" u="sng" dirty="0">
                <a:solidFill>
                  <a:srgbClr val="0070C0"/>
                </a:solidFill>
                <a:hlinkClick r:id="rId7">
                  <a:extLst>
                    <a:ext uri="{A12FA001-AC4F-418D-AE19-62706E023703}">
                      <ahyp:hlinkClr xmlns:ahyp="http://schemas.microsoft.com/office/drawing/2018/hyperlinkcolor" val="tx"/>
                    </a:ext>
                  </a:extLst>
                </a:hlinkClick>
              </a:rPr>
              <a:t>-خلقُ السَّماواتِ والأرضِ أكبرُ من خلقِ النَّاس.. في المرامي والدَلالات</a:t>
            </a:r>
            <a:br>
              <a:rPr lang="ar-SY" b="1" dirty="0">
                <a:solidFill>
                  <a:srgbClr val="0070C0"/>
                </a:solidFill>
              </a:rPr>
            </a:br>
            <a:r>
              <a:rPr lang="ar-SY" b="1" u="sng" dirty="0">
                <a:solidFill>
                  <a:srgbClr val="0070C0"/>
                </a:solidFill>
                <a:hlinkClick r:id="rId8">
                  <a:extLst>
                    <a:ext uri="{A12FA001-AC4F-418D-AE19-62706E023703}">
                      <ahyp:hlinkClr xmlns:ahyp="http://schemas.microsoft.com/office/drawing/2018/hyperlinkcolor" val="tx"/>
                    </a:ext>
                  </a:extLst>
                </a:hlinkClick>
              </a:rPr>
              <a:t>- مُكاشفات قرآنيّة، تُفَّاحة آدم، خلقُ حوَّاء من ضلع آدم، حوَّاء.. دلالاتٌ ومعنى</a:t>
            </a:r>
            <a:br>
              <a:rPr lang="ar-SY" b="1" dirty="0">
                <a:solidFill>
                  <a:srgbClr val="0070C0"/>
                </a:solidFill>
              </a:rPr>
            </a:br>
            <a:r>
              <a:rPr lang="ar-SY" b="1" u="sng" dirty="0">
                <a:solidFill>
                  <a:srgbClr val="0070C0"/>
                </a:solidFill>
                <a:hlinkClick r:id="rId9">
                  <a:extLst>
                    <a:ext uri="{A12FA001-AC4F-418D-AE19-62706E023703}">
                      <ahyp:hlinkClr xmlns:ahyp="http://schemas.microsoft.com/office/drawing/2018/hyperlinkcolor" val="tx"/>
                    </a:ext>
                  </a:extLst>
                </a:hlinkClick>
              </a:rPr>
              <a:t>- حــــــــــوَّاءُ.. هذه</a:t>
            </a:r>
            <a:br>
              <a:rPr lang="ar-SY" b="1" u="sng" dirty="0">
                <a:solidFill>
                  <a:srgbClr val="0070C0"/>
                </a:solidFill>
              </a:rPr>
            </a:br>
            <a:r>
              <a:rPr lang="ar-SY" b="1" u="sng" dirty="0">
                <a:solidFill>
                  <a:srgbClr val="0070C0"/>
                </a:solidFill>
                <a:hlinkClick r:id="rId10">
                  <a:extLst>
                    <a:ext uri="{A12FA001-AC4F-418D-AE19-62706E023703}">
                      <ahyp:hlinkClr xmlns:ahyp="http://schemas.microsoft.com/office/drawing/2018/hyperlinkcolor" val="tx"/>
                    </a:ext>
                  </a:extLst>
                </a:hlinkClick>
              </a:rPr>
              <a:t>- سفينةُ نوح، طوق نجاة لا معراجَ خلاص</a:t>
            </a:r>
            <a:r>
              <a:rPr lang="en-US" b="1" dirty="0">
                <a:solidFill>
                  <a:srgbClr val="0070C0"/>
                </a:solidFill>
              </a:rPr>
              <a:t> </a:t>
            </a:r>
            <a:br>
              <a:rPr lang="ar-SY" b="1" dirty="0">
                <a:solidFill>
                  <a:srgbClr val="0070C0"/>
                </a:solidFill>
              </a:rPr>
            </a:br>
            <a:r>
              <a:rPr lang="ar-SY" b="1" u="sng" dirty="0">
                <a:solidFill>
                  <a:srgbClr val="0070C0"/>
                </a:solidFill>
                <a:hlinkClick r:id="rId11">
                  <a:extLst>
                    <a:ext uri="{A12FA001-AC4F-418D-AE19-62706E023703}">
                      <ahyp:hlinkClr xmlns:ahyp="http://schemas.microsoft.com/office/drawing/2018/hyperlinkcolor" val="tx"/>
                    </a:ext>
                  </a:extLst>
                </a:hlinkClick>
              </a:rPr>
              <a:t>- المصباح الكهربائي، بين التَّجريدِ والتَّنفيذ رحلة ألفِ عام</a:t>
            </a:r>
            <a:br>
              <a:rPr lang="ar-SY" b="1" dirty="0">
                <a:solidFill>
                  <a:srgbClr val="0070C0"/>
                </a:solidFill>
              </a:rPr>
            </a:br>
            <a:r>
              <a:rPr lang="ar-SY" b="1" u="sng" dirty="0">
                <a:solidFill>
                  <a:srgbClr val="0070C0"/>
                </a:solidFill>
                <a:hlinkClick r:id="rId12">
                  <a:extLst>
                    <a:ext uri="{A12FA001-AC4F-418D-AE19-62706E023703}">
                      <ahyp:hlinkClr xmlns:ahyp="http://schemas.microsoft.com/office/drawing/2018/hyperlinkcolor" val="tx"/>
                    </a:ext>
                  </a:extLst>
                </a:hlinkClick>
              </a:rPr>
              <a:t>- هكذا تكلّم ابراهيمُ الخليل</a:t>
            </a:r>
            <a:r>
              <a:rPr lang="en-US" b="1" dirty="0">
                <a:solidFill>
                  <a:srgbClr val="0070C0"/>
                </a:solidFill>
              </a:rPr>
              <a:t> </a:t>
            </a:r>
            <a:br>
              <a:rPr lang="ar-SY" b="1" dirty="0">
                <a:solidFill>
                  <a:srgbClr val="0070C0"/>
                </a:solidFill>
              </a:rPr>
            </a:br>
            <a:endParaRPr lang="en-US" dirty="0">
              <a:solidFill>
                <a:srgbClr val="0070C0"/>
              </a:solidFill>
            </a:endParaRPr>
          </a:p>
        </p:txBody>
      </p:sp>
    </p:spTree>
    <p:extLst>
      <p:ext uri="{BB962C8B-B14F-4D97-AF65-F5344CB8AC3E}">
        <p14:creationId xmlns:p14="http://schemas.microsoft.com/office/powerpoint/2010/main" val="42477557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CB65E00-B64E-4193-9B87-6D4A5B0C879F}"/>
              </a:ext>
            </a:extLst>
          </p:cNvPr>
          <p:cNvSpPr>
            <a:spLocks noGrp="1"/>
          </p:cNvSpPr>
          <p:nvPr>
            <p:ph type="title"/>
          </p:nvPr>
        </p:nvSpPr>
        <p:spPr/>
        <p:txBody>
          <a:bodyPr/>
          <a:lstStyle/>
          <a:p>
            <a:endParaRPr lang="ar-SY"/>
          </a:p>
        </p:txBody>
      </p:sp>
      <p:sp>
        <p:nvSpPr>
          <p:cNvPr id="3" name="عنصر نائب للمحتوى 2">
            <a:extLst>
              <a:ext uri="{FF2B5EF4-FFF2-40B4-BE49-F238E27FC236}">
                <a16:creationId xmlns:a16="http://schemas.microsoft.com/office/drawing/2014/main" id="{3682C776-EA15-46D8-9B66-5909CAFA6CB4}"/>
              </a:ext>
            </a:extLst>
          </p:cNvPr>
          <p:cNvSpPr>
            <a:spLocks noGrp="1"/>
          </p:cNvSpPr>
          <p:nvPr>
            <p:ph idx="1"/>
          </p:nvPr>
        </p:nvSpPr>
        <p:spPr>
          <a:xfrm>
            <a:off x="2484710" y="2786743"/>
            <a:ext cx="8915400" cy="2307771"/>
          </a:xfrm>
        </p:spPr>
        <p:txBody>
          <a:bodyPr>
            <a:normAutofit/>
          </a:bodyPr>
          <a:lstStyle/>
          <a:p>
            <a:pPr marL="0" indent="0" algn="ctr">
              <a:buNone/>
            </a:pPr>
            <a:r>
              <a:rPr lang="ar-SY" sz="9600" b="1" dirty="0">
                <a:solidFill>
                  <a:srgbClr val="002060"/>
                </a:solidFill>
              </a:rPr>
              <a:t>شكراً لكم</a:t>
            </a:r>
          </a:p>
        </p:txBody>
      </p:sp>
    </p:spTree>
    <p:extLst>
      <p:ext uri="{BB962C8B-B14F-4D97-AF65-F5344CB8AC3E}">
        <p14:creationId xmlns:p14="http://schemas.microsoft.com/office/powerpoint/2010/main" val="2231986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AD43AF5-29C8-479C-8A4E-001598E14DCD}"/>
              </a:ext>
            </a:extLst>
          </p:cNvPr>
          <p:cNvSpPr>
            <a:spLocks noGrp="1"/>
          </p:cNvSpPr>
          <p:nvPr>
            <p:ph type="title"/>
          </p:nvPr>
        </p:nvSpPr>
        <p:spPr/>
        <p:txBody>
          <a:bodyPr>
            <a:normAutofit fontScale="90000"/>
          </a:bodyPr>
          <a:lstStyle/>
          <a:p>
            <a:pPr algn="ctr"/>
            <a:r>
              <a:rPr lang="ar-SY" sz="3200" b="1" dirty="0">
                <a:solidFill>
                  <a:srgbClr val="00B050"/>
                </a:solidFill>
              </a:rPr>
              <a:t>ما هو الهدف من دراسة الثَّدي،</a:t>
            </a:r>
            <a:br>
              <a:rPr lang="ar-SY" sz="3200" b="1" dirty="0">
                <a:solidFill>
                  <a:srgbClr val="00B050"/>
                </a:solidFill>
              </a:rPr>
            </a:br>
            <a:r>
              <a:rPr lang="ar-SY" sz="3200" b="1" dirty="0">
                <a:solidFill>
                  <a:srgbClr val="00B050"/>
                </a:solidFill>
              </a:rPr>
              <a:t> أصلِ الشَّكوى؟</a:t>
            </a:r>
            <a:br>
              <a:rPr lang="ar-SY" sz="3200" b="1" dirty="0">
                <a:solidFill>
                  <a:srgbClr val="00B050"/>
                </a:solidFill>
              </a:rPr>
            </a:br>
            <a:r>
              <a:rPr lang="en-US" altLang="ar-SY" sz="3200" b="1" dirty="0">
                <a:solidFill>
                  <a:srgbClr val="FF0000"/>
                </a:solidFill>
                <a:latin typeface="Algerian" panose="04020705040A02060702" pitchFamily="82" charset="0"/>
              </a:rPr>
              <a:t>WHAT IS THE GOAL OF BREAST EVALUATION?</a:t>
            </a:r>
            <a:endParaRPr lang="ar-SY" sz="3200" b="1" dirty="0">
              <a:solidFill>
                <a:srgbClr val="FF0000"/>
              </a:solidFill>
            </a:endParaRPr>
          </a:p>
        </p:txBody>
      </p:sp>
      <p:sp>
        <p:nvSpPr>
          <p:cNvPr id="3" name="عنصر نائب للمحتوى 2">
            <a:extLst>
              <a:ext uri="{FF2B5EF4-FFF2-40B4-BE49-F238E27FC236}">
                <a16:creationId xmlns:a16="http://schemas.microsoft.com/office/drawing/2014/main" id="{DCDBE67E-0C21-4EA9-9291-0D2E38CC7462}"/>
              </a:ext>
            </a:extLst>
          </p:cNvPr>
          <p:cNvSpPr>
            <a:spLocks noGrp="1"/>
          </p:cNvSpPr>
          <p:nvPr>
            <p:ph idx="1"/>
          </p:nvPr>
        </p:nvSpPr>
        <p:spPr>
          <a:xfrm>
            <a:off x="3001985" y="3429000"/>
            <a:ext cx="6188029" cy="1915886"/>
          </a:xfrm>
        </p:spPr>
        <p:txBody>
          <a:bodyPr/>
          <a:lstStyle/>
          <a:p>
            <a:r>
              <a:rPr lang="ar-SY" b="1" dirty="0">
                <a:solidFill>
                  <a:srgbClr val="C00000"/>
                </a:solidFill>
              </a:rPr>
              <a:t>يهدف الفحص إلى نفي الإصابة بسرطان الثَّدي، أوَّلاً.</a:t>
            </a:r>
          </a:p>
          <a:p>
            <a:r>
              <a:rPr lang="ar-SY" b="1" dirty="0">
                <a:solidFill>
                  <a:srgbClr val="002060"/>
                </a:solidFill>
              </a:rPr>
              <a:t>وثانياً، تدبير الإصابةِ أصلِ الشَّكوى السَّريريَّة.</a:t>
            </a:r>
          </a:p>
        </p:txBody>
      </p:sp>
    </p:spTree>
    <p:extLst>
      <p:ext uri="{BB962C8B-B14F-4D97-AF65-F5344CB8AC3E}">
        <p14:creationId xmlns:p14="http://schemas.microsoft.com/office/powerpoint/2010/main" val="3352867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E167B32-EFF0-4EFA-B6EA-8D36A5FA6763}"/>
              </a:ext>
            </a:extLst>
          </p:cNvPr>
          <p:cNvSpPr>
            <a:spLocks noGrp="1"/>
          </p:cNvSpPr>
          <p:nvPr>
            <p:ph type="title"/>
          </p:nvPr>
        </p:nvSpPr>
        <p:spPr/>
        <p:txBody>
          <a:bodyPr>
            <a:normAutofit fontScale="90000"/>
          </a:bodyPr>
          <a:lstStyle/>
          <a:p>
            <a:pPr algn="ctr"/>
            <a:r>
              <a:rPr lang="ar-SY" sz="6700" b="1" dirty="0">
                <a:solidFill>
                  <a:srgbClr val="00B0F0"/>
                </a:solidFill>
              </a:rPr>
              <a:t>ألم الثَّدي</a:t>
            </a:r>
            <a:br>
              <a:rPr lang="ar-SY" sz="4400" b="1" dirty="0">
                <a:solidFill>
                  <a:srgbClr val="00B0F0"/>
                </a:solidFill>
              </a:rPr>
            </a:br>
            <a:r>
              <a:rPr lang="en-US" sz="4400" b="1" dirty="0">
                <a:solidFill>
                  <a:srgbClr val="FF0000"/>
                </a:solidFill>
                <a:latin typeface="Algerian" panose="04020705040A02060702" pitchFamily="82" charset="0"/>
              </a:rPr>
              <a:t>MASTALGIA</a:t>
            </a:r>
            <a:endParaRPr lang="ar-SY" sz="4400" b="1" dirty="0">
              <a:solidFill>
                <a:srgbClr val="FF0000"/>
              </a:solidFill>
              <a:latin typeface="Algerian" panose="04020705040A02060702" pitchFamily="82" charset="0"/>
            </a:endParaRPr>
          </a:p>
        </p:txBody>
      </p:sp>
      <p:sp>
        <p:nvSpPr>
          <p:cNvPr id="3" name="عنصر نائب للمحتوى 2">
            <a:extLst>
              <a:ext uri="{FF2B5EF4-FFF2-40B4-BE49-F238E27FC236}">
                <a16:creationId xmlns:a16="http://schemas.microsoft.com/office/drawing/2014/main" id="{9DFDAF28-FBF2-4B9A-84A0-A6AC4E3A09B1}"/>
              </a:ext>
            </a:extLst>
          </p:cNvPr>
          <p:cNvSpPr>
            <a:spLocks noGrp="1"/>
          </p:cNvSpPr>
          <p:nvPr>
            <p:ph idx="1"/>
          </p:nvPr>
        </p:nvSpPr>
        <p:spPr>
          <a:xfrm>
            <a:off x="3824125" y="2852058"/>
            <a:ext cx="6449286" cy="2673531"/>
          </a:xfrm>
        </p:spPr>
        <p:txBody>
          <a:bodyPr/>
          <a:lstStyle/>
          <a:p>
            <a:r>
              <a:rPr lang="ar-SY" dirty="0">
                <a:solidFill>
                  <a:srgbClr val="002060"/>
                </a:solidFill>
              </a:rPr>
              <a:t>هو الأكثر شيوعاً.</a:t>
            </a:r>
          </a:p>
          <a:p>
            <a:r>
              <a:rPr lang="ar-SY" dirty="0">
                <a:solidFill>
                  <a:srgbClr val="C00000"/>
                </a:solidFill>
              </a:rPr>
              <a:t>أكثر شيوعاً عند النساء في سن الإنجاب.</a:t>
            </a:r>
          </a:p>
          <a:p>
            <a:r>
              <a:rPr lang="ar-SY" dirty="0">
                <a:solidFill>
                  <a:srgbClr val="00B050"/>
                </a:solidFill>
              </a:rPr>
              <a:t>نادراً ما يكون ألم الثدي العرضَ البادئ لسرطان الثّدي. في دراسة وحيدة، 7% من سرطان الثَّدي كان ألم الثَّدي العرض الوحيد الكاشف للإصابة.</a:t>
            </a:r>
          </a:p>
          <a:p>
            <a:endParaRPr lang="ar-SY" dirty="0">
              <a:solidFill>
                <a:srgbClr val="00B050"/>
              </a:solidFill>
            </a:endParaRPr>
          </a:p>
        </p:txBody>
      </p:sp>
    </p:spTree>
    <p:extLst>
      <p:ext uri="{BB962C8B-B14F-4D97-AF65-F5344CB8AC3E}">
        <p14:creationId xmlns:p14="http://schemas.microsoft.com/office/powerpoint/2010/main" val="60522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3EFDC5E-43E9-4B9B-9FBB-8065B5712C51}"/>
              </a:ext>
            </a:extLst>
          </p:cNvPr>
          <p:cNvSpPr>
            <a:spLocks noGrp="1"/>
          </p:cNvSpPr>
          <p:nvPr>
            <p:ph type="title"/>
          </p:nvPr>
        </p:nvSpPr>
        <p:spPr>
          <a:xfrm>
            <a:off x="2589213" y="624110"/>
            <a:ext cx="8915400" cy="1509490"/>
          </a:xfrm>
        </p:spPr>
        <p:txBody>
          <a:bodyPr>
            <a:normAutofit fontScale="90000"/>
          </a:bodyPr>
          <a:lstStyle/>
          <a:p>
            <a:pPr algn="ctr"/>
            <a:r>
              <a:rPr lang="ar-SY" sz="4900" b="1" dirty="0">
                <a:solidFill>
                  <a:srgbClr val="00B0F0"/>
                </a:solidFill>
              </a:rPr>
              <a:t>في الأسباب</a:t>
            </a:r>
            <a:br>
              <a:rPr lang="ar-SY" sz="4900" b="1" dirty="0">
                <a:solidFill>
                  <a:srgbClr val="002060"/>
                </a:solidFill>
              </a:rPr>
            </a:br>
            <a:r>
              <a:rPr lang="en-US" altLang="ar-SY" sz="4800" b="1" dirty="0">
                <a:solidFill>
                  <a:srgbClr val="FF0000"/>
                </a:solidFill>
                <a:latin typeface="Algerian" panose="04020705040A02060702" pitchFamily="82" charset="0"/>
              </a:rPr>
              <a:t>THE ETIOLOGY</a:t>
            </a:r>
            <a:endParaRPr lang="ar-SY" sz="4900" b="1" dirty="0">
              <a:solidFill>
                <a:srgbClr val="FF0000"/>
              </a:solidFill>
            </a:endParaRPr>
          </a:p>
        </p:txBody>
      </p:sp>
      <p:sp>
        <p:nvSpPr>
          <p:cNvPr id="3" name="عنصر نائب للمحتوى 2">
            <a:extLst>
              <a:ext uri="{FF2B5EF4-FFF2-40B4-BE49-F238E27FC236}">
                <a16:creationId xmlns:a16="http://schemas.microsoft.com/office/drawing/2014/main" id="{9C2A68F2-F435-45C5-AE85-FF5C16CC971D}"/>
              </a:ext>
            </a:extLst>
          </p:cNvPr>
          <p:cNvSpPr>
            <a:spLocks noGrp="1"/>
          </p:cNvSpPr>
          <p:nvPr>
            <p:ph idx="1"/>
          </p:nvPr>
        </p:nvSpPr>
        <p:spPr>
          <a:xfrm>
            <a:off x="2116184" y="2865119"/>
            <a:ext cx="8915400" cy="2699658"/>
          </a:xfrm>
        </p:spPr>
        <p:txBody>
          <a:bodyPr/>
          <a:lstStyle/>
          <a:p>
            <a:pPr marL="0" indent="0" algn="ctr">
              <a:buNone/>
            </a:pPr>
            <a:r>
              <a:rPr lang="ar-SY" dirty="0">
                <a:solidFill>
                  <a:srgbClr val="C00000"/>
                </a:solidFill>
              </a:rPr>
              <a:t>السبب غير واضح دائماً، لكن يُمكننا مع ذلك اتِّهام الآتي:</a:t>
            </a:r>
          </a:p>
          <a:p>
            <a:r>
              <a:rPr lang="ar-SY" dirty="0">
                <a:solidFill>
                  <a:srgbClr val="002060"/>
                </a:solidFill>
              </a:rPr>
              <a:t>أسباب هرمونيَّة.</a:t>
            </a:r>
          </a:p>
          <a:p>
            <a:r>
              <a:rPr lang="ar-SY" dirty="0">
                <a:solidFill>
                  <a:srgbClr val="0070C0"/>
                </a:solidFill>
              </a:rPr>
              <a:t>احتباس السَّوائل في الثَّديين في الفترة السَّابقة لظهور دم الطَّمث.</a:t>
            </a:r>
          </a:p>
          <a:p>
            <a:pPr marL="0" indent="0">
              <a:buNone/>
            </a:pPr>
            <a:endParaRPr lang="ar-SY" dirty="0">
              <a:solidFill>
                <a:srgbClr val="7030A0"/>
              </a:solidFill>
            </a:endParaRPr>
          </a:p>
          <a:p>
            <a:pPr marL="0" indent="0" algn="ctr">
              <a:buNone/>
            </a:pPr>
            <a:r>
              <a:rPr lang="ar-SY" sz="2400" b="1" dirty="0">
                <a:solidFill>
                  <a:srgbClr val="7030A0"/>
                </a:solidFill>
              </a:rPr>
              <a:t>لم تُشاهد تبدُّلات نسيجيَّة خاصَّة في الثَّدي تترافق وألم الثَّدي.</a:t>
            </a:r>
          </a:p>
        </p:txBody>
      </p:sp>
    </p:spTree>
    <p:extLst>
      <p:ext uri="{BB962C8B-B14F-4D97-AF65-F5344CB8AC3E}">
        <p14:creationId xmlns:p14="http://schemas.microsoft.com/office/powerpoint/2010/main" val="394052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3BE8DE0-F0E7-4F6D-8992-86D1FF73E02B}"/>
              </a:ext>
            </a:extLst>
          </p:cNvPr>
          <p:cNvSpPr>
            <a:spLocks noGrp="1"/>
          </p:cNvSpPr>
          <p:nvPr>
            <p:ph type="title"/>
          </p:nvPr>
        </p:nvSpPr>
        <p:spPr/>
        <p:txBody>
          <a:bodyPr/>
          <a:lstStyle/>
          <a:p>
            <a:pPr algn="ctr"/>
            <a:r>
              <a:rPr lang="ar-SY" b="1" dirty="0">
                <a:solidFill>
                  <a:srgbClr val="7030A0"/>
                </a:solidFill>
              </a:rPr>
              <a:t>التبدُّلات الليفيَّة الكيسيَّة في الثَّدي</a:t>
            </a:r>
            <a:br>
              <a:rPr lang="ar-SY" dirty="0"/>
            </a:br>
            <a:r>
              <a:rPr lang="en-US" altLang="ar-SY" b="1" dirty="0">
                <a:solidFill>
                  <a:srgbClr val="00B0F0"/>
                </a:solidFill>
                <a:latin typeface="Algerian" panose="04020705040A02060702" pitchFamily="82" charset="0"/>
              </a:rPr>
              <a:t>FIBROCYSTIC DISEASE:</a:t>
            </a:r>
            <a:endParaRPr lang="ar-SY" dirty="0"/>
          </a:p>
        </p:txBody>
      </p:sp>
      <p:sp>
        <p:nvSpPr>
          <p:cNvPr id="3" name="عنصر نائب للمحتوى 2">
            <a:extLst>
              <a:ext uri="{FF2B5EF4-FFF2-40B4-BE49-F238E27FC236}">
                <a16:creationId xmlns:a16="http://schemas.microsoft.com/office/drawing/2014/main" id="{C0664096-DA58-4AB9-9898-BC69BD7D9DF9}"/>
              </a:ext>
            </a:extLst>
          </p:cNvPr>
          <p:cNvSpPr>
            <a:spLocks noGrp="1"/>
          </p:cNvSpPr>
          <p:nvPr>
            <p:ph idx="1"/>
          </p:nvPr>
        </p:nvSpPr>
        <p:spPr>
          <a:xfrm>
            <a:off x="3226525" y="2316480"/>
            <a:ext cx="7154681" cy="3666309"/>
          </a:xfrm>
        </p:spPr>
        <p:txBody>
          <a:bodyPr/>
          <a:lstStyle/>
          <a:p>
            <a:pPr marL="0" indent="0" algn="ctr">
              <a:buNone/>
            </a:pPr>
            <a:r>
              <a:rPr lang="ar-SY" b="1" dirty="0">
                <a:solidFill>
                  <a:srgbClr val="C00000"/>
                </a:solidFill>
              </a:rPr>
              <a:t>على الرغم من تواجده في أغلب العينات النسيجيَّة المأخوذة من الأثداء المتألِّمة، غير أنَّه غير مسؤول عن ألم الثدي على ما يرُجَّح، بدليل:</a:t>
            </a:r>
            <a:br>
              <a:rPr lang="ar-SY" b="1" dirty="0">
                <a:solidFill>
                  <a:srgbClr val="C00000"/>
                </a:solidFill>
              </a:rPr>
            </a:br>
            <a:endParaRPr lang="ar-SY" b="1" dirty="0">
              <a:solidFill>
                <a:srgbClr val="C00000"/>
              </a:solidFill>
            </a:endParaRPr>
          </a:p>
          <a:p>
            <a:pPr marL="0" indent="0" algn="ctr">
              <a:buNone/>
            </a:pPr>
            <a:r>
              <a:rPr lang="ar-SY" dirty="0">
                <a:solidFill>
                  <a:srgbClr val="002060"/>
                </a:solidFill>
              </a:rPr>
              <a:t>تواجد الأدلَّة النسيجيَّة على الدَّاء الليفي الكيسي في أثداء غير متألِّمة، وبنسبة حدوث كبيرة قد تصل إلى 50% إلى 90% من أثداء طبيعيّة وذلك على اختلاف الدراسات. </a:t>
            </a:r>
            <a:br>
              <a:rPr lang="ar-SY" dirty="0">
                <a:solidFill>
                  <a:srgbClr val="002060"/>
                </a:solidFill>
              </a:rPr>
            </a:br>
            <a:endParaRPr lang="ar-SY" dirty="0">
              <a:solidFill>
                <a:srgbClr val="002060"/>
              </a:solidFill>
            </a:endParaRPr>
          </a:p>
          <a:p>
            <a:pPr marL="0" indent="0" algn="ctr">
              <a:buNone/>
            </a:pPr>
            <a:r>
              <a:rPr lang="ar-SY" dirty="0">
                <a:solidFill>
                  <a:srgbClr val="00B050"/>
                </a:solidFill>
              </a:rPr>
              <a:t>كثرة الحدوث، جعل البعض يميل إلى ترجيح مقولة </a:t>
            </a:r>
            <a:r>
              <a:rPr lang="ar-SY" sz="2000" b="1" dirty="0">
                <a:solidFill>
                  <a:srgbClr val="C00000"/>
                </a:solidFill>
              </a:rPr>
              <a:t>التبدُّلات</a:t>
            </a:r>
            <a:r>
              <a:rPr lang="ar-SY" dirty="0">
                <a:solidFill>
                  <a:srgbClr val="00B050"/>
                </a:solidFill>
              </a:rPr>
              <a:t> اللّيفيّة الكيسيّة على مقولة </a:t>
            </a:r>
            <a:r>
              <a:rPr lang="ar-SY" dirty="0">
                <a:solidFill>
                  <a:srgbClr val="C00000"/>
                </a:solidFill>
              </a:rPr>
              <a:t>ا</a:t>
            </a:r>
            <a:r>
              <a:rPr lang="ar-SY" sz="2000" b="1" dirty="0">
                <a:solidFill>
                  <a:srgbClr val="C00000"/>
                </a:solidFill>
              </a:rPr>
              <a:t>لدَّاء</a:t>
            </a:r>
            <a:r>
              <a:rPr lang="ar-SY" dirty="0">
                <a:solidFill>
                  <a:srgbClr val="00B050"/>
                </a:solidFill>
              </a:rPr>
              <a:t> الليفي الكيسيّ في الثَّدي.</a:t>
            </a:r>
            <a:br>
              <a:rPr lang="ar-SY" dirty="0">
                <a:solidFill>
                  <a:srgbClr val="00B050"/>
                </a:solidFill>
              </a:rPr>
            </a:br>
            <a:r>
              <a:rPr lang="ar-SY" dirty="0">
                <a:solidFill>
                  <a:srgbClr val="00B050"/>
                </a:solidFill>
              </a:rPr>
              <a:t>شخصياً، أميلُ إلى تبنِّي هذا الاتجاه.</a:t>
            </a:r>
          </a:p>
        </p:txBody>
      </p:sp>
    </p:spTree>
    <p:extLst>
      <p:ext uri="{BB962C8B-B14F-4D97-AF65-F5344CB8AC3E}">
        <p14:creationId xmlns:p14="http://schemas.microsoft.com/office/powerpoint/2010/main" val="3396794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2AF4307-B71D-4A86-9A58-BAA29FCDE22C}"/>
              </a:ext>
            </a:extLst>
          </p:cNvPr>
          <p:cNvSpPr>
            <a:spLocks noGrp="1"/>
          </p:cNvSpPr>
          <p:nvPr>
            <p:ph type="title"/>
          </p:nvPr>
        </p:nvSpPr>
        <p:spPr/>
        <p:txBody>
          <a:bodyPr/>
          <a:lstStyle/>
          <a:p>
            <a:pPr algn="ctr"/>
            <a:r>
              <a:rPr lang="ar-SY" b="1" dirty="0">
                <a:solidFill>
                  <a:srgbClr val="00B0F0"/>
                </a:solidFill>
              </a:rPr>
              <a:t>أنواع ألم الثَّدي</a:t>
            </a:r>
            <a:br>
              <a:rPr lang="ar-SY" dirty="0"/>
            </a:br>
            <a:r>
              <a:rPr lang="en-US" altLang="ar-SY" b="1" dirty="0">
                <a:solidFill>
                  <a:srgbClr val="00B0F0"/>
                </a:solidFill>
                <a:latin typeface="Algerian" panose="04020705040A02060702" pitchFamily="82" charset="0"/>
              </a:rPr>
              <a:t> </a:t>
            </a:r>
            <a:r>
              <a:rPr lang="en-US" altLang="ar-SY" b="1" dirty="0">
                <a:solidFill>
                  <a:srgbClr val="FF0000"/>
                </a:solidFill>
                <a:latin typeface="Algerian" panose="04020705040A02060702" pitchFamily="82" charset="0"/>
              </a:rPr>
              <a:t>THE TYPES OF BREAST PAIN</a:t>
            </a:r>
            <a:endParaRPr lang="ar-SY" dirty="0">
              <a:solidFill>
                <a:srgbClr val="FF0000"/>
              </a:solidFill>
            </a:endParaRPr>
          </a:p>
        </p:txBody>
      </p:sp>
      <p:sp>
        <p:nvSpPr>
          <p:cNvPr id="3" name="عنصر نائب للمحتوى 2">
            <a:extLst>
              <a:ext uri="{FF2B5EF4-FFF2-40B4-BE49-F238E27FC236}">
                <a16:creationId xmlns:a16="http://schemas.microsoft.com/office/drawing/2014/main" id="{C1DD8570-BC8B-43E0-8484-54FC6359CE58}"/>
              </a:ext>
            </a:extLst>
          </p:cNvPr>
          <p:cNvSpPr>
            <a:spLocks noGrp="1"/>
          </p:cNvSpPr>
          <p:nvPr>
            <p:ph idx="1"/>
          </p:nvPr>
        </p:nvSpPr>
        <p:spPr>
          <a:xfrm>
            <a:off x="6923314" y="2068286"/>
            <a:ext cx="4293915" cy="3953691"/>
          </a:xfrm>
        </p:spPr>
        <p:txBody>
          <a:bodyPr>
            <a:noAutofit/>
          </a:bodyPr>
          <a:lstStyle/>
          <a:p>
            <a:pPr marL="0" indent="0" algn="ctr">
              <a:buNone/>
            </a:pPr>
            <a:r>
              <a:rPr lang="ar-SY" sz="1600" b="1" dirty="0">
                <a:solidFill>
                  <a:srgbClr val="0070C0"/>
                </a:solidFill>
              </a:rPr>
              <a:t>ألم الثَّدي الدوريّ</a:t>
            </a:r>
            <a:br>
              <a:rPr lang="ar-SY" sz="1600" b="1" dirty="0">
                <a:solidFill>
                  <a:srgbClr val="0070C0"/>
                </a:solidFill>
              </a:rPr>
            </a:br>
            <a:r>
              <a:rPr lang="en-US" altLang="ar-SY" sz="1600" b="1" dirty="0">
                <a:solidFill>
                  <a:srgbClr val="C00000"/>
                </a:solidFill>
              </a:rPr>
              <a:t>CYCLIC MASTALGIA</a:t>
            </a:r>
            <a:endParaRPr lang="ar-SY" sz="1600" b="1" dirty="0">
              <a:solidFill>
                <a:srgbClr val="0070C0"/>
              </a:solidFill>
            </a:endParaRPr>
          </a:p>
          <a:p>
            <a:r>
              <a:rPr lang="ar-SY" sz="1600" dirty="0">
                <a:solidFill>
                  <a:srgbClr val="0070C0"/>
                </a:solidFill>
              </a:rPr>
              <a:t>دوريّ، مرتبط بالدَّورة الشهريَّة عند المرأة.</a:t>
            </a:r>
          </a:p>
          <a:p>
            <a:r>
              <a:rPr lang="ar-SY" sz="1600" dirty="0">
                <a:solidFill>
                  <a:srgbClr val="0070C0"/>
                </a:solidFill>
              </a:rPr>
              <a:t>يكون الألم أعظميّاً قبل ظهور دم الطَّمث.</a:t>
            </a:r>
          </a:p>
          <a:p>
            <a:r>
              <a:rPr lang="ar-SY" sz="1600" dirty="0">
                <a:solidFill>
                  <a:srgbClr val="0070C0"/>
                </a:solidFill>
              </a:rPr>
              <a:t>ثنائيّ الجانب.</a:t>
            </a:r>
          </a:p>
          <a:p>
            <a:r>
              <a:rPr lang="ar-SY" sz="1600" dirty="0">
                <a:solidFill>
                  <a:srgbClr val="0070C0"/>
                </a:solidFill>
              </a:rPr>
              <a:t>الألم شامل، دون وجود نقاط ألميَّة محدَّدة.</a:t>
            </a:r>
          </a:p>
          <a:p>
            <a:r>
              <a:rPr lang="ar-SY" sz="1600" dirty="0">
                <a:solidFill>
                  <a:srgbClr val="0070C0"/>
                </a:solidFill>
              </a:rPr>
              <a:t>تميل المرأة إلى الشُّعور بالثَّقل وبألم ناخس.</a:t>
            </a:r>
          </a:p>
          <a:p>
            <a:r>
              <a:rPr lang="ar-SY" sz="1600" dirty="0">
                <a:solidFill>
                  <a:srgbClr val="0070C0"/>
                </a:solidFill>
              </a:rPr>
              <a:t>ينتشر الألم باتجاه الإبطين والذِّراع.</a:t>
            </a:r>
          </a:p>
          <a:p>
            <a:r>
              <a:rPr lang="ar-SY" sz="1600" dirty="0">
                <a:solidFill>
                  <a:srgbClr val="0070C0"/>
                </a:solidFill>
              </a:rPr>
              <a:t>تخف شدّةُ الألم بعد أيّام من ظهور دم الطَّمث.</a:t>
            </a:r>
          </a:p>
          <a:p>
            <a:r>
              <a:rPr lang="ar-SY" sz="1600" dirty="0">
                <a:solidFill>
                  <a:srgbClr val="0070C0"/>
                </a:solidFill>
              </a:rPr>
              <a:t>يتلاشى عفوياً.</a:t>
            </a:r>
          </a:p>
          <a:p>
            <a:r>
              <a:rPr lang="ar-SY" sz="1600" dirty="0">
                <a:solidFill>
                  <a:srgbClr val="0070C0"/>
                </a:solidFill>
              </a:rPr>
              <a:t>يُشاهد عند الشَّابات في الأعمِّ الأغلب.</a:t>
            </a:r>
          </a:p>
        </p:txBody>
      </p:sp>
      <p:sp>
        <p:nvSpPr>
          <p:cNvPr id="4" name="عنصر نائب للمحتوى 2">
            <a:extLst>
              <a:ext uri="{FF2B5EF4-FFF2-40B4-BE49-F238E27FC236}">
                <a16:creationId xmlns:a16="http://schemas.microsoft.com/office/drawing/2014/main" id="{914930F8-316B-456E-B814-76F91D30CBBA}"/>
              </a:ext>
            </a:extLst>
          </p:cNvPr>
          <p:cNvSpPr txBox="1">
            <a:spLocks/>
          </p:cNvSpPr>
          <p:nvPr/>
        </p:nvSpPr>
        <p:spPr>
          <a:xfrm>
            <a:off x="2475359" y="2068286"/>
            <a:ext cx="4071846" cy="3640183"/>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ctr">
              <a:buNone/>
            </a:pPr>
            <a:r>
              <a:rPr lang="ar-SY" sz="1600" b="1" dirty="0">
                <a:solidFill>
                  <a:srgbClr val="C00000"/>
                </a:solidFill>
              </a:rPr>
              <a:t>ألم الثَّدي غير الدَّوريّ</a:t>
            </a:r>
            <a:br>
              <a:rPr lang="ar-SY" sz="1600" b="1" dirty="0">
                <a:solidFill>
                  <a:srgbClr val="C00000"/>
                </a:solidFill>
              </a:rPr>
            </a:br>
            <a:r>
              <a:rPr lang="en-US" altLang="ar-SY" sz="1600" b="1" dirty="0">
                <a:solidFill>
                  <a:srgbClr val="0070C0"/>
                </a:solidFill>
              </a:rPr>
              <a:t>NONCYCLIC MASTALGIA</a:t>
            </a:r>
            <a:endParaRPr lang="ar-SY" altLang="ar-SY" sz="1600" b="1" dirty="0">
              <a:solidFill>
                <a:srgbClr val="0070C0"/>
              </a:solidFill>
            </a:endParaRPr>
          </a:p>
          <a:p>
            <a:r>
              <a:rPr lang="ar-SY" sz="1600" dirty="0">
                <a:solidFill>
                  <a:srgbClr val="C00000"/>
                </a:solidFill>
              </a:rPr>
              <a:t>غير مرتبط بالدَّورة الشهريَّة عند المرأة.</a:t>
            </a:r>
          </a:p>
          <a:p>
            <a:r>
              <a:rPr lang="ar-SY" sz="1600" dirty="0">
                <a:solidFill>
                  <a:srgbClr val="C00000"/>
                </a:solidFill>
              </a:rPr>
              <a:t>وحيد الجانب.</a:t>
            </a:r>
          </a:p>
          <a:p>
            <a:r>
              <a:rPr lang="ar-SY" sz="1600" dirty="0">
                <a:solidFill>
                  <a:srgbClr val="C00000"/>
                </a:solidFill>
              </a:rPr>
              <a:t>الألم حاد، مع وجود نقاط ألميَّة محدَّدة.</a:t>
            </a:r>
          </a:p>
          <a:p>
            <a:r>
              <a:rPr lang="ar-SY" sz="1600" dirty="0">
                <a:solidFill>
                  <a:srgbClr val="C00000"/>
                </a:solidFill>
              </a:rPr>
              <a:t>تميل المرأة إلى الشُّعور بألم حارق.</a:t>
            </a:r>
          </a:p>
          <a:p>
            <a:r>
              <a:rPr lang="ar-SY" sz="1600" dirty="0">
                <a:solidFill>
                  <a:srgbClr val="C00000"/>
                </a:solidFill>
              </a:rPr>
              <a:t>يتحسَّن الألم بعلاج العامل المسبِّب.</a:t>
            </a:r>
          </a:p>
          <a:p>
            <a:r>
              <a:rPr lang="ar-SY" sz="1600" dirty="0">
                <a:solidFill>
                  <a:srgbClr val="C00000"/>
                </a:solidFill>
              </a:rPr>
              <a:t>يُشاهد عند النساء الأكبر سنّاً، في العقد الرابع والخامس من العمر.</a:t>
            </a:r>
          </a:p>
        </p:txBody>
      </p:sp>
    </p:spTree>
    <p:extLst>
      <p:ext uri="{BB962C8B-B14F-4D97-AF65-F5344CB8AC3E}">
        <p14:creationId xmlns:p14="http://schemas.microsoft.com/office/powerpoint/2010/main" val="3206169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7B38B13-9EF7-491A-ADC2-7FA4B9C57103}"/>
              </a:ext>
            </a:extLst>
          </p:cNvPr>
          <p:cNvSpPr>
            <a:spLocks noGrp="1"/>
          </p:cNvSpPr>
          <p:nvPr>
            <p:ph type="title"/>
          </p:nvPr>
        </p:nvSpPr>
        <p:spPr/>
        <p:txBody>
          <a:bodyPr/>
          <a:lstStyle/>
          <a:p>
            <a:pPr algn="ctr"/>
            <a:r>
              <a:rPr lang="ar-SY" b="1" dirty="0">
                <a:solidFill>
                  <a:srgbClr val="00B0F0"/>
                </a:solidFill>
              </a:rPr>
              <a:t>العوامل المثيرة لألم الثَّدي</a:t>
            </a:r>
            <a:br>
              <a:rPr lang="ar-SY" dirty="0"/>
            </a:br>
            <a:r>
              <a:rPr lang="en-US" altLang="ar-SY" dirty="0">
                <a:solidFill>
                  <a:srgbClr val="FF0000"/>
                </a:solidFill>
                <a:latin typeface="Algerian" panose="04020705040A02060702" pitchFamily="82" charset="0"/>
              </a:rPr>
              <a:t>THE EXACERBATING FACTORS</a:t>
            </a:r>
            <a:endParaRPr lang="ar-SY" dirty="0">
              <a:solidFill>
                <a:srgbClr val="FF0000"/>
              </a:solidFill>
            </a:endParaRPr>
          </a:p>
        </p:txBody>
      </p:sp>
      <p:sp>
        <p:nvSpPr>
          <p:cNvPr id="3" name="عنصر نائب للمحتوى 2">
            <a:extLst>
              <a:ext uri="{FF2B5EF4-FFF2-40B4-BE49-F238E27FC236}">
                <a16:creationId xmlns:a16="http://schemas.microsoft.com/office/drawing/2014/main" id="{A97C6C74-4AFE-449F-80DD-3C179C9D1368}"/>
              </a:ext>
            </a:extLst>
          </p:cNvPr>
          <p:cNvSpPr>
            <a:spLocks noGrp="1"/>
          </p:cNvSpPr>
          <p:nvPr>
            <p:ph idx="1"/>
          </p:nvPr>
        </p:nvSpPr>
        <p:spPr>
          <a:xfrm>
            <a:off x="3696789" y="2852057"/>
            <a:ext cx="5587137" cy="2203269"/>
          </a:xfrm>
        </p:spPr>
        <p:txBody>
          <a:bodyPr/>
          <a:lstStyle/>
          <a:p>
            <a:r>
              <a:rPr lang="ar-SY" dirty="0">
                <a:solidFill>
                  <a:srgbClr val="C00000"/>
                </a:solidFill>
              </a:rPr>
              <a:t>اضطّراب الدَّورة الطمثية </a:t>
            </a:r>
            <a:r>
              <a:rPr lang="en-US" altLang="ar-SY" dirty="0">
                <a:solidFill>
                  <a:srgbClr val="C00000"/>
                </a:solidFill>
              </a:rPr>
              <a:t>MENSTRUAL IRREGULARITY</a:t>
            </a:r>
          </a:p>
          <a:p>
            <a:r>
              <a:rPr lang="ar-SY" dirty="0">
                <a:solidFill>
                  <a:srgbClr val="002060"/>
                </a:solidFill>
              </a:rPr>
              <a:t>الشِّدّة النّفسيّة والعاطفيّة </a:t>
            </a:r>
            <a:r>
              <a:rPr lang="en-US" altLang="ar-SY" dirty="0">
                <a:solidFill>
                  <a:srgbClr val="002060"/>
                </a:solidFill>
              </a:rPr>
              <a:t>EMOTIONAL STRESS</a:t>
            </a:r>
          </a:p>
          <a:p>
            <a:endParaRPr lang="ar-SY" dirty="0">
              <a:solidFill>
                <a:srgbClr val="002060"/>
              </a:solidFill>
            </a:endParaRPr>
          </a:p>
        </p:txBody>
      </p:sp>
    </p:spTree>
    <p:extLst>
      <p:ext uri="{BB962C8B-B14F-4D97-AF65-F5344CB8AC3E}">
        <p14:creationId xmlns:p14="http://schemas.microsoft.com/office/powerpoint/2010/main" val="424224642"/>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521</TotalTime>
  <Words>1344</Words>
  <Application>Microsoft Office PowerPoint</Application>
  <PresentationFormat>شاشة عريضة</PresentationFormat>
  <Paragraphs>207</Paragraphs>
  <Slides>37</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37</vt:i4>
      </vt:variant>
    </vt:vector>
  </HeadingPairs>
  <TitlesOfParts>
    <vt:vector size="43" baseType="lpstr">
      <vt:lpstr>Algerian</vt:lpstr>
      <vt:lpstr>Arial</vt:lpstr>
      <vt:lpstr>Arial Black</vt:lpstr>
      <vt:lpstr>Century Gothic</vt:lpstr>
      <vt:lpstr>Wingdings 3</vt:lpstr>
      <vt:lpstr>ربطة</vt:lpstr>
      <vt:lpstr>آفاتُ الثَّدي الأكثرُ شيوعاً في المقاربة والتَّدبير</vt:lpstr>
      <vt:lpstr>مقدّمة INTRODUCTION</vt:lpstr>
      <vt:lpstr>ما هي الشكوى الأكثر شيوعاً في الثَّدي؟ WHAT ARE THE MOST COMMON BREAST PROBLEMS?</vt:lpstr>
      <vt:lpstr>ما هو الهدف من دراسة الثَّدي،  أصلِ الشَّكوى؟ WHAT IS THE GOAL OF BREAST EVALUATION?</vt:lpstr>
      <vt:lpstr>ألم الثَّدي MASTALGIA</vt:lpstr>
      <vt:lpstr>في الأسباب THE ETIOLOGY</vt:lpstr>
      <vt:lpstr>التبدُّلات الليفيَّة الكيسيَّة في الثَّدي FIBROCYSTIC DISEASE:</vt:lpstr>
      <vt:lpstr>أنواع ألم الثَّدي  THE TYPES OF BREAST PAIN</vt:lpstr>
      <vt:lpstr>العوامل المثيرة لألم الثَّدي THE EXACERBATING FACTORS</vt:lpstr>
      <vt:lpstr>تقييم ألم الثَّدي THE EVALUATION OF BREAST PAIN</vt:lpstr>
      <vt:lpstr>عرض تقديمي في PowerPoint</vt:lpstr>
      <vt:lpstr>متى نُعالج ألم الثَّدي؟ WHEN TO TREAT BREAST PAIN?</vt:lpstr>
      <vt:lpstr>كيف نعالج ألم الثَّدي؟ HOW TO TREAT A WOMAN WITH BREAST PAIN?</vt:lpstr>
      <vt:lpstr>العلاجات الأخرى لألم الثَّدي THE OTHER OPTIONS OF TREATMENT </vt:lpstr>
      <vt:lpstr>ملاحظة هامّة NOTES</vt:lpstr>
      <vt:lpstr>النزّ من الحلمة NIPPLE DISCHARGE</vt:lpstr>
      <vt:lpstr>تصنيف النزّ من الحلمة TYPES OF NIPPLE DISCHARGE </vt:lpstr>
      <vt:lpstr>النزّ من الحلمة NIPPLE DISCHARGE</vt:lpstr>
      <vt:lpstr>النزّ من الحلمة NIPPLE DISCHARGE</vt:lpstr>
      <vt:lpstr>مقاربة النزّ المرضيّ من الحلمة THE WORK-UP OF A PATHOLOGICAL DISCHARGE </vt:lpstr>
      <vt:lpstr>دور الجّراحة THE OUTSTANDING INDICATIOINS FOR SURGERY:</vt:lpstr>
      <vt:lpstr>هدف الجراحة THE ROLE OF SURGERY</vt:lpstr>
      <vt:lpstr>ملاحظة NOTE</vt:lpstr>
      <vt:lpstr>ملاحظة NOTE</vt:lpstr>
      <vt:lpstr>أسباب النَّز الحليبيّ من الثَّديين خارج أوقات الحمل والإرضاع THE CAUSES OF NONPUERPERAL GALACTORRHOEA</vt:lpstr>
      <vt:lpstr>كتل الثَّدي كتلة الثَّدي المسيطرة BREAST MASSES (DOMINANT MASS)</vt:lpstr>
      <vt:lpstr>التَّشخيص التَّفريقي لكتلة الثَّدي المسيطرة Differential Diagnosis of Dominant Mass</vt:lpstr>
      <vt:lpstr>كيسات الثَّدي Cystic Breast Masses</vt:lpstr>
      <vt:lpstr>المواصفات السَّريريَّة لكيسة الثَّدي CLINICAL FEATURES</vt:lpstr>
      <vt:lpstr>تشخيص كيسة الثَّدي DIAGNOSIS</vt:lpstr>
      <vt:lpstr>استطباب الخزعة الجراحيَّة في كيسات الثَّدي INDICATIONS OF SURGICAL BIOPSY</vt:lpstr>
      <vt:lpstr>معالجة كيسة الثَّدي TREATMENT</vt:lpstr>
      <vt:lpstr>كتل الثَّدي الصُّلبة SOLID BREAST MASSES</vt:lpstr>
      <vt:lpstr>تدبير كتلة الثَّدي السَّليمة سريريَّاً TREATMENT OF CLINICALLY BENIGN BREAST MASS</vt:lpstr>
      <vt:lpstr>كتل الثَّدي عالية الشّبهة سريريَّاً CLINICALLY SUSPICIOUS BREAST MASS</vt:lpstr>
      <vt:lpstr>في سياقات أخرى، أنصح بقراءة المقالات التاليّة: </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مقاربة لآفات الثدي الأكثر شيوعاً</dc:title>
  <dc:creator>DR.Ahmed Saker 2O14</dc:creator>
  <cp:lastModifiedBy>DR.Ahmed Saker 2O14</cp:lastModifiedBy>
  <cp:revision>76</cp:revision>
  <dcterms:created xsi:type="dcterms:W3CDTF">2019-06-05T07:53:31Z</dcterms:created>
  <dcterms:modified xsi:type="dcterms:W3CDTF">2019-06-07T10:41:32Z</dcterms:modified>
</cp:coreProperties>
</file>