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23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3" r:id="rId22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60478" autoAdjust="0"/>
  </p:normalViewPr>
  <p:slideViewPr>
    <p:cSldViewPr>
      <p:cViewPr varScale="1">
        <p:scale>
          <a:sx n="44" d="100"/>
          <a:sy n="44" d="100"/>
        </p:scale>
        <p:origin x="213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ED8DA6-53F2-49B6-9A2F-CE05AE220B1A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03C6F40-8E83-4D63-979A-EC2B059CE61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14200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For better understanding, I advise you to follow these two methods of usage:</a:t>
            </a:r>
            <a:endParaRPr lang="ar-SY" dirty="0"/>
          </a:p>
          <a:p>
            <a:pPr algn="ctr"/>
            <a:endParaRPr lang="en-US" dirty="0"/>
          </a:p>
          <a:p>
            <a:pPr algn="ctr"/>
            <a:r>
              <a:rPr lang="en-US" b="1" dirty="0"/>
              <a:t>Firstly, see the slides one by one, and read the comments under each slide.</a:t>
            </a:r>
            <a:endParaRPr lang="ar-SY" b="1" dirty="0"/>
          </a:p>
          <a:p>
            <a:pPr algn="ctr"/>
            <a:endParaRPr lang="en-US" dirty="0"/>
          </a:p>
          <a:p>
            <a:pPr algn="ctr"/>
            <a:r>
              <a:rPr lang="en-US" b="1" dirty="0"/>
              <a:t>N.B.</a:t>
            </a:r>
            <a:r>
              <a:rPr lang="en-US" dirty="0"/>
              <a:t> Some slides are copies of the precedent ones, with just a little change. These copies help for the second usage of the presentation.</a:t>
            </a:r>
            <a:endParaRPr lang="ar-SY" dirty="0"/>
          </a:p>
          <a:p>
            <a:pPr algn="ctr"/>
            <a:endParaRPr lang="en-US" dirty="0"/>
          </a:p>
          <a:p>
            <a:pPr algn="ctr"/>
            <a:r>
              <a:rPr lang="en-US" b="1" dirty="0"/>
              <a:t>Secondly, play the presentation by one click. You will then see a very short animation (video) of the entire process.</a:t>
            </a:r>
            <a:endParaRPr lang="ar-SY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76423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anaphase and the telophase (the drawing represents the telophase),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segment of the chromosome X is stolen from one daughter cell in profit to the other daughter cell.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10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33968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anaphase and the telophase (the drawing represents the telophase),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segment of the chromosome X is stolen from one daughter cell in profit to the other daughter cell.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93166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anaphase and the telophase (the drawing represents the telophase),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segment of the chromosome X is stolen from one daughter cell in profit to the other daughter cell.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746473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anaphase and the telophase (the drawing represents the telophase),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segment of the chromosome X is stolen from one daughter cell in profit to the other daughter cell.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938762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winner daughter cell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became the human female cell with the sexual chromosomes X and 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addition to the new element that was stolen from the other daughter cell.</a:t>
            </a:r>
            <a:endParaRPr lang="ar-SY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Whereas, the looser daughter cell became the human male cell with the sexual chromosomes X and Y.</a:t>
            </a:r>
          </a:p>
          <a:p>
            <a:pPr algn="ctr" rt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55233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winner daughter cell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became the human female cell with the sexual chromosomes X and 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addition to the new element that was stolen from the other daughter cell.</a:t>
            </a:r>
            <a:endParaRPr lang="ar-SY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Whereas, the looser daughter cell became the human male cell with the sexual chromosomes X and Y.</a:t>
            </a:r>
          </a:p>
          <a:p>
            <a:pPr algn="ctr" rt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5229940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winner daughter cell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became the human female cell with the sexual chromosomes X and 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addition to the new element that was stolen from the other daughter cell.</a:t>
            </a:r>
            <a:endParaRPr lang="ar-SY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stolen rib will for ever stay in the nucleus of the woman cells, in form of </a:t>
            </a:r>
            <a:r>
              <a:rPr lang="en-US" sz="16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 body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as a witness of a such mutation.</a:t>
            </a:r>
          </a:p>
          <a:p>
            <a:pPr algn="ctr" rt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173485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winner daughter cell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became the human female cell with the sexual chromosomes X and 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addition to the new element that was stolen from the other daughter cell.</a:t>
            </a:r>
            <a:endParaRPr lang="ar-SY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stolen rib will for ever stay in the nucleus of the woman cells, in form of </a:t>
            </a:r>
            <a:r>
              <a:rPr lang="en-US" sz="16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 body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as a witness of a such mutation.</a:t>
            </a:r>
          </a:p>
          <a:p>
            <a:pPr algn="ctr" rt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17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0849456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winner daughter cell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became the human female cell with the sexual chromosomes X and 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addition to the new element that was stolen from the other daughter cell.</a:t>
            </a:r>
            <a:endParaRPr lang="ar-SY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stolen rib will for ever stay in the nucleus of the woman cells, in form of </a:t>
            </a:r>
            <a:r>
              <a:rPr lang="en-US" sz="16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 body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as a witness of a such mutation.</a:t>
            </a:r>
          </a:p>
          <a:p>
            <a:pPr algn="ctr" rt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18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2050987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winner daughter cell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became the human female cell with the sexual chromosomes X and 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addition to the new element that was stolen from the other daughter cell.</a:t>
            </a:r>
            <a:endParaRPr lang="ar-SY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stolen rib will for ever stay in the nucleus of the woman cells, in form of </a:t>
            </a:r>
            <a:r>
              <a:rPr lang="en-US" sz="16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 body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as a witness of a such mutation.</a:t>
            </a:r>
          </a:p>
          <a:p>
            <a:pPr algn="ctr" rt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19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00920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/>
            <a:r>
              <a:rPr lang="en-US" sz="1200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  <a:t>The Mother Stem Cell (MSC) </a:t>
            </a:r>
            <a:br>
              <a:rPr lang="en-US" sz="1200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  <a:t>It contains 22 pairs of autosomal chromosomes (not presented), </a:t>
            </a:r>
            <a:br>
              <a:rPr lang="en-US" sz="1200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  <a:t>in addition to the chromosomes pXX (seen in figure), the precursor of both sexual chromosomes XX and XY. </a:t>
            </a:r>
            <a:br>
              <a:rPr lang="en-US" sz="1200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  <a:t>( pXX = precursor of both sexual chromosomes XX and XY).</a:t>
            </a:r>
            <a:endParaRPr lang="ar-SY" sz="1100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719225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winner daughter cell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became the human female cell with the sexual chromosomes X and 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addition to the new element that was stolen from the other daughter cell.</a:t>
            </a:r>
          </a:p>
          <a:p>
            <a:pPr algn="ctr"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stolen rib will for ever stay in the nucleus of the woman cells, in form of </a:t>
            </a:r>
            <a:r>
              <a:rPr lang="en-US" sz="16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 body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as a witness of a such mutation.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20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2056595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The First Woman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21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7831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asexual reproduction (mitosis),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chromatin storage of the MSC, represented here by the pXX,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duplicated in order to be equally distributed between the two daughter cells.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83599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asexual reproduction (mitosis),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chromatin storage of the MSC, represented here by the pXX,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duplicated in order to be equally distributed between the two daughter cells.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811666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asexual reproduction (mitosis),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chromatin storage of the MSC, represented here by the pXX,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duplicated in order to be equally distributed between the two daughter cells.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968491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anaphase and the telophase (the drawing represents the telophase),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segment of the chromosome X is stolen from one daughter cell in profit to the other daughter cell.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93674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anaphase and the telophase (the drawing represents the telophase),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segment of the chromosome X is stolen from one daughter cell in profit to the other daughter cell.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7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773311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anaphase and the telophase (the drawing represents the telophase),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segment of the chromosome X is stolen from one daughter cell in profit to the other daughter cell.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8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53117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anaphase and the telophase (the drawing represents the telophase),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segment of the chromosome X is stolen from one daughter cell in profit to the other daughter cell.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C6F40-8E83-4D63-979A-EC2B059CE61C}" type="slidenum">
              <a:rPr lang="ar-SY" smtClean="0"/>
              <a:t>9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56149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17612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1310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2058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75272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19932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44442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023862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9665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74258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28186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1743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" name="click.wav"/>
          </p:stSnd>
        </p:sndAc>
      </p:transition>
    </mc:Choice>
    <mc:Fallback xmlns="">
      <p:transition spd="med" advTm="1000">
        <p:fade/>
        <p:sndAc>
          <p:stSnd>
            <p:snd r:embed="rId3" name="click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87042-DF2C-49FE-AC81-777059C419F2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F2FBC-9D64-41BE-87BC-7B3E780E1306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141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13" name="click.wav"/>
          </p:stSnd>
        </p:sndAc>
      </p:transition>
    </mc:Choice>
    <mc:Fallback xmlns="">
      <p:transition spd="med" advTm="1000">
        <p:fade/>
        <p:sndAc>
          <p:stSnd>
            <p:snd r:embed="rId14" name="click.wav"/>
          </p:stSnd>
        </p:sndAc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>
                <a:solidFill>
                  <a:srgbClr val="C00000"/>
                </a:solidFill>
              </a:rPr>
              <a:t>Yes!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Woman was Born from Man’s Rib</a:t>
            </a:r>
            <a:br>
              <a:rPr lang="ar-SY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Barr Body.. The Witness</a:t>
            </a:r>
            <a:r>
              <a:rPr lang="ar-SY" sz="3600" b="1" dirty="0">
                <a:solidFill>
                  <a:srgbClr val="C00000"/>
                </a:solidFill>
              </a:rPr>
              <a:t> </a:t>
            </a:r>
            <a:br>
              <a:rPr lang="ar-SY" b="1" dirty="0">
                <a:solidFill>
                  <a:srgbClr val="C00000"/>
                </a:solidFill>
              </a:rPr>
            </a:br>
            <a:endParaRPr lang="ar-SY" b="1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AMMAR YASEEN MANSOUR</a:t>
            </a:r>
            <a:endParaRPr lang="ar-SY" b="1" dirty="0">
              <a:solidFill>
                <a:srgbClr val="00B0F0"/>
              </a:solidFill>
            </a:endParaRPr>
          </a:p>
          <a:p>
            <a:endParaRPr lang="ar-SY" b="1" dirty="0">
              <a:solidFill>
                <a:srgbClr val="00B0F0"/>
              </a:solidFill>
            </a:endParaRPr>
          </a:p>
          <a:p>
            <a:r>
              <a:rPr lang="en-US" sz="2600" b="1" dirty="0">
                <a:solidFill>
                  <a:srgbClr val="00B050"/>
                </a:solidFill>
              </a:rPr>
              <a:t>N.B. Read the comments under the slides</a:t>
            </a:r>
            <a:endParaRPr lang="ar-SY" sz="2600" b="1" dirty="0">
              <a:solidFill>
                <a:srgbClr val="00B050"/>
              </a:solidFill>
            </a:endParaRPr>
          </a:p>
          <a:p>
            <a:endParaRPr lang="ar-SY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4" name="click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92" y="-193888"/>
            <a:ext cx="10386397" cy="772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4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59" y="-387424"/>
            <a:ext cx="10097684" cy="756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46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8736"/>
            <a:ext cx="9399445" cy="727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-243408"/>
            <a:ext cx="10189567" cy="741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1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-459432"/>
            <a:ext cx="10297144" cy="770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0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9736" y="-264761"/>
            <a:ext cx="10369152" cy="743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40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-171400"/>
            <a:ext cx="5040559" cy="667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60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972255"/>
            <a:ext cx="3597200" cy="476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34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39848"/>
            <a:ext cx="2664296" cy="352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9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206981"/>
            <a:ext cx="1800200" cy="238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756"/>
            <a:ext cx="6336703" cy="685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4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خطط انسيابي: رابط 2"/>
          <p:cNvSpPr/>
          <p:nvPr/>
        </p:nvSpPr>
        <p:spPr>
          <a:xfrm>
            <a:off x="3239851" y="1712600"/>
            <a:ext cx="2520280" cy="3456384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341" y="2935882"/>
            <a:ext cx="891299" cy="117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46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89895"/>
            <a:ext cx="3600400" cy="667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37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552" y="0"/>
            <a:ext cx="10081120" cy="724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1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0568" y="110128"/>
            <a:ext cx="10123536" cy="674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42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0608" y="-243408"/>
            <a:ext cx="10657184" cy="756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6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6632" y="16376"/>
            <a:ext cx="10953949" cy="694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1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-243408"/>
            <a:ext cx="10584556" cy="734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30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-189304"/>
            <a:ext cx="10297144" cy="721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88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8600" y="0"/>
            <a:ext cx="10646427" cy="70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75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  <p:sndAc>
          <p:stSnd>
            <p:snd r:embed="rId3" name="click.wav"/>
          </p:stSnd>
        </p:sndAc>
      </p:transition>
    </mc:Choice>
    <mc:Fallback xmlns="">
      <p:transition spd="med" advTm="1000">
        <p:fade/>
        <p:sndAc>
          <p:stSnd>
            <p:snd r:embed="rId5" name="click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286</Words>
  <Application>Microsoft Office PowerPoint</Application>
  <PresentationFormat>عرض على الشاشة (4:3)</PresentationFormat>
  <Paragraphs>59</Paragraphs>
  <Slides>21</Slides>
  <Notes>21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4" baseType="lpstr">
      <vt:lpstr>Arial</vt:lpstr>
      <vt:lpstr>Calibri</vt:lpstr>
      <vt:lpstr>نسق Office</vt:lpstr>
      <vt:lpstr>Yes! Woman was Born from Man’s Rib Barr Body.. The Witness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 Body</dc:title>
  <dc:subject>the origin of both sexes man and woman</dc:subject>
  <dc:creator>Dr. Ammar  Yaseen Mansour</dc:creator>
  <cp:lastModifiedBy>DR.Ahmed Saker 2O14</cp:lastModifiedBy>
  <cp:revision>47</cp:revision>
  <dcterms:created xsi:type="dcterms:W3CDTF">2018-05-25T09:11:11Z</dcterms:created>
  <dcterms:modified xsi:type="dcterms:W3CDTF">2018-12-16T08:28:36Z</dcterms:modified>
</cp:coreProperties>
</file>